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 id="2147483683" r:id="rId7"/>
  </p:sldMasterIdLst>
  <p:notesMasterIdLst>
    <p:notesMasterId r:id="rId56"/>
  </p:notesMasterIdLst>
  <p:sldIdLst>
    <p:sldId id="256" r:id="rId8"/>
    <p:sldId id="2147483359" r:id="rId9"/>
    <p:sldId id="2147483358" r:id="rId10"/>
    <p:sldId id="2147474442" r:id="rId11"/>
    <p:sldId id="258" r:id="rId12"/>
    <p:sldId id="313" r:id="rId13"/>
    <p:sldId id="2147474426" r:id="rId14"/>
    <p:sldId id="2147483328" r:id="rId15"/>
    <p:sldId id="2147483333" r:id="rId16"/>
    <p:sldId id="2147474427" r:id="rId17"/>
    <p:sldId id="2147483334" r:id="rId18"/>
    <p:sldId id="2147474449" r:id="rId19"/>
    <p:sldId id="2147483647" r:id="rId20"/>
    <p:sldId id="2147475966" r:id="rId21"/>
    <p:sldId id="2147483368" r:id="rId22"/>
    <p:sldId id="2147483336" r:id="rId23"/>
    <p:sldId id="2147474453" r:id="rId24"/>
    <p:sldId id="2147483320" r:id="rId25"/>
    <p:sldId id="2147483335" r:id="rId26"/>
    <p:sldId id="2147474428" r:id="rId27"/>
    <p:sldId id="2147483361" r:id="rId28"/>
    <p:sldId id="2147483343" r:id="rId29"/>
    <p:sldId id="2147474454" r:id="rId30"/>
    <p:sldId id="2147483367" r:id="rId31"/>
    <p:sldId id="2147483356" r:id="rId32"/>
    <p:sldId id="2147483346" r:id="rId33"/>
    <p:sldId id="2147483345" r:id="rId34"/>
    <p:sldId id="2147483344" r:id="rId35"/>
    <p:sldId id="2147483347" r:id="rId36"/>
    <p:sldId id="2147483360" r:id="rId37"/>
    <p:sldId id="2145706668" r:id="rId38"/>
    <p:sldId id="2147483338" r:id="rId39"/>
    <p:sldId id="2147474425" r:id="rId40"/>
    <p:sldId id="2147483330" r:id="rId41"/>
    <p:sldId id="266" r:id="rId42"/>
    <p:sldId id="257" r:id="rId43"/>
    <p:sldId id="2147483318" r:id="rId44"/>
    <p:sldId id="2147483339" r:id="rId45"/>
    <p:sldId id="2147483355" r:id="rId46"/>
    <p:sldId id="2147483362" r:id="rId47"/>
    <p:sldId id="2147483366" r:id="rId48"/>
    <p:sldId id="2147483363" r:id="rId49"/>
    <p:sldId id="2147483364" r:id="rId50"/>
    <p:sldId id="2147483340" r:id="rId51"/>
    <p:sldId id="2147474438" r:id="rId52"/>
    <p:sldId id="2147483341" r:id="rId53"/>
    <p:sldId id="2145706623" r:id="rId54"/>
    <p:sldId id="2147474436" r:id="rId55"/>
  </p:sldIdLst>
  <p:sldSz cx="12192000" cy="6858000"/>
  <p:notesSz cx="7104063" cy="10234613"/>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E6EEDE-A964-4BC0-8722-75E168E83E20}">
          <p14:sldIdLst>
            <p14:sldId id="256"/>
            <p14:sldId id="2147483359"/>
            <p14:sldId id="2147483358"/>
            <p14:sldId id="2147474442"/>
            <p14:sldId id="258"/>
            <p14:sldId id="313"/>
            <p14:sldId id="2147474426"/>
            <p14:sldId id="2147483328"/>
            <p14:sldId id="2147483333"/>
            <p14:sldId id="2147474427"/>
            <p14:sldId id="2147483334"/>
            <p14:sldId id="2147474449"/>
            <p14:sldId id="2147483647"/>
            <p14:sldId id="2147475966"/>
            <p14:sldId id="2147483368"/>
            <p14:sldId id="2147483336"/>
            <p14:sldId id="2147474453"/>
            <p14:sldId id="2147483320"/>
            <p14:sldId id="2147483335"/>
            <p14:sldId id="2147474428"/>
            <p14:sldId id="2147483361"/>
            <p14:sldId id="2147483343"/>
            <p14:sldId id="2147474454"/>
            <p14:sldId id="2147483367"/>
            <p14:sldId id="2147483356"/>
            <p14:sldId id="2147483346"/>
            <p14:sldId id="2147483345"/>
            <p14:sldId id="2147483344"/>
            <p14:sldId id="2147483347"/>
            <p14:sldId id="2147483360"/>
            <p14:sldId id="2145706668"/>
            <p14:sldId id="2147483338"/>
            <p14:sldId id="2147474425"/>
            <p14:sldId id="2147483330"/>
            <p14:sldId id="266"/>
            <p14:sldId id="257"/>
            <p14:sldId id="2147483318"/>
            <p14:sldId id="2147483339"/>
            <p14:sldId id="2147483355"/>
            <p14:sldId id="2147483362"/>
            <p14:sldId id="2147483366"/>
            <p14:sldId id="2147483363"/>
            <p14:sldId id="2147483364"/>
            <p14:sldId id="2147483340"/>
            <p14:sldId id="2147474438"/>
            <p14:sldId id="2147483341"/>
            <p14:sldId id="2145706623"/>
            <p14:sldId id="214747443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D71D07-2EAC-5890-2034-4C7ADACB2706}" name="Roberts, Mike (GB Nuclear)" initials="MR" userId="S::mike.roberts@gbnuclear.gov.uk::908ba197-8cb2-42f6-be1f-f0c4ebf3a9b6" providerId="AD"/>
  <p188:author id="{A3B3880E-FB46-ED4E-BD4E-F2C1C3A0A404}" name="Grey, Beverley (GB Nuclear)" initials="BG" userId="S::Beverley.Grey@gbnuclear.gov.uk::cfedba3f-b894-4a31-b8b8-e9d8be7f06a0" providerId="AD"/>
  <p188:author id="{26A58410-880C-156E-A5C5-0A147ADFB6F6}" name="Perks, Matthew (GB Nuclear)" initials="" userId="S::Matthew.Perks@gbnuclear.gov.uk::598f2803-b6f8-49c3-81ec-f4fc6e1326ff" providerId="AD"/>
  <p188:author id="{C467BE13-BA37-41AF-67CF-3680C030DAE9}" name="Mederick, Andre (GB Nuclear)" initials="AM" userId="S::Andre.Mederick@gbnuclear.gov.uk::aa5a3ba3-d731-4877-ad93-ef3fbcf2e510" providerId="AD"/>
  <p188:author id="{84DA7314-6C2C-FB24-68E8-41BD2095E7E5}" name="Luke, Alex" initials="LA" userId="S::atluke@deloitte.co.uk::3db40f09-be41-4e74-8b5e-1cf59b0dec80" providerId="AD"/>
  <p188:author id="{7ED27A19-9752-53C8-44E7-2D1692590E9D}" name="Ashurst" initials="A" userId="Ashurst" providerId="None"/>
  <p188:author id="{DEC8F720-307D-1BED-A4CF-83005EFC5819}" name="Adrian Webb" initials="AW" userId="S::adrian.webb@agilia.co.uk::237af88b-f86a-4cc2-8e46-77ea3cf1a4ff" providerId="AD"/>
  <p188:author id="{6D484D26-7C69-9C4F-1426-CEE989F56086}" name="Coulter, Tom (GB Nuclear)" initials="CN" userId="S::tom.coulter@gbnuclear.gov.uk::dc4f92dd-19a8-47a7-bc72-eba863b64d03" providerId="AD"/>
  <p188:author id="{894C6B3C-EC2E-C8F8-2DAB-FDF7722D8B73}" name="Simon Mason" initials="SM" userId="S::Simon.Mason@arup.com::333d402e-594c-4dfc-a43c-043404db3922" providerId="AD"/>
  <p188:author id="{53B17141-60A2-01F6-5476-B9E8F5C2C721}" name="Stanton, Tom (GB Nuclear)" initials="SN" userId="S::tom.stanton@gbnuclear.gov.uk::3c81f74c-9806-48c6-b31b-66873fe06d5a" providerId="AD"/>
  <p188:author id="{C0FF9F4B-AA9C-037E-04E0-99EE4B72FDD8}" name="Coulter, Tom (GB Nuclear)" initials="TC" userId="S::Tom.Coulter@gbnuclear.gov.uk::dc4f92dd-19a8-47a7-bc72-eba863b64d03" providerId="AD"/>
  <p188:author id="{C5A3DE64-89F6-CD89-D955-D64DD5779DB4}" name="Feilder, Rod (GB Nuclear)" initials="FN" userId="S::rod.feilder@gbnuclear.gov.uk::febac176-85d4-46a3-afda-1405b0c085f4" providerId="AD"/>
  <p188:author id="{DC3CD768-463C-4E1C-8F09-A1E4137815B1}" name="Luther , Sanjiv (GB Nuclear)" initials="SL" userId="S::Sanjiv.Luther@gbnuclear.gov.uk::d9bf792d-cd08-434c-a2bc-87b7fd9d0521" providerId="AD"/>
  <p188:author id="{7A24926A-0F20-20BB-0629-CB2B50A350CB}" name="Stanton, Tom (GB Nuclear)" initials="ST(N" userId="S::Tom.Stanton@gbnuclear.gov.uk::3c81f74c-9806-48c6-b31b-66873fe06d5a" providerId="AD"/>
  <p188:author id="{6E9A7781-FC76-159D-3AAB-8FBEA36C4C78}" name="McDaid, Emma (GB Nuclear)" initials="EM" userId="S::Emma.Mcdaid@gbnuclear.gov.uk::652a4fe2-3a16-40a5-96ef-2eab10230e57" providerId="AD"/>
  <p188:author id="{4B0724AE-52E0-A8E9-9990-3F59F6D5FC07}" name="Moult, William (GB Nuclear)" initials="MN" userId="S::william.moult@gbnuclear.gov.uk::ab3a0341-6208-4993-9b5d-e7400803ffac" providerId="AD"/>
  <p188:author id="{42AE39B4-7ED8-8658-EA1B-7033D4F898A8}" name="Piradhoss Shanmugalingam" initials="PS" userId="S::Piradhoss.Shanmugalingam@arup.com::3305b54c-4cd6-4e49-b62b-8dedcd05afbf" providerId="AD"/>
  <p188:author id="{72BDAABD-31F1-C121-1042-25BB72D805A1}" name="Jackson2, Andy (GB Nuclear)" initials="JN" userId="S::andy.jackson2@gbnuclear.gov.uk::bb1d7530-33a3-4eee-b8e8-e7be9696c014" providerId="AD"/>
  <p188:author id="{E2C777C3-6EF8-C744-EB1A-F169A806BEB8}" name="Jackson2, Andy (GB Nuclear)" initials="" userId="S::Andy.Jackson2@gbnuclear.gov.uk::bb1d7530-33a3-4eee-b8e8-e7be9696c014" providerId="AD"/>
  <p188:author id="{AA84BAC9-3F3C-1596-5660-8E5D727E9F29}" name="Charles Pybus" initials="CP" userId="S::Charles.Pybus@arup.com::355cf193-3223-437b-b269-d1342c9ff70e" providerId="AD"/>
  <p188:author id="{78DF4FCB-4050-5F1C-B0D4-6C318C3062CE}" name="Feilder, Rod (GB Nuclear)" initials="FR(N" userId="S::Rod.Feilder@gbnuclear.gov.uk::febac176-85d4-46a3-afda-1405b0c085f4" providerId="AD"/>
  <p188:author id="{8F8596CB-C078-FE14-0D06-CDCE97CD7207}" name="Magireta, Enock (BEIS)" initials="M(" userId="S::enock.magireta@beis.gov.uk::84bbe72e-c244-4192-ba40-8d473e1b1ee9" providerId="AD"/>
  <p188:author id="{268AF2CC-1007-61FB-2FC1-EAE3E4821700}" name="Moult, William (GB Nuclear)" initials="WM" userId="S::William.Moult@gbnuclear.gov.uk::ab3a0341-6208-4993-9b5d-e7400803ffac" providerId="AD"/>
  <p188:author id="{665106E0-225D-109E-40D1-02B3B35B6FAF}" name="Simon Mason" initials="SM" userId="S::simon.mason@arup.com::333d402e-594c-4dfc-a43c-043404db3922" providerId="AD"/>
  <p188:author id="{6E02B9E5-ADBF-6189-FCA9-4D6B4E7F8222}" name="McDaid, Emma (GB Nuclear)" initials="MN" userId="S::emma.mcdaid@gbnuclear.gov.uk::652a4fe2-3a16-40a5-96ef-2eab10230e57" providerId="AD"/>
  <p188:author id="{CA9946E8-55B9-BBC9-0CD6-8FE92534E0BD}" name="Stollard, David (GB Nuclear)" initials="SN" userId="S::david.stollard@gbnuclear.gov.uk::aba7819c-2f51-4249-a13c-1190fd1e0380" providerId="AD"/>
  <p188:author id="{F8C8F5EC-7105-5263-A1A4-149718F97276}" name="Kenta Mori" initials="KM" userId="S::Kenta.Mori@arup.com::77550e05-76d6-41c8-840d-b3aeb86f2f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8E94CF"/>
    <a:srgbClr val="F2F2F2"/>
    <a:srgbClr val="FFFF00"/>
    <a:srgbClr val="FAD7D8"/>
    <a:srgbClr val="FBDFAB"/>
    <a:srgbClr val="000000"/>
    <a:srgbClr val="E7363A"/>
    <a:srgbClr val="C6C9E7"/>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81259" autoAdjust="0"/>
  </p:normalViewPr>
  <p:slideViewPr>
    <p:cSldViewPr snapToGrid="0">
      <p:cViewPr varScale="1">
        <p:scale>
          <a:sx n="90" d="100"/>
          <a:sy n="90" d="100"/>
        </p:scale>
        <p:origin x="1620"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gs" Target="tags/tag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8" cy="513508"/>
          </a:xfrm>
          <a:prstGeom prst="rect">
            <a:avLst/>
          </a:prstGeom>
        </p:spPr>
        <p:txBody>
          <a:bodyPr vert="horz" lIns="96521" tIns="48260" rIns="96521" bIns="48260" rtlCol="0"/>
          <a:lstStyle>
            <a:lvl1pPr algn="l">
              <a:defRPr sz="1200"/>
            </a:lvl1pPr>
          </a:lstStyle>
          <a:p>
            <a:endParaRPr lang="en-US"/>
          </a:p>
        </p:txBody>
      </p:sp>
      <p:sp>
        <p:nvSpPr>
          <p:cNvPr id="3" name="Date Placeholder 2"/>
          <p:cNvSpPr>
            <a:spLocks noGrp="1"/>
          </p:cNvSpPr>
          <p:nvPr>
            <p:ph type="dt" idx="1"/>
          </p:nvPr>
        </p:nvSpPr>
        <p:spPr>
          <a:xfrm>
            <a:off x="4023993" y="0"/>
            <a:ext cx="3078428" cy="513508"/>
          </a:xfrm>
          <a:prstGeom prst="rect">
            <a:avLst/>
          </a:prstGeom>
        </p:spPr>
        <p:txBody>
          <a:bodyPr vert="horz" lIns="96521" tIns="48260" rIns="96521" bIns="48260" rtlCol="0"/>
          <a:lstStyle>
            <a:lvl1pPr algn="r">
              <a:defRPr sz="1200"/>
            </a:lvl1pPr>
          </a:lstStyle>
          <a:p>
            <a:fld id="{2FB0AACC-A9BA-AE47-A9CD-CAC5199A43E7}" type="datetimeFigureOut">
              <a:rPr lang="en-US" smtClean="0"/>
              <a:t>4/11/2025</a:t>
            </a:fld>
            <a:endParaRPr lang="en-US"/>
          </a:p>
        </p:txBody>
      </p:sp>
      <p:sp>
        <p:nvSpPr>
          <p:cNvPr id="4" name="Slide Image Placehold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6521" tIns="48260" rIns="96521" bIns="48260" rtlCol="0" anchor="ctr"/>
          <a:lstStyle/>
          <a:p>
            <a:endParaRPr lang="en-US"/>
          </a:p>
        </p:txBody>
      </p:sp>
      <p:sp>
        <p:nvSpPr>
          <p:cNvPr id="5" name="Notes Placeholder 4"/>
          <p:cNvSpPr>
            <a:spLocks noGrp="1"/>
          </p:cNvSpPr>
          <p:nvPr>
            <p:ph type="body" sz="quarter" idx="3"/>
          </p:nvPr>
        </p:nvSpPr>
        <p:spPr>
          <a:xfrm>
            <a:off x="710407" y="4925407"/>
            <a:ext cx="5683250" cy="4029878"/>
          </a:xfrm>
          <a:prstGeom prst="rect">
            <a:avLst/>
          </a:prstGeom>
        </p:spPr>
        <p:txBody>
          <a:bodyPr vert="horz" lIns="96521" tIns="48260" rIns="96521" bIns="4826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8"/>
            <a:ext cx="3078428" cy="513507"/>
          </a:xfrm>
          <a:prstGeom prst="rect">
            <a:avLst/>
          </a:prstGeom>
        </p:spPr>
        <p:txBody>
          <a:bodyPr vert="horz" lIns="96521" tIns="48260" rIns="96521" bIns="48260" rtlCol="0" anchor="b"/>
          <a:lstStyle>
            <a:lvl1pPr algn="l">
              <a:defRPr sz="1200"/>
            </a:lvl1pPr>
          </a:lstStyle>
          <a:p>
            <a:endParaRPr lang="en-US"/>
          </a:p>
        </p:txBody>
      </p:sp>
      <p:sp>
        <p:nvSpPr>
          <p:cNvPr id="7" name="Slide Number Placeholder 6"/>
          <p:cNvSpPr>
            <a:spLocks noGrp="1"/>
          </p:cNvSpPr>
          <p:nvPr>
            <p:ph type="sldNum" sz="quarter" idx="5"/>
          </p:nvPr>
        </p:nvSpPr>
        <p:spPr>
          <a:xfrm>
            <a:off x="4023993" y="9721108"/>
            <a:ext cx="3078428" cy="513507"/>
          </a:xfrm>
          <a:prstGeom prst="rect">
            <a:avLst/>
          </a:prstGeom>
        </p:spPr>
        <p:txBody>
          <a:bodyPr vert="horz" lIns="96521" tIns="48260" rIns="96521" bIns="48260" rtlCol="0" anchor="b"/>
          <a:lstStyle>
            <a:lvl1pPr algn="r">
              <a:defRPr sz="1200"/>
            </a:lvl1pPr>
          </a:lstStyle>
          <a:p>
            <a:fld id="{3D6EAA7B-7F34-D04F-9F64-C5C915F6AD74}" type="slidenum">
              <a:rPr lang="en-US" smtClean="0"/>
              <a:t>‹#›</a:t>
            </a:fld>
            <a:endParaRPr lang="en-US"/>
          </a:p>
        </p:txBody>
      </p:sp>
    </p:spTree>
    <p:extLst>
      <p:ext uri="{BB962C8B-B14F-4D97-AF65-F5344CB8AC3E}">
        <p14:creationId xmlns:p14="http://schemas.microsoft.com/office/powerpoint/2010/main" val="3373161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6EAA7B-7F34-D04F-9F64-C5C915F6AD74}" type="slidenum">
              <a:rPr lang="en-US" smtClean="0"/>
              <a:t>1</a:t>
            </a:fld>
            <a:endParaRPr lang="en-US"/>
          </a:p>
        </p:txBody>
      </p:sp>
    </p:spTree>
    <p:extLst>
      <p:ext uri="{BB962C8B-B14F-4D97-AF65-F5344CB8AC3E}">
        <p14:creationId xmlns:p14="http://schemas.microsoft.com/office/powerpoint/2010/main" val="193992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946038">
              <a:defRPr/>
            </a:pPr>
            <a:fld id="{3D6EAA7B-7F34-D04F-9F64-C5C915F6AD74}" type="slidenum">
              <a:rPr lang="en-US">
                <a:solidFill>
                  <a:prstClr val="black"/>
                </a:solidFill>
                <a:latin typeface="Calibri" panose="020F0502020204030204"/>
              </a:rPr>
              <a:pPr defTabSz="946038">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66302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6EAA7B-7F34-D04F-9F64-C5C915F6AD74}" type="slidenum">
              <a:rPr lang="en-US" smtClean="0"/>
              <a:t>18</a:t>
            </a:fld>
            <a:endParaRPr lang="en-US"/>
          </a:p>
        </p:txBody>
      </p:sp>
    </p:spTree>
    <p:extLst>
      <p:ext uri="{BB962C8B-B14F-4D97-AF65-F5344CB8AC3E}">
        <p14:creationId xmlns:p14="http://schemas.microsoft.com/office/powerpoint/2010/main" val="3457796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6EAA7B-7F34-D04F-9F64-C5C915F6AD74}" type="slidenum">
              <a:rPr lang="en-US" smtClean="0"/>
              <a:t>34</a:t>
            </a:fld>
            <a:endParaRPr lang="en-US"/>
          </a:p>
        </p:txBody>
      </p:sp>
    </p:spTree>
    <p:extLst>
      <p:ext uri="{BB962C8B-B14F-4D97-AF65-F5344CB8AC3E}">
        <p14:creationId xmlns:p14="http://schemas.microsoft.com/office/powerpoint/2010/main" val="51702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3D6EAA7B-7F34-D04F-9F64-C5C915F6AD74}" type="slidenum">
              <a:rPr lang="en-US" smtClean="0"/>
              <a:t>35</a:t>
            </a:fld>
            <a:endParaRPr lang="en-US"/>
          </a:p>
        </p:txBody>
      </p:sp>
    </p:spTree>
    <p:extLst>
      <p:ext uri="{BB962C8B-B14F-4D97-AF65-F5344CB8AC3E}">
        <p14:creationId xmlns:p14="http://schemas.microsoft.com/office/powerpoint/2010/main" val="299830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6EAA7B-7F34-D04F-9F64-C5C915F6AD74}" type="slidenum">
              <a:rPr lang="en-US" smtClean="0"/>
              <a:t>37</a:t>
            </a:fld>
            <a:endParaRPr lang="en-US"/>
          </a:p>
        </p:txBody>
      </p:sp>
    </p:spTree>
    <p:extLst>
      <p:ext uri="{BB962C8B-B14F-4D97-AF65-F5344CB8AC3E}">
        <p14:creationId xmlns:p14="http://schemas.microsoft.com/office/powerpoint/2010/main" val="1121950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6EAA7B-7F34-D04F-9F64-C5C915F6AD74}" type="slidenum">
              <a:rPr lang="en-US" smtClean="0"/>
              <a:t>39</a:t>
            </a:fld>
            <a:endParaRPr lang="en-US"/>
          </a:p>
        </p:txBody>
      </p:sp>
    </p:spTree>
    <p:extLst>
      <p:ext uri="{BB962C8B-B14F-4D97-AF65-F5344CB8AC3E}">
        <p14:creationId xmlns:p14="http://schemas.microsoft.com/office/powerpoint/2010/main" val="2160706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6EAA7B-7F34-D04F-9F64-C5C915F6AD74}" type="slidenum">
              <a:rPr lang="en-US" smtClean="0"/>
              <a:t>47</a:t>
            </a:fld>
            <a:endParaRPr lang="en-US"/>
          </a:p>
        </p:txBody>
      </p:sp>
    </p:spTree>
    <p:extLst>
      <p:ext uri="{BB962C8B-B14F-4D97-AF65-F5344CB8AC3E}">
        <p14:creationId xmlns:p14="http://schemas.microsoft.com/office/powerpoint/2010/main" val="3698815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1A7EFD-911A-468B-5AD5-C369381FD7A5}"/>
              </a:ext>
            </a:extLst>
          </p:cNvPr>
          <p:cNvSpPr/>
          <p:nvPr userDrawn="1"/>
        </p:nvSpPr>
        <p:spPr>
          <a:xfrm>
            <a:off x="0" y="5276193"/>
            <a:ext cx="12192000" cy="15818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3EABBCA-9054-AF50-75E4-34B32CE06D67}"/>
              </a:ext>
            </a:extLst>
          </p:cNvPr>
          <p:cNvSpPr/>
          <p:nvPr userDrawn="1"/>
        </p:nvSpPr>
        <p:spPr>
          <a:xfrm>
            <a:off x="0" y="0"/>
            <a:ext cx="12192000" cy="52761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FDDF441-8E83-054B-D7B8-BD0F6766D877}"/>
              </a:ext>
            </a:extLst>
          </p:cNvPr>
          <p:cNvPicPr>
            <a:picLocks noChangeAspect="1"/>
          </p:cNvPicPr>
          <p:nvPr userDrawn="1"/>
        </p:nvPicPr>
        <p:blipFill>
          <a:blip r:embed="rId2"/>
          <a:stretch>
            <a:fillRect/>
          </a:stretch>
        </p:blipFill>
        <p:spPr>
          <a:xfrm>
            <a:off x="4183117" y="1189230"/>
            <a:ext cx="3825765" cy="2897733"/>
          </a:xfrm>
          <a:prstGeom prst="rect">
            <a:avLst/>
          </a:prstGeom>
        </p:spPr>
      </p:pic>
      <p:sp>
        <p:nvSpPr>
          <p:cNvPr id="21" name="Text Placeholder 17">
            <a:extLst>
              <a:ext uri="{FF2B5EF4-FFF2-40B4-BE49-F238E27FC236}">
                <a16:creationId xmlns:a16="http://schemas.microsoft.com/office/drawing/2014/main" id="{B55D94A9-D23D-0BF9-6C94-F377DE0A8FAC}"/>
              </a:ext>
            </a:extLst>
          </p:cNvPr>
          <p:cNvSpPr>
            <a:spLocks noGrp="1"/>
          </p:cNvSpPr>
          <p:nvPr>
            <p:ph type="body" sz="quarter" idx="11" hasCustomPrompt="1"/>
          </p:nvPr>
        </p:nvSpPr>
        <p:spPr>
          <a:xfrm>
            <a:off x="1670561" y="5660788"/>
            <a:ext cx="8850875" cy="646073"/>
          </a:xfrm>
          <a:prstGeom prst="rect">
            <a:avLst/>
          </a:prstGeom>
        </p:spPr>
        <p:txBody>
          <a:bodyPr anchor="ctr"/>
          <a:lstStyle>
            <a:lvl1pPr marL="0" indent="0" algn="ctr">
              <a:lnSpc>
                <a:spcPct val="70000"/>
              </a:lnSpc>
              <a:buNone/>
              <a:defRPr sz="3200" b="1" i="0" cap="all" baseline="0">
                <a:solidFill>
                  <a:schemeClr val="tx1"/>
                </a:solidFill>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a:t>
            </a:r>
            <a:endParaRPr lang="en-US"/>
          </a:p>
        </p:txBody>
      </p:sp>
      <p:sp>
        <p:nvSpPr>
          <p:cNvPr id="22" name="Text Placeholder 17">
            <a:extLst>
              <a:ext uri="{FF2B5EF4-FFF2-40B4-BE49-F238E27FC236}">
                <a16:creationId xmlns:a16="http://schemas.microsoft.com/office/drawing/2014/main" id="{DBE96C04-4C92-857F-8593-2832CF3FA7E8}"/>
              </a:ext>
            </a:extLst>
          </p:cNvPr>
          <p:cNvSpPr>
            <a:spLocks noGrp="1"/>
          </p:cNvSpPr>
          <p:nvPr>
            <p:ph type="body" sz="quarter" idx="12" hasCustomPrompt="1"/>
          </p:nvPr>
        </p:nvSpPr>
        <p:spPr>
          <a:xfrm>
            <a:off x="1670561" y="6289624"/>
            <a:ext cx="8850875" cy="276897"/>
          </a:xfrm>
          <a:prstGeom prst="rect">
            <a:avLst/>
          </a:prstGeom>
        </p:spPr>
        <p:txBody>
          <a:bodyPr/>
          <a:lstStyle>
            <a:lvl1pPr marL="0" indent="0" algn="ctr">
              <a:lnSpc>
                <a:spcPct val="70000"/>
              </a:lnSpc>
              <a:buNone/>
              <a:defRPr sz="19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Subtitle goes here</a:t>
            </a:r>
            <a:endParaRPr lang="en-US"/>
          </a:p>
        </p:txBody>
      </p:sp>
    </p:spTree>
    <p:extLst>
      <p:ext uri="{BB962C8B-B14F-4D97-AF65-F5344CB8AC3E}">
        <p14:creationId xmlns:p14="http://schemas.microsoft.com/office/powerpoint/2010/main" val="346192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B75A062C-2A29-6FD0-2589-3197D3BFF63D}"/>
              </a:ext>
            </a:extLst>
          </p:cNvPr>
          <p:cNvSpPr/>
          <p:nvPr userDrawn="1"/>
        </p:nvSpPr>
        <p:spPr>
          <a:xfrm rot="10800000">
            <a:off x="10749724" y="0"/>
            <a:ext cx="1450428" cy="2007476"/>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Rectangle 13">
            <a:extLst>
              <a:ext uri="{FF2B5EF4-FFF2-40B4-BE49-F238E27FC236}">
                <a16:creationId xmlns:a16="http://schemas.microsoft.com/office/drawing/2014/main" id="{FD5A1E2D-F583-C9D9-934A-56CD4E9262D9}"/>
              </a:ext>
            </a:extLst>
          </p:cNvPr>
          <p:cNvSpPr/>
          <p:nvPr userDrawn="1"/>
        </p:nvSpPr>
        <p:spPr>
          <a:xfrm>
            <a:off x="5150069" y="1114097"/>
            <a:ext cx="94593" cy="5885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
        <p:nvSpPr>
          <p:cNvPr id="16" name="Picture Placeholder 15">
            <a:extLst>
              <a:ext uri="{FF2B5EF4-FFF2-40B4-BE49-F238E27FC236}">
                <a16:creationId xmlns:a16="http://schemas.microsoft.com/office/drawing/2014/main" id="{094D19F2-E486-381C-06F9-22F34D129963}"/>
              </a:ext>
            </a:extLst>
          </p:cNvPr>
          <p:cNvSpPr>
            <a:spLocks noGrp="1"/>
          </p:cNvSpPr>
          <p:nvPr>
            <p:ph type="pic" sz="quarter" idx="10" hasCustomPrompt="1"/>
          </p:nvPr>
        </p:nvSpPr>
        <p:spPr>
          <a:xfrm>
            <a:off x="0" y="0"/>
            <a:ext cx="4613275" cy="6372225"/>
          </a:xfrm>
          <a:prstGeom prst="rect">
            <a:avLst/>
          </a:prstGeom>
        </p:spPr>
        <p:txBody>
          <a:bodyPr/>
          <a:lstStyle>
            <a:lvl1pPr marL="0" indent="0">
              <a:buNone/>
              <a:defRPr sz="1400" b="0" i="0">
                <a:solidFill>
                  <a:schemeClr val="bg2">
                    <a:lumMod val="90000"/>
                  </a:schemeClr>
                </a:solidFill>
                <a:latin typeface="Arial" panose="020B0604020202020204" pitchFamily="34" charset="0"/>
                <a:cs typeface="Arial" panose="020B0604020202020204" pitchFamily="34" charset="0"/>
              </a:defRPr>
            </a:lvl1pPr>
          </a:lstStyle>
          <a:p>
            <a:pPr lvl="0"/>
            <a:r>
              <a:rPr lang="en-GB"/>
              <a:t>Click here to add image</a:t>
            </a:r>
          </a:p>
        </p:txBody>
      </p:sp>
      <p:sp>
        <p:nvSpPr>
          <p:cNvPr id="19" name="Right Triangle 18">
            <a:extLst>
              <a:ext uri="{FF2B5EF4-FFF2-40B4-BE49-F238E27FC236}">
                <a16:creationId xmlns:a16="http://schemas.microsoft.com/office/drawing/2014/main" id="{E2D58DD5-2C68-0689-47DC-59E76FD91028}"/>
              </a:ext>
            </a:extLst>
          </p:cNvPr>
          <p:cNvSpPr/>
          <p:nvPr userDrawn="1"/>
        </p:nvSpPr>
        <p:spPr>
          <a:xfrm>
            <a:off x="0" y="4364077"/>
            <a:ext cx="1450428" cy="2007476"/>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3" name="Text Placeholder 17">
            <a:extLst>
              <a:ext uri="{FF2B5EF4-FFF2-40B4-BE49-F238E27FC236}">
                <a16:creationId xmlns:a16="http://schemas.microsoft.com/office/drawing/2014/main" id="{E48C55D1-DC6C-46A9-BDDA-B40F477155BF}"/>
              </a:ext>
            </a:extLst>
          </p:cNvPr>
          <p:cNvSpPr>
            <a:spLocks noGrp="1"/>
          </p:cNvSpPr>
          <p:nvPr>
            <p:ph type="body" sz="quarter" idx="13" hasCustomPrompt="1"/>
          </p:nvPr>
        </p:nvSpPr>
        <p:spPr>
          <a:xfrm>
            <a:off x="5423925" y="2638097"/>
            <a:ext cx="6412476" cy="3302532"/>
          </a:xfrm>
          <a:prstGeom prst="rect">
            <a:avLst/>
          </a:prstGeom>
        </p:spPr>
        <p:txBody>
          <a:bodyPr/>
          <a:lstStyle>
            <a:lvl1pPr marL="0" indent="0">
              <a:lnSpc>
                <a:spcPct val="70000"/>
              </a:lnSpc>
              <a:buNone/>
              <a:defRPr sz="1400" b="0" i="0">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Click here to add text</a:t>
            </a:r>
            <a:endParaRPr lang="en-US"/>
          </a:p>
        </p:txBody>
      </p:sp>
      <p:sp>
        <p:nvSpPr>
          <p:cNvPr id="4" name="Text Placeholder 17">
            <a:extLst>
              <a:ext uri="{FF2B5EF4-FFF2-40B4-BE49-F238E27FC236}">
                <a16:creationId xmlns:a16="http://schemas.microsoft.com/office/drawing/2014/main" id="{9E6CB39B-5795-B918-EF81-FF53DC3CCA9F}"/>
              </a:ext>
            </a:extLst>
          </p:cNvPr>
          <p:cNvSpPr>
            <a:spLocks noGrp="1"/>
          </p:cNvSpPr>
          <p:nvPr>
            <p:ph type="body" sz="quarter" idx="11" hasCustomPrompt="1"/>
          </p:nvPr>
        </p:nvSpPr>
        <p:spPr>
          <a:xfrm>
            <a:off x="5423926" y="1889831"/>
            <a:ext cx="5938524" cy="276897"/>
          </a:xfrm>
          <a:prstGeom prst="rect">
            <a:avLst/>
          </a:prstGeom>
        </p:spPr>
        <p:txBody>
          <a:bodyPr/>
          <a:lstStyle>
            <a:lvl1pPr marL="0" indent="0">
              <a:lnSpc>
                <a:spcPct val="70000"/>
              </a:lnSpc>
              <a:buNone/>
              <a:defRPr sz="19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Subtitle goes here</a:t>
            </a:r>
            <a:endParaRPr lang="en-US"/>
          </a:p>
        </p:txBody>
      </p:sp>
      <p:sp>
        <p:nvSpPr>
          <p:cNvPr id="5" name="Text Placeholder 17">
            <a:extLst>
              <a:ext uri="{FF2B5EF4-FFF2-40B4-BE49-F238E27FC236}">
                <a16:creationId xmlns:a16="http://schemas.microsoft.com/office/drawing/2014/main" id="{1FCC5FB6-CD41-58AD-6189-4DB5492CDD5B}"/>
              </a:ext>
            </a:extLst>
          </p:cNvPr>
          <p:cNvSpPr>
            <a:spLocks noGrp="1"/>
          </p:cNvSpPr>
          <p:nvPr>
            <p:ph type="body" sz="quarter" idx="14" hasCustomPrompt="1"/>
          </p:nvPr>
        </p:nvSpPr>
        <p:spPr>
          <a:xfrm>
            <a:off x="5423926" y="1101991"/>
            <a:ext cx="5938524" cy="646073"/>
          </a:xfrm>
          <a:prstGeom prst="rect">
            <a:avLst/>
          </a:prstGeom>
        </p:spPr>
        <p:txBody>
          <a:bodyPr anchor="ctr"/>
          <a:lstStyle>
            <a:lvl1pPr marL="0" indent="0">
              <a:lnSpc>
                <a:spcPct val="90000"/>
              </a:lnSpc>
              <a:buNone/>
              <a:defRPr sz="2500" b="1" i="0" cap="all" baseline="0">
                <a:solidFill>
                  <a:schemeClr val="tx1"/>
                </a:solidFill>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a:t>
            </a:r>
            <a:endParaRPr lang="en-US"/>
          </a:p>
        </p:txBody>
      </p:sp>
    </p:spTree>
    <p:extLst>
      <p:ext uri="{BB962C8B-B14F-4D97-AF65-F5344CB8AC3E}">
        <p14:creationId xmlns:p14="http://schemas.microsoft.com/office/powerpoint/2010/main" val="88383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 diagram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B75A062C-2A29-6FD0-2589-3197D3BFF63D}"/>
              </a:ext>
            </a:extLst>
          </p:cNvPr>
          <p:cNvSpPr/>
          <p:nvPr userDrawn="1"/>
        </p:nvSpPr>
        <p:spPr>
          <a:xfrm rot="10800000">
            <a:off x="10749724" y="0"/>
            <a:ext cx="1450428" cy="2007476"/>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Rectangle 1">
            <a:extLst>
              <a:ext uri="{FF2B5EF4-FFF2-40B4-BE49-F238E27FC236}">
                <a16:creationId xmlns:a16="http://schemas.microsoft.com/office/drawing/2014/main" id="{AFA32DC7-4579-9289-268B-9AA47019C4FD}"/>
              </a:ext>
            </a:extLst>
          </p:cNvPr>
          <p:cNvSpPr/>
          <p:nvPr userDrawn="1"/>
        </p:nvSpPr>
        <p:spPr>
          <a:xfrm>
            <a:off x="0" y="631497"/>
            <a:ext cx="94593" cy="5885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
        <p:nvSpPr>
          <p:cNvPr id="6" name="Text Placeholder 17">
            <a:extLst>
              <a:ext uri="{FF2B5EF4-FFF2-40B4-BE49-F238E27FC236}">
                <a16:creationId xmlns:a16="http://schemas.microsoft.com/office/drawing/2014/main" id="{31741EFA-8B4F-B6DE-42E1-B121500B3D88}"/>
              </a:ext>
            </a:extLst>
          </p:cNvPr>
          <p:cNvSpPr>
            <a:spLocks noGrp="1"/>
          </p:cNvSpPr>
          <p:nvPr>
            <p:ph type="body" sz="quarter" idx="11" hasCustomPrompt="1"/>
          </p:nvPr>
        </p:nvSpPr>
        <p:spPr>
          <a:xfrm>
            <a:off x="343924" y="1382863"/>
            <a:ext cx="5938524" cy="276897"/>
          </a:xfrm>
          <a:prstGeom prst="rect">
            <a:avLst/>
          </a:prstGeom>
        </p:spPr>
        <p:txBody>
          <a:bodyPr/>
          <a:lstStyle>
            <a:lvl1pPr marL="0" indent="0">
              <a:lnSpc>
                <a:spcPct val="70000"/>
              </a:lnSpc>
              <a:buNone/>
              <a:defRPr sz="19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Subtitle goes here</a:t>
            </a:r>
            <a:endParaRPr lang="en-US"/>
          </a:p>
        </p:txBody>
      </p:sp>
      <p:sp>
        <p:nvSpPr>
          <p:cNvPr id="8" name="Text Placeholder 17">
            <a:extLst>
              <a:ext uri="{FF2B5EF4-FFF2-40B4-BE49-F238E27FC236}">
                <a16:creationId xmlns:a16="http://schemas.microsoft.com/office/drawing/2014/main" id="{2C72D228-4686-9762-DDF4-2EFF943F1836}"/>
              </a:ext>
            </a:extLst>
          </p:cNvPr>
          <p:cNvSpPr>
            <a:spLocks noGrp="1"/>
          </p:cNvSpPr>
          <p:nvPr>
            <p:ph type="body" sz="quarter" idx="14" hasCustomPrompt="1"/>
          </p:nvPr>
        </p:nvSpPr>
        <p:spPr>
          <a:xfrm>
            <a:off x="343924" y="595023"/>
            <a:ext cx="5938524" cy="646073"/>
          </a:xfrm>
          <a:prstGeom prst="rect">
            <a:avLst/>
          </a:prstGeom>
        </p:spPr>
        <p:txBody>
          <a:bodyPr anchor="ctr"/>
          <a:lstStyle>
            <a:lvl1pPr marL="0" indent="0">
              <a:lnSpc>
                <a:spcPct val="90000"/>
              </a:lnSpc>
              <a:buNone/>
              <a:defRPr sz="2500" b="1" i="0" cap="all" baseline="0">
                <a:solidFill>
                  <a:schemeClr val="tx1"/>
                </a:solidFill>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a:t>
            </a:r>
            <a:endParaRPr lang="en-US"/>
          </a:p>
        </p:txBody>
      </p:sp>
    </p:spTree>
    <p:extLst>
      <p:ext uri="{BB962C8B-B14F-4D97-AF65-F5344CB8AC3E}">
        <p14:creationId xmlns:p14="http://schemas.microsoft.com/office/powerpoint/2010/main" val="2693820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B75A062C-2A29-6FD0-2589-3197D3BFF63D}"/>
              </a:ext>
            </a:extLst>
          </p:cNvPr>
          <p:cNvSpPr/>
          <p:nvPr userDrawn="1"/>
        </p:nvSpPr>
        <p:spPr>
          <a:xfrm rot="10800000">
            <a:off x="10749724" y="0"/>
            <a:ext cx="1450428" cy="2007476"/>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Rectangle 1">
            <a:extLst>
              <a:ext uri="{FF2B5EF4-FFF2-40B4-BE49-F238E27FC236}">
                <a16:creationId xmlns:a16="http://schemas.microsoft.com/office/drawing/2014/main" id="{AFA32DC7-4579-9289-268B-9AA47019C4FD}"/>
              </a:ext>
            </a:extLst>
          </p:cNvPr>
          <p:cNvSpPr/>
          <p:nvPr userDrawn="1"/>
        </p:nvSpPr>
        <p:spPr>
          <a:xfrm>
            <a:off x="0" y="631497"/>
            <a:ext cx="94593" cy="5885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
        <p:nvSpPr>
          <p:cNvPr id="6" name="Text Placeholder 17">
            <a:extLst>
              <a:ext uri="{FF2B5EF4-FFF2-40B4-BE49-F238E27FC236}">
                <a16:creationId xmlns:a16="http://schemas.microsoft.com/office/drawing/2014/main" id="{31741EFA-8B4F-B6DE-42E1-B121500B3D88}"/>
              </a:ext>
            </a:extLst>
          </p:cNvPr>
          <p:cNvSpPr>
            <a:spLocks noGrp="1"/>
          </p:cNvSpPr>
          <p:nvPr>
            <p:ph type="body" sz="quarter" idx="11" hasCustomPrompt="1"/>
          </p:nvPr>
        </p:nvSpPr>
        <p:spPr>
          <a:xfrm>
            <a:off x="343924" y="1382863"/>
            <a:ext cx="5938524" cy="276897"/>
          </a:xfrm>
          <a:prstGeom prst="rect">
            <a:avLst/>
          </a:prstGeom>
        </p:spPr>
        <p:txBody>
          <a:bodyPr/>
          <a:lstStyle>
            <a:lvl1pPr marL="0" indent="0">
              <a:lnSpc>
                <a:spcPct val="70000"/>
              </a:lnSpc>
              <a:buNone/>
              <a:defRPr sz="19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Subtitle goes here</a:t>
            </a:r>
            <a:endParaRPr lang="en-US"/>
          </a:p>
        </p:txBody>
      </p:sp>
      <p:sp>
        <p:nvSpPr>
          <p:cNvPr id="8" name="Text Placeholder 17">
            <a:extLst>
              <a:ext uri="{FF2B5EF4-FFF2-40B4-BE49-F238E27FC236}">
                <a16:creationId xmlns:a16="http://schemas.microsoft.com/office/drawing/2014/main" id="{2C72D228-4686-9762-DDF4-2EFF943F1836}"/>
              </a:ext>
            </a:extLst>
          </p:cNvPr>
          <p:cNvSpPr>
            <a:spLocks noGrp="1"/>
          </p:cNvSpPr>
          <p:nvPr>
            <p:ph type="body" sz="quarter" idx="14" hasCustomPrompt="1"/>
          </p:nvPr>
        </p:nvSpPr>
        <p:spPr>
          <a:xfrm>
            <a:off x="343924" y="595023"/>
            <a:ext cx="5938524" cy="646073"/>
          </a:xfrm>
          <a:prstGeom prst="rect">
            <a:avLst/>
          </a:prstGeom>
        </p:spPr>
        <p:txBody>
          <a:bodyPr anchor="ctr"/>
          <a:lstStyle>
            <a:lvl1pPr marL="0" indent="0">
              <a:lnSpc>
                <a:spcPct val="90000"/>
              </a:lnSpc>
              <a:buNone/>
              <a:defRPr sz="2500" b="1" i="0" cap="all" baseline="0">
                <a:solidFill>
                  <a:schemeClr val="tx1"/>
                </a:solidFill>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a:t>
            </a:r>
            <a:endParaRPr lang="en-US"/>
          </a:p>
        </p:txBody>
      </p:sp>
      <p:sp>
        <p:nvSpPr>
          <p:cNvPr id="3" name="Content Placeholder 1">
            <a:extLst>
              <a:ext uri="{FF2B5EF4-FFF2-40B4-BE49-F238E27FC236}">
                <a16:creationId xmlns:a16="http://schemas.microsoft.com/office/drawing/2014/main" id="{9DF47EFA-8618-5B43-6981-0D52C401D91B}"/>
              </a:ext>
            </a:extLst>
          </p:cNvPr>
          <p:cNvSpPr>
            <a:spLocks noGrp="1"/>
          </p:cNvSpPr>
          <p:nvPr>
            <p:ph type="body" sz="quarter" idx="15" hasCustomPrompt="1"/>
          </p:nvPr>
        </p:nvSpPr>
        <p:spPr>
          <a:xfrm>
            <a:off x="343924" y="1801527"/>
            <a:ext cx="11255041" cy="4239506"/>
          </a:xfrm>
          <a:prstGeom prst="rect">
            <a:avLst/>
          </a:prstGeom>
        </p:spPr>
        <p:txBody>
          <a:bodyPr/>
          <a:lstStyle>
            <a:lvl1pPr>
              <a:defRPr/>
            </a:lvl1pPr>
          </a:lstStyle>
          <a:p>
            <a:pPr marL="171450" indent="-171450" fontAlgn="base">
              <a:lnSpc>
                <a:spcPct val="100000"/>
              </a:lnSpc>
              <a:spcBef>
                <a:spcPts val="300"/>
              </a:spcBef>
              <a:spcAft>
                <a:spcPts val="600"/>
              </a:spcAft>
              <a:buClr>
                <a:srgbClr val="FF0000"/>
              </a:buClr>
              <a:buFont typeface="Wingdings" panose="05000000000000000000" pitchFamily="2" charset="2"/>
              <a:buChar char="§"/>
            </a:pPr>
            <a:r>
              <a:rPr lang="en-GB" sz="1200" i="0">
                <a:solidFill>
                  <a:srgbClr val="000000"/>
                </a:solidFill>
              </a:rPr>
              <a:t>x</a:t>
            </a:r>
            <a:endParaRPr lang="en-GB" sz="1200" b="0" i="0">
              <a:solidFill>
                <a:srgbClr val="000000"/>
              </a:solidFill>
              <a:latin typeface="Arial" panose="020B0604020202020204" pitchFamily="34" charset="0"/>
              <a:cs typeface="Arial" panose="020B0604020202020204" pitchFamily="34" charset="0"/>
            </a:endParaRPr>
          </a:p>
          <a:p>
            <a:endParaRPr lang="en-US" sz="1000">
              <a:solidFill>
                <a:srgbClr val="000000"/>
              </a:solidFill>
            </a:endParaRPr>
          </a:p>
        </p:txBody>
      </p:sp>
    </p:spTree>
    <p:extLst>
      <p:ext uri="{BB962C8B-B14F-4D97-AF65-F5344CB8AC3E}">
        <p14:creationId xmlns:p14="http://schemas.microsoft.com/office/powerpoint/2010/main" val="3870132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ritical Path">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A32DC7-4579-9289-268B-9AA47019C4FD}"/>
              </a:ext>
            </a:extLst>
          </p:cNvPr>
          <p:cNvSpPr/>
          <p:nvPr userDrawn="1"/>
        </p:nvSpPr>
        <p:spPr>
          <a:xfrm>
            <a:off x="0" y="631497"/>
            <a:ext cx="94593" cy="5885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
        <p:nvSpPr>
          <p:cNvPr id="6" name="Text Placeholder 17">
            <a:extLst>
              <a:ext uri="{FF2B5EF4-FFF2-40B4-BE49-F238E27FC236}">
                <a16:creationId xmlns:a16="http://schemas.microsoft.com/office/drawing/2014/main" id="{31741EFA-8B4F-B6DE-42E1-B121500B3D88}"/>
              </a:ext>
            </a:extLst>
          </p:cNvPr>
          <p:cNvSpPr>
            <a:spLocks noGrp="1"/>
          </p:cNvSpPr>
          <p:nvPr>
            <p:ph type="body" sz="quarter" idx="11" hasCustomPrompt="1"/>
          </p:nvPr>
        </p:nvSpPr>
        <p:spPr>
          <a:xfrm>
            <a:off x="5084890" y="6461759"/>
            <a:ext cx="2240249" cy="276897"/>
          </a:xfrm>
          <a:prstGeom prst="rect">
            <a:avLst/>
          </a:prstGeom>
        </p:spPr>
        <p:txBody>
          <a:bodyPr/>
          <a:lstStyle>
            <a:lvl1pPr marL="0" indent="0">
              <a:lnSpc>
                <a:spcPct val="70000"/>
              </a:lnSpc>
              <a:buNone/>
              <a:defRPr sz="19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Subtitle goes here</a:t>
            </a:r>
            <a:endParaRPr lang="en-US"/>
          </a:p>
        </p:txBody>
      </p:sp>
      <p:sp>
        <p:nvSpPr>
          <p:cNvPr id="11" name="Right Triangle 10">
            <a:extLst>
              <a:ext uri="{FF2B5EF4-FFF2-40B4-BE49-F238E27FC236}">
                <a16:creationId xmlns:a16="http://schemas.microsoft.com/office/drawing/2014/main" id="{B75A062C-2A29-6FD0-2589-3197D3BFF63D}"/>
              </a:ext>
            </a:extLst>
          </p:cNvPr>
          <p:cNvSpPr/>
          <p:nvPr userDrawn="1"/>
        </p:nvSpPr>
        <p:spPr>
          <a:xfrm rot="10800000">
            <a:off x="10749724" y="0"/>
            <a:ext cx="1450428" cy="2007476"/>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068459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ighlight Repo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A32DC7-4579-9289-268B-9AA47019C4FD}"/>
              </a:ext>
            </a:extLst>
          </p:cNvPr>
          <p:cNvSpPr/>
          <p:nvPr userDrawn="1"/>
        </p:nvSpPr>
        <p:spPr>
          <a:xfrm>
            <a:off x="0" y="631497"/>
            <a:ext cx="94593" cy="588579"/>
          </a:xfrm>
          <a:prstGeom prst="rect">
            <a:avLst/>
          </a:prstGeom>
          <a:solidFill>
            <a:srgbClr val="E73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Tree>
    <p:extLst>
      <p:ext uri="{BB962C8B-B14F-4D97-AF65-F5344CB8AC3E}">
        <p14:creationId xmlns:p14="http://schemas.microsoft.com/office/powerpoint/2010/main" val="3889067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reak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1C03CB-E9A1-F7B9-EDC4-F3E75431FDF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08463C1B-C335-177C-4086-D58664B0ABEB}"/>
              </a:ext>
            </a:extLst>
          </p:cNvPr>
          <p:cNvGrpSpPr/>
          <p:nvPr userDrawn="1"/>
        </p:nvGrpSpPr>
        <p:grpSpPr>
          <a:xfrm>
            <a:off x="4422583" y="3020815"/>
            <a:ext cx="3303161" cy="796786"/>
            <a:chOff x="4291958" y="3020815"/>
            <a:chExt cx="3303161" cy="796786"/>
          </a:xfrm>
        </p:grpSpPr>
        <p:sp>
          <p:nvSpPr>
            <p:cNvPr id="11" name="TextBox 10">
              <a:extLst>
                <a:ext uri="{FF2B5EF4-FFF2-40B4-BE49-F238E27FC236}">
                  <a16:creationId xmlns:a16="http://schemas.microsoft.com/office/drawing/2014/main" id="{9A97FF9E-4D3F-8194-433A-5788DE0FB665}"/>
                </a:ext>
              </a:extLst>
            </p:cNvPr>
            <p:cNvSpPr txBox="1"/>
            <p:nvPr userDrawn="1"/>
          </p:nvSpPr>
          <p:spPr>
            <a:xfrm>
              <a:off x="4291958" y="3109715"/>
              <a:ext cx="2305814" cy="707886"/>
            </a:xfrm>
            <a:prstGeom prst="rect">
              <a:avLst/>
            </a:prstGeom>
            <a:noFill/>
          </p:spPr>
          <p:txBody>
            <a:bodyPr wrap="square" rtlCol="0">
              <a:spAutoFit/>
            </a:bodyPr>
            <a:lstStyle/>
            <a:p>
              <a:pPr algn="l"/>
              <a:r>
                <a:rPr lang="en-US" sz="4000" b="1" i="0">
                  <a:solidFill>
                    <a:schemeClr val="bg1"/>
                  </a:solidFill>
                  <a:latin typeface="Arial Black" panose="020B0604020202020204" pitchFamily="34" charset="0"/>
                  <a:cs typeface="Arial Black" panose="020B0604020202020204" pitchFamily="34" charset="0"/>
                </a:rPr>
                <a:t>THANK</a:t>
              </a:r>
            </a:p>
          </p:txBody>
        </p:sp>
        <p:sp>
          <p:nvSpPr>
            <p:cNvPr id="12" name="TextBox 11">
              <a:extLst>
                <a:ext uri="{FF2B5EF4-FFF2-40B4-BE49-F238E27FC236}">
                  <a16:creationId xmlns:a16="http://schemas.microsoft.com/office/drawing/2014/main" id="{89470355-682E-B98D-BB65-7A9E93511671}"/>
                </a:ext>
              </a:extLst>
            </p:cNvPr>
            <p:cNvSpPr txBox="1"/>
            <p:nvPr userDrawn="1"/>
          </p:nvSpPr>
          <p:spPr>
            <a:xfrm>
              <a:off x="6487886" y="3020815"/>
              <a:ext cx="1107233" cy="784830"/>
            </a:xfrm>
            <a:prstGeom prst="rect">
              <a:avLst/>
            </a:prstGeom>
            <a:noFill/>
          </p:spPr>
          <p:txBody>
            <a:bodyPr wrap="square" rtlCol="0">
              <a:spAutoFit/>
            </a:bodyPr>
            <a:lstStyle/>
            <a:p>
              <a:pPr algn="l"/>
              <a:r>
                <a:rPr lang="en-US" sz="4500" b="0" i="1">
                  <a:solidFill>
                    <a:schemeClr val="bg1"/>
                  </a:solidFill>
                  <a:latin typeface="Arial" panose="020B0604020202020204" pitchFamily="34" charset="0"/>
                  <a:cs typeface="Arial" panose="020B0604020202020204" pitchFamily="34" charset="0"/>
                </a:rPr>
                <a:t>you</a:t>
              </a:r>
            </a:p>
          </p:txBody>
        </p:sp>
      </p:grpSp>
      <p:pic>
        <p:nvPicPr>
          <p:cNvPr id="6" name="Graphic 5">
            <a:extLst>
              <a:ext uri="{FF2B5EF4-FFF2-40B4-BE49-F238E27FC236}">
                <a16:creationId xmlns:a16="http://schemas.microsoft.com/office/drawing/2014/main" id="{1998A86A-2F80-1A85-7899-ED550EDA19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1146" y="6134575"/>
            <a:ext cx="1889708" cy="357110"/>
          </a:xfrm>
          <a:prstGeom prst="rect">
            <a:avLst/>
          </a:prstGeom>
        </p:spPr>
      </p:pic>
      <p:sp>
        <p:nvSpPr>
          <p:cNvPr id="13" name="Right Triangle 12">
            <a:extLst>
              <a:ext uri="{FF2B5EF4-FFF2-40B4-BE49-F238E27FC236}">
                <a16:creationId xmlns:a16="http://schemas.microsoft.com/office/drawing/2014/main" id="{5583FF5F-378E-81F4-4B3C-4821A57AB180}"/>
              </a:ext>
            </a:extLst>
          </p:cNvPr>
          <p:cNvSpPr/>
          <p:nvPr userDrawn="1"/>
        </p:nvSpPr>
        <p:spPr>
          <a:xfrm flipV="1">
            <a:off x="0" y="0"/>
            <a:ext cx="1146990" cy="1587500"/>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6" name="Right Triangle 15">
            <a:extLst>
              <a:ext uri="{FF2B5EF4-FFF2-40B4-BE49-F238E27FC236}">
                <a16:creationId xmlns:a16="http://schemas.microsoft.com/office/drawing/2014/main" id="{63BFCE78-D631-CE4F-00F7-54C64292138E}"/>
              </a:ext>
            </a:extLst>
          </p:cNvPr>
          <p:cNvSpPr/>
          <p:nvPr userDrawn="1"/>
        </p:nvSpPr>
        <p:spPr>
          <a:xfrm rot="10800000" flipV="1">
            <a:off x="11054341" y="5270500"/>
            <a:ext cx="1146990" cy="15875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42183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B75A062C-2A29-6FD0-2589-3197D3BFF63D}"/>
              </a:ext>
            </a:extLst>
          </p:cNvPr>
          <p:cNvSpPr/>
          <p:nvPr userDrawn="1"/>
        </p:nvSpPr>
        <p:spPr>
          <a:xfrm rot="10800000">
            <a:off x="10749724" y="0"/>
            <a:ext cx="1450428" cy="2007476"/>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Rectangle 1">
            <a:extLst>
              <a:ext uri="{FF2B5EF4-FFF2-40B4-BE49-F238E27FC236}">
                <a16:creationId xmlns:a16="http://schemas.microsoft.com/office/drawing/2014/main" id="{AFA32DC7-4579-9289-268B-9AA47019C4FD}"/>
              </a:ext>
            </a:extLst>
          </p:cNvPr>
          <p:cNvSpPr/>
          <p:nvPr userDrawn="1"/>
        </p:nvSpPr>
        <p:spPr>
          <a:xfrm>
            <a:off x="0" y="631497"/>
            <a:ext cx="94593" cy="5885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
        <p:nvSpPr>
          <p:cNvPr id="6" name="Text Placeholder 17">
            <a:extLst>
              <a:ext uri="{FF2B5EF4-FFF2-40B4-BE49-F238E27FC236}">
                <a16:creationId xmlns:a16="http://schemas.microsoft.com/office/drawing/2014/main" id="{31741EFA-8B4F-B6DE-42E1-B121500B3D88}"/>
              </a:ext>
            </a:extLst>
          </p:cNvPr>
          <p:cNvSpPr>
            <a:spLocks noGrp="1"/>
          </p:cNvSpPr>
          <p:nvPr>
            <p:ph type="body" sz="quarter" idx="11" hasCustomPrompt="1"/>
          </p:nvPr>
        </p:nvSpPr>
        <p:spPr>
          <a:xfrm>
            <a:off x="343924" y="1382863"/>
            <a:ext cx="5938524" cy="276897"/>
          </a:xfrm>
          <a:prstGeom prst="rect">
            <a:avLst/>
          </a:prstGeom>
        </p:spPr>
        <p:txBody>
          <a:bodyPr/>
          <a:lstStyle>
            <a:lvl1pPr marL="0" indent="0">
              <a:lnSpc>
                <a:spcPct val="70000"/>
              </a:lnSpc>
              <a:buNone/>
              <a:defRPr sz="19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Subtitle goes here</a:t>
            </a:r>
            <a:endParaRPr lang="en-US"/>
          </a:p>
        </p:txBody>
      </p:sp>
      <p:sp>
        <p:nvSpPr>
          <p:cNvPr id="8" name="Text Placeholder 17">
            <a:extLst>
              <a:ext uri="{FF2B5EF4-FFF2-40B4-BE49-F238E27FC236}">
                <a16:creationId xmlns:a16="http://schemas.microsoft.com/office/drawing/2014/main" id="{2C72D228-4686-9762-DDF4-2EFF943F1836}"/>
              </a:ext>
            </a:extLst>
          </p:cNvPr>
          <p:cNvSpPr>
            <a:spLocks noGrp="1"/>
          </p:cNvSpPr>
          <p:nvPr>
            <p:ph type="body" sz="quarter" idx="14" hasCustomPrompt="1"/>
          </p:nvPr>
        </p:nvSpPr>
        <p:spPr>
          <a:xfrm>
            <a:off x="343924" y="595023"/>
            <a:ext cx="5938524" cy="646073"/>
          </a:xfrm>
          <a:prstGeom prst="rect">
            <a:avLst/>
          </a:prstGeom>
        </p:spPr>
        <p:txBody>
          <a:bodyPr anchor="ctr"/>
          <a:lstStyle>
            <a:lvl1pPr marL="0" indent="0">
              <a:lnSpc>
                <a:spcPct val="90000"/>
              </a:lnSpc>
              <a:buNone/>
              <a:defRPr sz="2500" b="1" i="0" cap="all" baseline="0">
                <a:solidFill>
                  <a:schemeClr val="tx1"/>
                </a:solidFill>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a:t>
            </a:r>
            <a:endParaRPr lang="en-US"/>
          </a:p>
        </p:txBody>
      </p:sp>
    </p:spTree>
    <p:extLst>
      <p:ext uri="{BB962C8B-B14F-4D97-AF65-F5344CB8AC3E}">
        <p14:creationId xmlns:p14="http://schemas.microsoft.com/office/powerpoint/2010/main" val="559484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hart / diagram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B75A062C-2A29-6FD0-2589-3197D3BFF63D}"/>
              </a:ext>
            </a:extLst>
          </p:cNvPr>
          <p:cNvSpPr/>
          <p:nvPr userDrawn="1"/>
        </p:nvSpPr>
        <p:spPr>
          <a:xfrm rot="10800000">
            <a:off x="10749724" y="0"/>
            <a:ext cx="1450428" cy="2007476"/>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363A"/>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AFA32DC7-4579-9289-268B-9AA47019C4FD}"/>
              </a:ext>
            </a:extLst>
          </p:cNvPr>
          <p:cNvSpPr/>
          <p:nvPr userDrawn="1"/>
        </p:nvSpPr>
        <p:spPr>
          <a:xfrm>
            <a:off x="0" y="631497"/>
            <a:ext cx="94593" cy="5885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363A"/>
              </a:solidFill>
              <a:effectLst/>
              <a:uLnTx/>
              <a:uFillTx/>
              <a:latin typeface="Arial" panose="020B0604020202020204"/>
              <a:ea typeface="+mn-ea"/>
              <a:cs typeface="+mn-cs"/>
            </a:endParaRPr>
          </a:p>
        </p:txBody>
      </p:sp>
      <p:sp>
        <p:nvSpPr>
          <p:cNvPr id="6" name="Text Placeholder 17">
            <a:extLst>
              <a:ext uri="{FF2B5EF4-FFF2-40B4-BE49-F238E27FC236}">
                <a16:creationId xmlns:a16="http://schemas.microsoft.com/office/drawing/2014/main" id="{31741EFA-8B4F-B6DE-42E1-B121500B3D88}"/>
              </a:ext>
            </a:extLst>
          </p:cNvPr>
          <p:cNvSpPr>
            <a:spLocks noGrp="1"/>
          </p:cNvSpPr>
          <p:nvPr>
            <p:ph type="body" sz="quarter" idx="11" hasCustomPrompt="1"/>
          </p:nvPr>
        </p:nvSpPr>
        <p:spPr>
          <a:xfrm>
            <a:off x="343924" y="1382863"/>
            <a:ext cx="5938524" cy="276897"/>
          </a:xfrm>
          <a:prstGeom prst="rect">
            <a:avLst/>
          </a:prstGeom>
        </p:spPr>
        <p:txBody>
          <a:bodyPr/>
          <a:lstStyle>
            <a:lvl1pPr marL="0" indent="0">
              <a:lnSpc>
                <a:spcPct val="70000"/>
              </a:lnSpc>
              <a:buNone/>
              <a:defRPr sz="19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Subtitle goes here</a:t>
            </a:r>
            <a:endParaRPr lang="en-US"/>
          </a:p>
        </p:txBody>
      </p:sp>
      <p:sp>
        <p:nvSpPr>
          <p:cNvPr id="8" name="Text Placeholder 17">
            <a:extLst>
              <a:ext uri="{FF2B5EF4-FFF2-40B4-BE49-F238E27FC236}">
                <a16:creationId xmlns:a16="http://schemas.microsoft.com/office/drawing/2014/main" id="{2C72D228-4686-9762-DDF4-2EFF943F1836}"/>
              </a:ext>
            </a:extLst>
          </p:cNvPr>
          <p:cNvSpPr>
            <a:spLocks noGrp="1"/>
          </p:cNvSpPr>
          <p:nvPr>
            <p:ph type="body" sz="quarter" idx="14" hasCustomPrompt="1"/>
          </p:nvPr>
        </p:nvSpPr>
        <p:spPr>
          <a:xfrm>
            <a:off x="343924" y="595023"/>
            <a:ext cx="5938524" cy="646073"/>
          </a:xfrm>
          <a:prstGeom prst="rect">
            <a:avLst/>
          </a:prstGeom>
        </p:spPr>
        <p:txBody>
          <a:bodyPr anchor="ctr"/>
          <a:lstStyle>
            <a:lvl1pPr marL="0" indent="0">
              <a:lnSpc>
                <a:spcPct val="90000"/>
              </a:lnSpc>
              <a:buNone/>
              <a:defRPr sz="2500" b="1" i="0" cap="all" baseline="0">
                <a:solidFill>
                  <a:schemeClr val="tx1"/>
                </a:solidFill>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a:t>
            </a:r>
            <a:endParaRPr lang="en-US"/>
          </a:p>
        </p:txBody>
      </p:sp>
    </p:spTree>
    <p:extLst>
      <p:ext uri="{BB962C8B-B14F-4D97-AF65-F5344CB8AC3E}">
        <p14:creationId xmlns:p14="http://schemas.microsoft.com/office/powerpoint/2010/main" val="508211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hart / diagram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B75A062C-2A29-6FD0-2589-3197D3BFF63D}"/>
              </a:ext>
            </a:extLst>
          </p:cNvPr>
          <p:cNvSpPr/>
          <p:nvPr userDrawn="1"/>
        </p:nvSpPr>
        <p:spPr>
          <a:xfrm rot="10800000">
            <a:off x="10749724" y="0"/>
            <a:ext cx="1450428" cy="2007476"/>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Rectangle 1">
            <a:extLst>
              <a:ext uri="{FF2B5EF4-FFF2-40B4-BE49-F238E27FC236}">
                <a16:creationId xmlns:a16="http://schemas.microsoft.com/office/drawing/2014/main" id="{AFA32DC7-4579-9289-268B-9AA47019C4FD}"/>
              </a:ext>
            </a:extLst>
          </p:cNvPr>
          <p:cNvSpPr/>
          <p:nvPr userDrawn="1"/>
        </p:nvSpPr>
        <p:spPr>
          <a:xfrm>
            <a:off x="0" y="631497"/>
            <a:ext cx="94593" cy="5885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
        <p:nvSpPr>
          <p:cNvPr id="9" name="Content Placeholder 8">
            <a:extLst>
              <a:ext uri="{FF2B5EF4-FFF2-40B4-BE49-F238E27FC236}">
                <a16:creationId xmlns:a16="http://schemas.microsoft.com/office/drawing/2014/main" id="{15DD28E8-F009-F734-3912-21C72CB13AA8}"/>
              </a:ext>
            </a:extLst>
          </p:cNvPr>
          <p:cNvSpPr>
            <a:spLocks noGrp="1"/>
          </p:cNvSpPr>
          <p:nvPr>
            <p:ph sz="quarter" idx="13" hasCustomPrompt="1"/>
          </p:nvPr>
        </p:nvSpPr>
        <p:spPr>
          <a:xfrm>
            <a:off x="381248" y="2008188"/>
            <a:ext cx="11438834" cy="4057650"/>
          </a:xfrm>
          <a:prstGeom prst="rect">
            <a:avLst/>
          </a:prstGeom>
        </p:spPr>
        <p:txBody>
          <a:bodyPr/>
          <a:lstStyle>
            <a:lvl1pPr marL="0" indent="0">
              <a:buNone/>
              <a:defRPr sz="1400" b="0" i="0">
                <a:solidFill>
                  <a:schemeClr val="bg2">
                    <a:lumMod val="90000"/>
                  </a:schemeClr>
                </a:solidFill>
                <a:latin typeface="Arial" panose="020B0604020202020204" pitchFamily="34" charset="0"/>
                <a:cs typeface="Arial" panose="020B0604020202020204" pitchFamily="34" charset="0"/>
              </a:defRPr>
            </a:lvl1pPr>
          </a:lstStyle>
          <a:p>
            <a:pPr lvl="0"/>
            <a:r>
              <a:rPr lang="en-GB"/>
              <a:t>Click here to add media</a:t>
            </a:r>
          </a:p>
        </p:txBody>
      </p:sp>
      <p:sp>
        <p:nvSpPr>
          <p:cNvPr id="6" name="Text Placeholder 17">
            <a:extLst>
              <a:ext uri="{FF2B5EF4-FFF2-40B4-BE49-F238E27FC236}">
                <a16:creationId xmlns:a16="http://schemas.microsoft.com/office/drawing/2014/main" id="{31741EFA-8B4F-B6DE-42E1-B121500B3D88}"/>
              </a:ext>
            </a:extLst>
          </p:cNvPr>
          <p:cNvSpPr>
            <a:spLocks noGrp="1"/>
          </p:cNvSpPr>
          <p:nvPr>
            <p:ph type="body" sz="quarter" idx="11" hasCustomPrompt="1"/>
          </p:nvPr>
        </p:nvSpPr>
        <p:spPr>
          <a:xfrm>
            <a:off x="343924" y="1382863"/>
            <a:ext cx="5938524" cy="276897"/>
          </a:xfrm>
          <a:prstGeom prst="rect">
            <a:avLst/>
          </a:prstGeom>
        </p:spPr>
        <p:txBody>
          <a:bodyPr/>
          <a:lstStyle>
            <a:lvl1pPr marL="0" indent="0">
              <a:lnSpc>
                <a:spcPct val="70000"/>
              </a:lnSpc>
              <a:buNone/>
              <a:defRPr sz="19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Subtitle goes here</a:t>
            </a:r>
            <a:endParaRPr lang="en-US"/>
          </a:p>
        </p:txBody>
      </p:sp>
      <p:sp>
        <p:nvSpPr>
          <p:cNvPr id="8" name="Text Placeholder 17">
            <a:extLst>
              <a:ext uri="{FF2B5EF4-FFF2-40B4-BE49-F238E27FC236}">
                <a16:creationId xmlns:a16="http://schemas.microsoft.com/office/drawing/2014/main" id="{2C72D228-4686-9762-DDF4-2EFF943F1836}"/>
              </a:ext>
            </a:extLst>
          </p:cNvPr>
          <p:cNvSpPr>
            <a:spLocks noGrp="1"/>
          </p:cNvSpPr>
          <p:nvPr>
            <p:ph type="body" sz="quarter" idx="14" hasCustomPrompt="1"/>
          </p:nvPr>
        </p:nvSpPr>
        <p:spPr>
          <a:xfrm>
            <a:off x="343924" y="595023"/>
            <a:ext cx="5938524" cy="646073"/>
          </a:xfrm>
          <a:prstGeom prst="rect">
            <a:avLst/>
          </a:prstGeom>
        </p:spPr>
        <p:txBody>
          <a:bodyPr anchor="ctr"/>
          <a:lstStyle>
            <a:lvl1pPr marL="0" indent="0">
              <a:lnSpc>
                <a:spcPct val="90000"/>
              </a:lnSpc>
              <a:buNone/>
              <a:defRPr sz="2500" b="1" i="0" cap="all" baseline="0">
                <a:solidFill>
                  <a:schemeClr val="tx1"/>
                </a:solidFill>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a:t>
            </a:r>
            <a:endParaRPr lang="en-US"/>
          </a:p>
        </p:txBody>
      </p:sp>
      <p:sp>
        <p:nvSpPr>
          <p:cNvPr id="10" name="Rectangle 9">
            <a:extLst>
              <a:ext uri="{FF2B5EF4-FFF2-40B4-BE49-F238E27FC236}">
                <a16:creationId xmlns:a16="http://schemas.microsoft.com/office/drawing/2014/main" id="{B478C862-CC4B-66A7-0A03-197758F8B706}"/>
              </a:ext>
            </a:extLst>
          </p:cNvPr>
          <p:cNvSpPr/>
          <p:nvPr userDrawn="1"/>
        </p:nvSpPr>
        <p:spPr>
          <a:xfrm>
            <a:off x="371917" y="2007476"/>
            <a:ext cx="11438835" cy="4057422"/>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3624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lank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B75A062C-2A29-6FD0-2589-3197D3BFF63D}"/>
              </a:ext>
            </a:extLst>
          </p:cNvPr>
          <p:cNvSpPr/>
          <p:nvPr userDrawn="1"/>
        </p:nvSpPr>
        <p:spPr>
          <a:xfrm rot="10800000">
            <a:off x="10749724" y="0"/>
            <a:ext cx="1450428" cy="2007476"/>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Rectangle 1">
            <a:extLst>
              <a:ext uri="{FF2B5EF4-FFF2-40B4-BE49-F238E27FC236}">
                <a16:creationId xmlns:a16="http://schemas.microsoft.com/office/drawing/2014/main" id="{AFA32DC7-4579-9289-268B-9AA47019C4FD}"/>
              </a:ext>
            </a:extLst>
          </p:cNvPr>
          <p:cNvSpPr/>
          <p:nvPr userDrawn="1"/>
        </p:nvSpPr>
        <p:spPr>
          <a:xfrm>
            <a:off x="0" y="631497"/>
            <a:ext cx="94593" cy="5885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
        <p:nvSpPr>
          <p:cNvPr id="6" name="Text Placeholder 17">
            <a:extLst>
              <a:ext uri="{FF2B5EF4-FFF2-40B4-BE49-F238E27FC236}">
                <a16:creationId xmlns:a16="http://schemas.microsoft.com/office/drawing/2014/main" id="{31741EFA-8B4F-B6DE-42E1-B121500B3D88}"/>
              </a:ext>
            </a:extLst>
          </p:cNvPr>
          <p:cNvSpPr>
            <a:spLocks noGrp="1"/>
          </p:cNvSpPr>
          <p:nvPr>
            <p:ph type="body" sz="quarter" idx="11" hasCustomPrompt="1"/>
          </p:nvPr>
        </p:nvSpPr>
        <p:spPr>
          <a:xfrm>
            <a:off x="343924" y="1382863"/>
            <a:ext cx="5938524" cy="276897"/>
          </a:xfrm>
          <a:prstGeom prst="rect">
            <a:avLst/>
          </a:prstGeom>
        </p:spPr>
        <p:txBody>
          <a:bodyPr/>
          <a:lstStyle>
            <a:lvl1pPr marL="0" indent="0">
              <a:lnSpc>
                <a:spcPct val="70000"/>
              </a:lnSpc>
              <a:buNone/>
              <a:defRPr sz="19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Subtitle goes here</a:t>
            </a:r>
            <a:endParaRPr lang="en-US"/>
          </a:p>
        </p:txBody>
      </p:sp>
      <p:sp>
        <p:nvSpPr>
          <p:cNvPr id="8" name="Text Placeholder 17">
            <a:extLst>
              <a:ext uri="{FF2B5EF4-FFF2-40B4-BE49-F238E27FC236}">
                <a16:creationId xmlns:a16="http://schemas.microsoft.com/office/drawing/2014/main" id="{2C72D228-4686-9762-DDF4-2EFF943F1836}"/>
              </a:ext>
            </a:extLst>
          </p:cNvPr>
          <p:cNvSpPr>
            <a:spLocks noGrp="1"/>
          </p:cNvSpPr>
          <p:nvPr>
            <p:ph type="body" sz="quarter" idx="14" hasCustomPrompt="1"/>
          </p:nvPr>
        </p:nvSpPr>
        <p:spPr>
          <a:xfrm>
            <a:off x="343924" y="595023"/>
            <a:ext cx="10339200" cy="646073"/>
          </a:xfrm>
          <a:prstGeom prst="rect">
            <a:avLst/>
          </a:prstGeom>
        </p:spPr>
        <p:txBody>
          <a:bodyPr anchor="ctr"/>
          <a:lstStyle>
            <a:lvl1pPr marL="0" indent="0">
              <a:lnSpc>
                <a:spcPct val="90000"/>
              </a:lnSpc>
              <a:buNone/>
              <a:defRPr sz="2500" b="1" i="0" cap="all" baseline="0">
                <a:solidFill>
                  <a:schemeClr val="tx1"/>
                </a:solidFill>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a:t>
            </a:r>
            <a:endParaRPr lang="en-US"/>
          </a:p>
        </p:txBody>
      </p:sp>
      <p:sp>
        <p:nvSpPr>
          <p:cNvPr id="3" name="Content Placeholder 1">
            <a:extLst>
              <a:ext uri="{FF2B5EF4-FFF2-40B4-BE49-F238E27FC236}">
                <a16:creationId xmlns:a16="http://schemas.microsoft.com/office/drawing/2014/main" id="{9DF47EFA-8618-5B43-6981-0D52C401D91B}"/>
              </a:ext>
            </a:extLst>
          </p:cNvPr>
          <p:cNvSpPr>
            <a:spLocks noGrp="1"/>
          </p:cNvSpPr>
          <p:nvPr>
            <p:ph type="body" sz="quarter" idx="15" hasCustomPrompt="1"/>
          </p:nvPr>
        </p:nvSpPr>
        <p:spPr>
          <a:xfrm>
            <a:off x="343924" y="1801527"/>
            <a:ext cx="11255041" cy="4239506"/>
          </a:xfrm>
          <a:prstGeom prst="rect">
            <a:avLst/>
          </a:prstGeom>
        </p:spPr>
        <p:txBody>
          <a:bodyPr/>
          <a:lstStyle>
            <a:lvl1pPr>
              <a:defRPr/>
            </a:lvl1pPr>
          </a:lstStyle>
          <a:p>
            <a:pPr marL="171450" indent="-171450" fontAlgn="base">
              <a:lnSpc>
                <a:spcPct val="100000"/>
              </a:lnSpc>
              <a:spcBef>
                <a:spcPts val="300"/>
              </a:spcBef>
              <a:spcAft>
                <a:spcPts val="600"/>
              </a:spcAft>
              <a:buClr>
                <a:srgbClr val="FF0000"/>
              </a:buClr>
              <a:buFont typeface="Wingdings" panose="05000000000000000000" pitchFamily="2" charset="2"/>
              <a:buChar char="§"/>
            </a:pPr>
            <a:r>
              <a:rPr lang="en-GB" sz="1200" i="0">
                <a:solidFill>
                  <a:srgbClr val="000000"/>
                </a:solidFill>
              </a:rPr>
              <a:t>x</a:t>
            </a:r>
            <a:endParaRPr lang="en-GB" sz="1200" b="0" i="0">
              <a:solidFill>
                <a:srgbClr val="000000"/>
              </a:solidFill>
              <a:latin typeface="Arial" panose="020B0604020202020204" pitchFamily="34" charset="0"/>
              <a:cs typeface="Arial" panose="020B0604020202020204" pitchFamily="34" charset="0"/>
            </a:endParaRPr>
          </a:p>
          <a:p>
            <a:endParaRPr lang="en-US" sz="1000">
              <a:solidFill>
                <a:srgbClr val="000000"/>
              </a:solidFill>
            </a:endParaRPr>
          </a:p>
        </p:txBody>
      </p:sp>
    </p:spTree>
    <p:extLst>
      <p:ext uri="{BB962C8B-B14F-4D97-AF65-F5344CB8AC3E}">
        <p14:creationId xmlns:p14="http://schemas.microsoft.com/office/powerpoint/2010/main" val="20401178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1C03CB-E9A1-F7B9-EDC4-F3E75431FDF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C3233C-9538-907E-78FC-B54687E7C007}"/>
              </a:ext>
            </a:extLst>
          </p:cNvPr>
          <p:cNvSpPr/>
          <p:nvPr userDrawn="1"/>
        </p:nvSpPr>
        <p:spPr>
          <a:xfrm>
            <a:off x="0" y="2356944"/>
            <a:ext cx="189186" cy="214411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A97FF9E-4D3F-8194-433A-5788DE0FB665}"/>
              </a:ext>
            </a:extLst>
          </p:cNvPr>
          <p:cNvSpPr txBox="1"/>
          <p:nvPr userDrawn="1"/>
        </p:nvSpPr>
        <p:spPr>
          <a:xfrm>
            <a:off x="4888785" y="3109715"/>
            <a:ext cx="2175641" cy="707886"/>
          </a:xfrm>
          <a:prstGeom prst="rect">
            <a:avLst/>
          </a:prstGeom>
          <a:noFill/>
        </p:spPr>
        <p:txBody>
          <a:bodyPr wrap="square" rtlCol="0">
            <a:spAutoFit/>
          </a:bodyPr>
          <a:lstStyle/>
          <a:p>
            <a:pPr algn="l"/>
            <a:r>
              <a:rPr lang="en-US" sz="4000" b="1" i="0">
                <a:solidFill>
                  <a:schemeClr val="bg1"/>
                </a:solidFill>
                <a:latin typeface="Arial Black" panose="020B0604020202020204" pitchFamily="34" charset="0"/>
                <a:cs typeface="Arial Black" panose="020B0604020202020204" pitchFamily="34" charset="0"/>
              </a:rPr>
              <a:t>BREAK</a:t>
            </a:r>
          </a:p>
        </p:txBody>
      </p:sp>
      <p:sp>
        <p:nvSpPr>
          <p:cNvPr id="12" name="TextBox 11">
            <a:extLst>
              <a:ext uri="{FF2B5EF4-FFF2-40B4-BE49-F238E27FC236}">
                <a16:creationId xmlns:a16="http://schemas.microsoft.com/office/drawing/2014/main" id="{89470355-682E-B98D-BB65-7A9E93511671}"/>
              </a:ext>
            </a:extLst>
          </p:cNvPr>
          <p:cNvSpPr txBox="1"/>
          <p:nvPr userDrawn="1"/>
        </p:nvSpPr>
        <p:spPr>
          <a:xfrm>
            <a:off x="6982533" y="3020815"/>
            <a:ext cx="2175641" cy="784830"/>
          </a:xfrm>
          <a:prstGeom prst="rect">
            <a:avLst/>
          </a:prstGeom>
          <a:noFill/>
        </p:spPr>
        <p:txBody>
          <a:bodyPr wrap="square" rtlCol="0">
            <a:spAutoFit/>
          </a:bodyPr>
          <a:lstStyle/>
          <a:p>
            <a:pPr algn="l"/>
            <a:r>
              <a:rPr lang="en-US" sz="4500" b="0" i="1">
                <a:solidFill>
                  <a:schemeClr val="bg1"/>
                </a:solidFill>
                <a:latin typeface="Arial" panose="020B0604020202020204" pitchFamily="34" charset="0"/>
                <a:cs typeface="Arial" panose="020B0604020202020204" pitchFamily="34" charset="0"/>
              </a:rPr>
              <a:t>time</a:t>
            </a:r>
          </a:p>
        </p:txBody>
      </p:sp>
      <p:pic>
        <p:nvPicPr>
          <p:cNvPr id="15" name="Picture 14">
            <a:extLst>
              <a:ext uri="{FF2B5EF4-FFF2-40B4-BE49-F238E27FC236}">
                <a16:creationId xmlns:a16="http://schemas.microsoft.com/office/drawing/2014/main" id="{271A139C-7D19-C4D9-8066-A1EF7034463E}"/>
              </a:ext>
            </a:extLst>
          </p:cNvPr>
          <p:cNvPicPr>
            <a:picLocks noChangeAspect="1"/>
          </p:cNvPicPr>
          <p:nvPr userDrawn="1"/>
        </p:nvPicPr>
        <p:blipFill>
          <a:blip r:embed="rId2"/>
          <a:stretch>
            <a:fillRect/>
          </a:stretch>
        </p:blipFill>
        <p:spPr>
          <a:xfrm>
            <a:off x="4043224" y="3228422"/>
            <a:ext cx="765057" cy="429178"/>
          </a:xfrm>
          <a:prstGeom prst="rect">
            <a:avLst/>
          </a:prstGeom>
        </p:spPr>
      </p:pic>
    </p:spTree>
    <p:extLst>
      <p:ext uri="{BB962C8B-B14F-4D97-AF65-F5344CB8AC3E}">
        <p14:creationId xmlns:p14="http://schemas.microsoft.com/office/powerpoint/2010/main" val="2593681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1A7EFD-911A-468B-5AD5-C369381FD7A5}"/>
              </a:ext>
            </a:extLst>
          </p:cNvPr>
          <p:cNvSpPr/>
          <p:nvPr userDrawn="1"/>
        </p:nvSpPr>
        <p:spPr>
          <a:xfrm>
            <a:off x="-2" y="5208152"/>
            <a:ext cx="12192000" cy="15818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3EABBCA-9054-AF50-75E4-34B32CE06D67}"/>
              </a:ext>
            </a:extLst>
          </p:cNvPr>
          <p:cNvSpPr/>
          <p:nvPr userDrawn="1"/>
        </p:nvSpPr>
        <p:spPr>
          <a:xfrm>
            <a:off x="0" y="0"/>
            <a:ext cx="12192000" cy="52761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FDDF441-8E83-054B-D7B8-BD0F6766D877}"/>
              </a:ext>
            </a:extLst>
          </p:cNvPr>
          <p:cNvPicPr>
            <a:picLocks noChangeAspect="1"/>
          </p:cNvPicPr>
          <p:nvPr userDrawn="1"/>
        </p:nvPicPr>
        <p:blipFill>
          <a:blip r:embed="rId2"/>
          <a:stretch>
            <a:fillRect/>
          </a:stretch>
        </p:blipFill>
        <p:spPr>
          <a:xfrm>
            <a:off x="4183117" y="1189230"/>
            <a:ext cx="3825765" cy="2897733"/>
          </a:xfrm>
          <a:prstGeom prst="rect">
            <a:avLst/>
          </a:prstGeom>
        </p:spPr>
      </p:pic>
      <p:sp>
        <p:nvSpPr>
          <p:cNvPr id="21" name="Text Placeholder 17">
            <a:extLst>
              <a:ext uri="{FF2B5EF4-FFF2-40B4-BE49-F238E27FC236}">
                <a16:creationId xmlns:a16="http://schemas.microsoft.com/office/drawing/2014/main" id="{B55D94A9-D23D-0BF9-6C94-F377DE0A8FAC}"/>
              </a:ext>
            </a:extLst>
          </p:cNvPr>
          <p:cNvSpPr>
            <a:spLocks noGrp="1"/>
          </p:cNvSpPr>
          <p:nvPr>
            <p:ph type="body" sz="quarter" idx="11" hasCustomPrompt="1"/>
          </p:nvPr>
        </p:nvSpPr>
        <p:spPr>
          <a:xfrm>
            <a:off x="1670561" y="5660788"/>
            <a:ext cx="8850875" cy="646073"/>
          </a:xfrm>
          <a:prstGeom prst="rect">
            <a:avLst/>
          </a:prstGeom>
        </p:spPr>
        <p:txBody>
          <a:bodyPr anchor="ctr"/>
          <a:lstStyle>
            <a:lvl1pPr marL="0" indent="0" algn="ctr">
              <a:lnSpc>
                <a:spcPct val="70000"/>
              </a:lnSpc>
              <a:buNone/>
              <a:defRPr sz="3200" b="1" i="0" cap="all" baseline="0">
                <a:solidFill>
                  <a:schemeClr val="tx1"/>
                </a:solidFill>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a:t>
            </a:r>
            <a:endParaRPr lang="en-US"/>
          </a:p>
        </p:txBody>
      </p:sp>
      <p:sp>
        <p:nvSpPr>
          <p:cNvPr id="3" name="TextBox 2">
            <a:extLst>
              <a:ext uri="{FF2B5EF4-FFF2-40B4-BE49-F238E27FC236}">
                <a16:creationId xmlns:a16="http://schemas.microsoft.com/office/drawing/2014/main" id="{8D58504E-6B76-233E-34B5-2B2835C48CDF}"/>
              </a:ext>
            </a:extLst>
          </p:cNvPr>
          <p:cNvSpPr txBox="1"/>
          <p:nvPr userDrawn="1"/>
        </p:nvSpPr>
        <p:spPr>
          <a:xfrm>
            <a:off x="9717744" y="6519496"/>
            <a:ext cx="2429435" cy="215444"/>
          </a:xfrm>
          <a:prstGeom prst="rect">
            <a:avLst/>
          </a:prstGeom>
          <a:noFill/>
        </p:spPr>
        <p:txBody>
          <a:bodyPr wrap="square" rtlCol="0">
            <a:spAutoFit/>
          </a:bodyPr>
          <a:lstStyle/>
          <a:p>
            <a:pPr algn="r"/>
            <a:r>
              <a:rPr lang="en-GB" sz="800"/>
              <a:t>GBN Comms-FO-003 Version 1.0</a:t>
            </a:r>
          </a:p>
        </p:txBody>
      </p:sp>
    </p:spTree>
    <p:extLst>
      <p:ext uri="{BB962C8B-B14F-4D97-AF65-F5344CB8AC3E}">
        <p14:creationId xmlns:p14="http://schemas.microsoft.com/office/powerpoint/2010/main" val="2029825606"/>
      </p:ext>
    </p:extLst>
  </p:cSld>
  <p:clrMapOvr>
    <a:masterClrMapping/>
  </p:clrMapOvr>
  <p:extLst>
    <p:ext uri="{DCECCB84-F9BA-43D5-87BE-67443E8EF086}">
      <p15:sldGuideLst xmlns:p15="http://schemas.microsoft.com/office/powerpoint/2012/main">
        <p15:guide id="1" orient="horz" pos="356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1C03CB-E9A1-F7B9-EDC4-F3E75431FDF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C3233C-9538-907E-78FC-B54687E7C007}"/>
              </a:ext>
            </a:extLst>
          </p:cNvPr>
          <p:cNvSpPr/>
          <p:nvPr userDrawn="1"/>
        </p:nvSpPr>
        <p:spPr>
          <a:xfrm>
            <a:off x="0" y="2356944"/>
            <a:ext cx="189186" cy="214411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677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92288C62-04B1-EB87-DAEA-86A0D4B6BB20}"/>
              </a:ext>
            </a:extLst>
          </p:cNvPr>
          <p:cNvSpPr/>
          <p:nvPr userDrawn="1"/>
        </p:nvSpPr>
        <p:spPr>
          <a:xfrm rot="10800000">
            <a:off x="10749724" y="0"/>
            <a:ext cx="1450428" cy="2007476"/>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Rectangle 1">
            <a:extLst>
              <a:ext uri="{FF2B5EF4-FFF2-40B4-BE49-F238E27FC236}">
                <a16:creationId xmlns:a16="http://schemas.microsoft.com/office/drawing/2014/main" id="{B89F7B67-BCE6-8672-F1FB-2FFC39BC0C2D}"/>
              </a:ext>
            </a:extLst>
          </p:cNvPr>
          <p:cNvSpPr/>
          <p:nvPr userDrawn="1"/>
        </p:nvSpPr>
        <p:spPr>
          <a:xfrm>
            <a:off x="0" y="620713"/>
            <a:ext cx="94593" cy="6127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
        <p:nvSpPr>
          <p:cNvPr id="5" name="Text Placeholder 17">
            <a:extLst>
              <a:ext uri="{FF2B5EF4-FFF2-40B4-BE49-F238E27FC236}">
                <a16:creationId xmlns:a16="http://schemas.microsoft.com/office/drawing/2014/main" id="{F7C0B8DA-681F-8FEB-6EC8-D5D45B10013F}"/>
              </a:ext>
            </a:extLst>
          </p:cNvPr>
          <p:cNvSpPr>
            <a:spLocks noGrp="1"/>
          </p:cNvSpPr>
          <p:nvPr>
            <p:ph type="body" sz="quarter" idx="23" hasCustomPrompt="1"/>
          </p:nvPr>
        </p:nvSpPr>
        <p:spPr>
          <a:xfrm>
            <a:off x="343924" y="620714"/>
            <a:ext cx="5843931" cy="612774"/>
          </a:xfrm>
          <a:prstGeom prst="rect">
            <a:avLst/>
          </a:prstGeom>
        </p:spPr>
        <p:txBody>
          <a:bodyPr anchor="ctr"/>
          <a:lstStyle>
            <a:lvl1pPr marL="0" indent="0">
              <a:lnSpc>
                <a:spcPct val="90000"/>
              </a:lnSpc>
              <a:buNone/>
              <a:defRPr lang="en-US" sz="2500" b="1" dirty="0">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US"/>
              <a:t>AGENDA</a:t>
            </a:r>
          </a:p>
        </p:txBody>
      </p:sp>
    </p:spTree>
    <p:extLst>
      <p:ext uri="{BB962C8B-B14F-4D97-AF65-F5344CB8AC3E}">
        <p14:creationId xmlns:p14="http://schemas.microsoft.com/office/powerpoint/2010/main" val="963928989"/>
      </p:ext>
    </p:extLst>
  </p:cSld>
  <p:clrMapOvr>
    <a:masterClrMapping/>
  </p:clrMapOvr>
  <p:extLst>
    <p:ext uri="{DCECCB84-F9BA-43D5-87BE-67443E8EF086}">
      <p15:sldGuideLst xmlns:p15="http://schemas.microsoft.com/office/powerpoint/2012/main">
        <p15:guide id="1" orient="horz" pos="1434">
          <p15:clr>
            <a:srgbClr val="FBAE40"/>
          </p15:clr>
        </p15:guide>
        <p15:guide id="2" pos="211">
          <p15:clr>
            <a:srgbClr val="FBAE40"/>
          </p15:clr>
        </p15:guide>
        <p15:guide id="3" orient="horz" pos="391">
          <p15:clr>
            <a:srgbClr val="FBAE40"/>
          </p15:clr>
        </p15:guide>
        <p15:guide id="4" pos="824">
          <p15:clr>
            <a:srgbClr val="FBAE40"/>
          </p15:clr>
        </p15:guide>
        <p15:guide id="5" pos="1504">
          <p15:clr>
            <a:srgbClr val="FBAE40"/>
          </p15:clr>
        </p15:guide>
        <p15:guide id="6" pos="7423">
          <p15:clr>
            <a:srgbClr val="FBAE40"/>
          </p15:clr>
        </p15:guide>
        <p15:guide id="7" orient="horz" pos="40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B75A062C-2A29-6FD0-2589-3197D3BFF63D}"/>
              </a:ext>
            </a:extLst>
          </p:cNvPr>
          <p:cNvSpPr/>
          <p:nvPr userDrawn="1"/>
        </p:nvSpPr>
        <p:spPr>
          <a:xfrm rot="10800000">
            <a:off x="10749724" y="0"/>
            <a:ext cx="1450428" cy="2007476"/>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Rectangle 1">
            <a:extLst>
              <a:ext uri="{FF2B5EF4-FFF2-40B4-BE49-F238E27FC236}">
                <a16:creationId xmlns:a16="http://schemas.microsoft.com/office/drawing/2014/main" id="{AFA32DC7-4579-9289-268B-9AA47019C4FD}"/>
              </a:ext>
            </a:extLst>
          </p:cNvPr>
          <p:cNvSpPr/>
          <p:nvPr userDrawn="1"/>
        </p:nvSpPr>
        <p:spPr>
          <a:xfrm>
            <a:off x="0" y="620713"/>
            <a:ext cx="94593" cy="6127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
        <p:nvSpPr>
          <p:cNvPr id="8" name="Text Placeholder 17">
            <a:extLst>
              <a:ext uri="{FF2B5EF4-FFF2-40B4-BE49-F238E27FC236}">
                <a16:creationId xmlns:a16="http://schemas.microsoft.com/office/drawing/2014/main" id="{2C72D228-4686-9762-DDF4-2EFF943F1836}"/>
              </a:ext>
            </a:extLst>
          </p:cNvPr>
          <p:cNvSpPr>
            <a:spLocks noGrp="1"/>
          </p:cNvSpPr>
          <p:nvPr>
            <p:ph type="body" sz="quarter" idx="14" hasCustomPrompt="1"/>
          </p:nvPr>
        </p:nvSpPr>
        <p:spPr>
          <a:xfrm>
            <a:off x="343924" y="620713"/>
            <a:ext cx="5938524" cy="612775"/>
          </a:xfrm>
          <a:prstGeom prst="rect">
            <a:avLst/>
          </a:prstGeom>
        </p:spPr>
        <p:txBody>
          <a:bodyPr anchor="ctr"/>
          <a:lstStyle>
            <a:lvl1pPr marL="0" indent="0">
              <a:lnSpc>
                <a:spcPct val="90000"/>
              </a:lnSpc>
              <a:buNone/>
              <a:defRPr sz="2500" b="1" i="0" cap="all" baseline="0">
                <a:solidFill>
                  <a:schemeClr val="tx1"/>
                </a:solidFill>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CONTENTS</a:t>
            </a:r>
            <a:endParaRPr lang="en-US"/>
          </a:p>
        </p:txBody>
      </p:sp>
      <p:sp>
        <p:nvSpPr>
          <p:cNvPr id="7" name="Text Placeholder 6">
            <a:extLst>
              <a:ext uri="{FF2B5EF4-FFF2-40B4-BE49-F238E27FC236}">
                <a16:creationId xmlns:a16="http://schemas.microsoft.com/office/drawing/2014/main" id="{8DF64BF3-6637-B5EA-F4D7-69BC9155D7C8}"/>
              </a:ext>
            </a:extLst>
          </p:cNvPr>
          <p:cNvSpPr>
            <a:spLocks noGrp="1"/>
          </p:cNvSpPr>
          <p:nvPr>
            <p:ph type="body" sz="quarter" idx="15"/>
          </p:nvPr>
        </p:nvSpPr>
        <p:spPr>
          <a:xfrm>
            <a:off x="334963" y="1665288"/>
            <a:ext cx="11485562" cy="439261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40915622"/>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777">
          <p15:clr>
            <a:srgbClr val="FBAE40"/>
          </p15:clr>
        </p15:guide>
        <p15:guide id="3" orient="horz" pos="867">
          <p15:clr>
            <a:srgbClr val="FBAE40"/>
          </p15:clr>
        </p15:guide>
        <p15:guide id="4" orient="horz" pos="1049">
          <p15:clr>
            <a:srgbClr val="FBAE40"/>
          </p15:clr>
        </p15:guide>
        <p15:guide id="5" orient="horz" pos="1275">
          <p15:clr>
            <a:srgbClr val="FBAE40"/>
          </p15:clr>
        </p15:guide>
        <p15:guide id="6" pos="211">
          <p15:clr>
            <a:srgbClr val="FBAE40"/>
          </p15:clr>
        </p15:guide>
        <p15:guide id="7" orient="horz" pos="3816">
          <p15:clr>
            <a:srgbClr val="FBAE40"/>
          </p15:clr>
        </p15:guide>
        <p15:guide id="8" orient="horz" pos="4020">
          <p15:clr>
            <a:srgbClr val="FBAE40"/>
          </p15:clr>
        </p15:guide>
        <p15:guide id="9" pos="744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816137A-71F1-B78E-1389-BC09D91F0A1A}"/>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6DA8CFA5-CB0B-F883-7CAD-4328186294F1}"/>
              </a:ext>
            </a:extLst>
          </p:cNvPr>
          <p:cNvSpPr/>
          <p:nvPr userDrawn="1"/>
        </p:nvSpPr>
        <p:spPr>
          <a:xfrm flipH="1">
            <a:off x="7239000" y="1785"/>
            <a:ext cx="4967890" cy="6875846"/>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 name="Rectangle 11">
            <a:extLst>
              <a:ext uri="{FF2B5EF4-FFF2-40B4-BE49-F238E27FC236}">
                <a16:creationId xmlns:a16="http://schemas.microsoft.com/office/drawing/2014/main" id="{501259BE-79F7-81A0-9A64-E5B04C9FE624}"/>
              </a:ext>
            </a:extLst>
          </p:cNvPr>
          <p:cNvSpPr/>
          <p:nvPr userDrawn="1"/>
        </p:nvSpPr>
        <p:spPr>
          <a:xfrm>
            <a:off x="-12700" y="2356944"/>
            <a:ext cx="189186" cy="214411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32C86E6F-F87A-BB88-6D19-856BB780F6DB}"/>
              </a:ext>
            </a:extLst>
          </p:cNvPr>
          <p:cNvSpPr>
            <a:spLocks noGrp="1"/>
          </p:cNvSpPr>
          <p:nvPr>
            <p:ph type="body" sz="quarter" idx="10" hasCustomPrompt="1"/>
          </p:nvPr>
        </p:nvSpPr>
        <p:spPr>
          <a:xfrm>
            <a:off x="2208213" y="2360512"/>
            <a:ext cx="5430084" cy="2160000"/>
          </a:xfrm>
          <a:prstGeom prst="rect">
            <a:avLst/>
          </a:prstGeom>
        </p:spPr>
        <p:txBody>
          <a:bodyPr wrap="square">
            <a:spAutoFit/>
          </a:bodyPr>
          <a:lstStyle>
            <a:lvl1pPr marL="0" indent="0">
              <a:buNone/>
              <a:defRPr sz="4600" b="1" i="0" cap="all" spc="300" baseline="0">
                <a:solidFill>
                  <a:schemeClr val="bg1"/>
                </a:solidFill>
                <a:latin typeface="Arial Black" panose="020B0A040201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CHAPTER TITLE GOES HERE</a:t>
            </a:r>
            <a:endParaRPr lang="en-US"/>
          </a:p>
        </p:txBody>
      </p:sp>
      <p:sp>
        <p:nvSpPr>
          <p:cNvPr id="2" name="Text Placeholder 17">
            <a:extLst>
              <a:ext uri="{FF2B5EF4-FFF2-40B4-BE49-F238E27FC236}">
                <a16:creationId xmlns:a16="http://schemas.microsoft.com/office/drawing/2014/main" id="{4C21674C-BF14-685D-E71A-4BEAF13E4AD7}"/>
              </a:ext>
            </a:extLst>
          </p:cNvPr>
          <p:cNvSpPr>
            <a:spLocks noGrp="1"/>
          </p:cNvSpPr>
          <p:nvPr>
            <p:ph type="body" sz="quarter" idx="11" hasCustomPrompt="1"/>
          </p:nvPr>
        </p:nvSpPr>
        <p:spPr>
          <a:xfrm>
            <a:off x="8818179" y="4842639"/>
            <a:ext cx="3026980" cy="1789389"/>
          </a:xfrm>
          <a:prstGeom prst="rect">
            <a:avLst/>
          </a:prstGeom>
        </p:spPr>
        <p:txBody>
          <a:bodyPr/>
          <a:lstStyle>
            <a:lvl1pPr marL="0" indent="0" algn="r">
              <a:buNone/>
              <a:defRPr sz="15000" b="1" i="0" cap="all" baseline="0">
                <a:solidFill>
                  <a:schemeClr val="tx2"/>
                </a:solidFill>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1</a:t>
            </a:r>
            <a:endParaRPr lang="en-US"/>
          </a:p>
        </p:txBody>
      </p:sp>
    </p:spTree>
    <p:extLst>
      <p:ext uri="{BB962C8B-B14F-4D97-AF65-F5344CB8AC3E}">
        <p14:creationId xmlns:p14="http://schemas.microsoft.com/office/powerpoint/2010/main" val="1606116074"/>
      </p:ext>
    </p:extLst>
  </p:cSld>
  <p:clrMapOvr>
    <a:masterClrMapping/>
  </p:clrMapOvr>
  <p:extLst>
    <p:ext uri="{DCECCB84-F9BA-43D5-87BE-67443E8EF086}">
      <p15:sldGuideLst xmlns:p15="http://schemas.microsoft.com/office/powerpoint/2012/main">
        <p15:guide id="1" orient="horz" pos="1480">
          <p15:clr>
            <a:srgbClr val="FBAE40"/>
          </p15:clr>
        </p15:guide>
        <p15:guide id="2" orient="horz" pos="2840">
          <p15:clr>
            <a:srgbClr val="FBAE40"/>
          </p15:clr>
        </p15:guide>
        <p15:guide id="3" pos="1391">
          <p15:clr>
            <a:srgbClr val="FBAE40"/>
          </p15:clr>
        </p15:guide>
        <p15:guide id="4" pos="7469">
          <p15:clr>
            <a:srgbClr val="FBAE40"/>
          </p15:clr>
        </p15:guide>
        <p15:guide id="5" orient="horz" pos="417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oint slide with ic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7C1D32-B385-C82B-A516-2F6418AE0B38}"/>
              </a:ext>
            </a:extLst>
          </p:cNvPr>
          <p:cNvSpPr/>
          <p:nvPr userDrawn="1"/>
        </p:nvSpPr>
        <p:spPr>
          <a:xfrm>
            <a:off x="0" y="1879600"/>
            <a:ext cx="3918607" cy="4491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A8F354-AC8B-04D6-4AC6-AD5F35EEEF13}"/>
              </a:ext>
            </a:extLst>
          </p:cNvPr>
          <p:cNvSpPr/>
          <p:nvPr userDrawn="1"/>
        </p:nvSpPr>
        <p:spPr>
          <a:xfrm>
            <a:off x="4114800" y="1879600"/>
            <a:ext cx="3918607" cy="4491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033510-2EFA-D536-930D-04C5CC26F8CB}"/>
              </a:ext>
            </a:extLst>
          </p:cNvPr>
          <p:cNvSpPr/>
          <p:nvPr userDrawn="1"/>
        </p:nvSpPr>
        <p:spPr>
          <a:xfrm>
            <a:off x="8229600" y="1879600"/>
            <a:ext cx="3969407" cy="4491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7">
            <a:extLst>
              <a:ext uri="{FF2B5EF4-FFF2-40B4-BE49-F238E27FC236}">
                <a16:creationId xmlns:a16="http://schemas.microsoft.com/office/drawing/2014/main" id="{626749BD-7CCE-194A-9ADA-CCCCF5B7B8D2}"/>
              </a:ext>
            </a:extLst>
          </p:cNvPr>
          <p:cNvSpPr>
            <a:spLocks noGrp="1"/>
          </p:cNvSpPr>
          <p:nvPr>
            <p:ph type="body" sz="quarter" idx="12" hasCustomPrompt="1"/>
          </p:nvPr>
        </p:nvSpPr>
        <p:spPr>
          <a:xfrm>
            <a:off x="343925" y="3505200"/>
            <a:ext cx="3375588" cy="457199"/>
          </a:xfrm>
          <a:prstGeom prst="rect">
            <a:avLst/>
          </a:prstGeom>
        </p:spPr>
        <p:txBody>
          <a:bodyPr/>
          <a:lstStyle>
            <a:lvl1pPr marL="0" indent="0">
              <a:lnSpc>
                <a:spcPct val="90000"/>
              </a:lnSpc>
              <a:buNone/>
              <a:defRPr sz="1400" b="1" i="0">
                <a:solidFill>
                  <a:schemeClr val="bg1"/>
                </a:solidFill>
                <a:latin typeface="Arial Black" panose="020B0A040201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 and can be this long to spread over two lines</a:t>
            </a:r>
            <a:endParaRPr lang="en-US"/>
          </a:p>
        </p:txBody>
      </p:sp>
      <p:sp>
        <p:nvSpPr>
          <p:cNvPr id="16" name="Text Placeholder 17">
            <a:extLst>
              <a:ext uri="{FF2B5EF4-FFF2-40B4-BE49-F238E27FC236}">
                <a16:creationId xmlns:a16="http://schemas.microsoft.com/office/drawing/2014/main" id="{6A675798-139F-2E70-E6B6-8727355F84BC}"/>
              </a:ext>
            </a:extLst>
          </p:cNvPr>
          <p:cNvSpPr>
            <a:spLocks noGrp="1"/>
          </p:cNvSpPr>
          <p:nvPr>
            <p:ph type="body" sz="quarter" idx="13" hasCustomPrompt="1"/>
          </p:nvPr>
        </p:nvSpPr>
        <p:spPr>
          <a:xfrm>
            <a:off x="4522225" y="3505200"/>
            <a:ext cx="3326375" cy="457199"/>
          </a:xfrm>
          <a:prstGeom prst="rect">
            <a:avLst/>
          </a:prstGeom>
        </p:spPr>
        <p:txBody>
          <a:bodyPr/>
          <a:lstStyle>
            <a:lvl1pPr marL="0" indent="0">
              <a:lnSpc>
                <a:spcPct val="90000"/>
              </a:lnSpc>
              <a:buNone/>
              <a:defRPr sz="1400" b="1" i="0">
                <a:solidFill>
                  <a:schemeClr val="bg1"/>
                </a:solidFill>
                <a:latin typeface="Arial Black" panose="020B0A040201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 and can be this long to spread over two lines</a:t>
            </a:r>
            <a:endParaRPr lang="en-US"/>
          </a:p>
        </p:txBody>
      </p:sp>
      <p:sp>
        <p:nvSpPr>
          <p:cNvPr id="17" name="Text Placeholder 17">
            <a:extLst>
              <a:ext uri="{FF2B5EF4-FFF2-40B4-BE49-F238E27FC236}">
                <a16:creationId xmlns:a16="http://schemas.microsoft.com/office/drawing/2014/main" id="{1B1E9BA5-4CA5-B185-C5E2-09A4108BE8A8}"/>
              </a:ext>
            </a:extLst>
          </p:cNvPr>
          <p:cNvSpPr>
            <a:spLocks noGrp="1"/>
          </p:cNvSpPr>
          <p:nvPr>
            <p:ph type="body" sz="quarter" idx="14" hasCustomPrompt="1"/>
          </p:nvPr>
        </p:nvSpPr>
        <p:spPr>
          <a:xfrm>
            <a:off x="8667481" y="3505200"/>
            <a:ext cx="3364475" cy="457199"/>
          </a:xfrm>
          <a:prstGeom prst="rect">
            <a:avLst/>
          </a:prstGeom>
        </p:spPr>
        <p:txBody>
          <a:bodyPr/>
          <a:lstStyle>
            <a:lvl1pPr marL="0" indent="0">
              <a:lnSpc>
                <a:spcPct val="90000"/>
              </a:lnSpc>
              <a:buNone/>
              <a:defRPr sz="1400" b="1" i="0">
                <a:solidFill>
                  <a:schemeClr val="bg1"/>
                </a:solidFill>
                <a:latin typeface="Arial Black" panose="020B0A040201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 and can be this long to spread over two lines</a:t>
            </a:r>
            <a:endParaRPr lang="en-US"/>
          </a:p>
        </p:txBody>
      </p:sp>
      <p:sp>
        <p:nvSpPr>
          <p:cNvPr id="18" name="Text Placeholder 17">
            <a:extLst>
              <a:ext uri="{FF2B5EF4-FFF2-40B4-BE49-F238E27FC236}">
                <a16:creationId xmlns:a16="http://schemas.microsoft.com/office/drawing/2014/main" id="{3FAD11F0-56B1-734C-440A-7AE87C5F7F4B}"/>
              </a:ext>
            </a:extLst>
          </p:cNvPr>
          <p:cNvSpPr>
            <a:spLocks noGrp="1"/>
          </p:cNvSpPr>
          <p:nvPr>
            <p:ph type="body" sz="quarter" idx="15" hasCustomPrompt="1"/>
          </p:nvPr>
        </p:nvSpPr>
        <p:spPr>
          <a:xfrm>
            <a:off x="343925" y="4191000"/>
            <a:ext cx="3375588" cy="1409699"/>
          </a:xfrm>
          <a:prstGeom prst="rect">
            <a:avLst/>
          </a:prstGeom>
        </p:spPr>
        <p:txBody>
          <a:bodyPr/>
          <a:lstStyle>
            <a:lvl1pPr marL="0" indent="0">
              <a:lnSpc>
                <a:spcPct val="90000"/>
              </a:lnSpc>
              <a:buNone/>
              <a:defRPr sz="1400" b="0" i="0">
                <a:solidFill>
                  <a:schemeClr val="bg1"/>
                </a:solidFill>
                <a:latin typeface="Arial Nova Light" panose="020B03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Click here to add text</a:t>
            </a:r>
            <a:endParaRPr lang="en-US"/>
          </a:p>
        </p:txBody>
      </p:sp>
      <p:sp>
        <p:nvSpPr>
          <p:cNvPr id="19" name="Text Placeholder 17">
            <a:extLst>
              <a:ext uri="{FF2B5EF4-FFF2-40B4-BE49-F238E27FC236}">
                <a16:creationId xmlns:a16="http://schemas.microsoft.com/office/drawing/2014/main" id="{BB0D216C-F099-7DF4-6251-B0ECC3661B7E}"/>
              </a:ext>
            </a:extLst>
          </p:cNvPr>
          <p:cNvSpPr>
            <a:spLocks noGrp="1"/>
          </p:cNvSpPr>
          <p:nvPr>
            <p:ph type="body" sz="quarter" idx="16" hasCustomPrompt="1"/>
          </p:nvPr>
        </p:nvSpPr>
        <p:spPr>
          <a:xfrm>
            <a:off x="4522225" y="4191000"/>
            <a:ext cx="3326375" cy="1409699"/>
          </a:xfrm>
          <a:prstGeom prst="rect">
            <a:avLst/>
          </a:prstGeom>
        </p:spPr>
        <p:txBody>
          <a:bodyPr/>
          <a:lstStyle>
            <a:lvl1pPr marL="0" indent="0">
              <a:lnSpc>
                <a:spcPct val="90000"/>
              </a:lnSpc>
              <a:buNone/>
              <a:defRPr sz="1400" b="0" i="0">
                <a:solidFill>
                  <a:schemeClr val="bg1"/>
                </a:solidFill>
                <a:latin typeface="Arial Nova Light" panose="020B03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Click here to add text</a:t>
            </a:r>
            <a:endParaRPr lang="en-US"/>
          </a:p>
        </p:txBody>
      </p:sp>
      <p:sp>
        <p:nvSpPr>
          <p:cNvPr id="20" name="Text Placeholder 17">
            <a:extLst>
              <a:ext uri="{FF2B5EF4-FFF2-40B4-BE49-F238E27FC236}">
                <a16:creationId xmlns:a16="http://schemas.microsoft.com/office/drawing/2014/main" id="{21D9BE6C-4A52-AC76-1EE5-5F204BBCD5E0}"/>
              </a:ext>
            </a:extLst>
          </p:cNvPr>
          <p:cNvSpPr>
            <a:spLocks noGrp="1"/>
          </p:cNvSpPr>
          <p:nvPr>
            <p:ph type="body" sz="quarter" idx="17" hasCustomPrompt="1"/>
          </p:nvPr>
        </p:nvSpPr>
        <p:spPr>
          <a:xfrm>
            <a:off x="8667481" y="4191000"/>
            <a:ext cx="3364475" cy="1409699"/>
          </a:xfrm>
          <a:prstGeom prst="rect">
            <a:avLst/>
          </a:prstGeom>
        </p:spPr>
        <p:txBody>
          <a:bodyPr/>
          <a:lstStyle>
            <a:lvl1pPr marL="0" indent="0">
              <a:lnSpc>
                <a:spcPct val="90000"/>
              </a:lnSpc>
              <a:buNone/>
              <a:defRPr sz="1400" b="0" i="0">
                <a:solidFill>
                  <a:schemeClr val="bg1"/>
                </a:solidFill>
                <a:latin typeface="Arial Nova Light" panose="020B03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Click here to add text</a:t>
            </a:r>
            <a:endParaRPr lang="en-US"/>
          </a:p>
        </p:txBody>
      </p:sp>
      <p:pic>
        <p:nvPicPr>
          <p:cNvPr id="2" name="Picture 1">
            <a:extLst>
              <a:ext uri="{FF2B5EF4-FFF2-40B4-BE49-F238E27FC236}">
                <a16:creationId xmlns:a16="http://schemas.microsoft.com/office/drawing/2014/main" id="{1906AC03-E7CF-1EFB-8F14-701FE11F18BB}"/>
              </a:ext>
            </a:extLst>
          </p:cNvPr>
          <p:cNvPicPr>
            <a:picLocks noChangeAspect="1"/>
          </p:cNvPicPr>
          <p:nvPr userDrawn="1"/>
        </p:nvPicPr>
        <p:blipFill>
          <a:blip r:embed="rId2"/>
          <a:stretch>
            <a:fillRect/>
          </a:stretch>
        </p:blipFill>
        <p:spPr>
          <a:xfrm>
            <a:off x="343925" y="2759746"/>
            <a:ext cx="558800" cy="558800"/>
          </a:xfrm>
          <a:prstGeom prst="rect">
            <a:avLst/>
          </a:prstGeom>
        </p:spPr>
      </p:pic>
      <p:pic>
        <p:nvPicPr>
          <p:cNvPr id="3" name="Picture 2">
            <a:extLst>
              <a:ext uri="{FF2B5EF4-FFF2-40B4-BE49-F238E27FC236}">
                <a16:creationId xmlns:a16="http://schemas.microsoft.com/office/drawing/2014/main" id="{771AB447-F12D-26A3-9881-BB076F11FF45}"/>
              </a:ext>
            </a:extLst>
          </p:cNvPr>
          <p:cNvPicPr>
            <a:picLocks noChangeAspect="1"/>
          </p:cNvPicPr>
          <p:nvPr userDrawn="1"/>
        </p:nvPicPr>
        <p:blipFill>
          <a:blip r:embed="rId2"/>
          <a:stretch>
            <a:fillRect/>
          </a:stretch>
        </p:blipFill>
        <p:spPr>
          <a:xfrm>
            <a:off x="4522225" y="2759746"/>
            <a:ext cx="558800" cy="558800"/>
          </a:xfrm>
          <a:prstGeom prst="rect">
            <a:avLst/>
          </a:prstGeom>
        </p:spPr>
      </p:pic>
      <p:pic>
        <p:nvPicPr>
          <p:cNvPr id="4" name="Picture 3">
            <a:extLst>
              <a:ext uri="{FF2B5EF4-FFF2-40B4-BE49-F238E27FC236}">
                <a16:creationId xmlns:a16="http://schemas.microsoft.com/office/drawing/2014/main" id="{49520D65-132D-C804-5E62-DD0CD73DAC9B}"/>
              </a:ext>
            </a:extLst>
          </p:cNvPr>
          <p:cNvPicPr>
            <a:picLocks noChangeAspect="1"/>
          </p:cNvPicPr>
          <p:nvPr userDrawn="1"/>
        </p:nvPicPr>
        <p:blipFill>
          <a:blip r:embed="rId2"/>
          <a:stretch>
            <a:fillRect/>
          </a:stretch>
        </p:blipFill>
        <p:spPr>
          <a:xfrm>
            <a:off x="8678136" y="2759746"/>
            <a:ext cx="558800" cy="558800"/>
          </a:xfrm>
          <a:prstGeom prst="rect">
            <a:avLst/>
          </a:prstGeom>
        </p:spPr>
      </p:pic>
      <p:sp>
        <p:nvSpPr>
          <p:cNvPr id="5" name="Rectangle 4">
            <a:extLst>
              <a:ext uri="{FF2B5EF4-FFF2-40B4-BE49-F238E27FC236}">
                <a16:creationId xmlns:a16="http://schemas.microsoft.com/office/drawing/2014/main" id="{B5FB4C0C-EF1A-9AC6-B830-AAC9D8649F97}"/>
              </a:ext>
            </a:extLst>
          </p:cNvPr>
          <p:cNvSpPr/>
          <p:nvPr userDrawn="1"/>
        </p:nvSpPr>
        <p:spPr>
          <a:xfrm>
            <a:off x="0" y="620713"/>
            <a:ext cx="94593" cy="6127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
        <p:nvSpPr>
          <p:cNvPr id="6" name="Text Placeholder 17">
            <a:extLst>
              <a:ext uri="{FF2B5EF4-FFF2-40B4-BE49-F238E27FC236}">
                <a16:creationId xmlns:a16="http://schemas.microsoft.com/office/drawing/2014/main" id="{53317C6D-0FBC-954E-9CF0-5069849FF5B5}"/>
              </a:ext>
            </a:extLst>
          </p:cNvPr>
          <p:cNvSpPr>
            <a:spLocks noGrp="1"/>
          </p:cNvSpPr>
          <p:nvPr>
            <p:ph type="body" sz="quarter" idx="11" hasCustomPrompt="1"/>
          </p:nvPr>
        </p:nvSpPr>
        <p:spPr>
          <a:xfrm>
            <a:off x="343924" y="1382863"/>
            <a:ext cx="5938524" cy="276897"/>
          </a:xfrm>
          <a:prstGeom prst="rect">
            <a:avLst/>
          </a:prstGeom>
        </p:spPr>
        <p:txBody>
          <a:bodyPr/>
          <a:lstStyle>
            <a:lvl1pPr marL="0" indent="0">
              <a:lnSpc>
                <a:spcPct val="70000"/>
              </a:lnSpc>
              <a:buNone/>
              <a:defRPr sz="19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Subtitle goes here</a:t>
            </a:r>
            <a:endParaRPr lang="en-US"/>
          </a:p>
        </p:txBody>
      </p:sp>
      <p:sp>
        <p:nvSpPr>
          <p:cNvPr id="14" name="Text Placeholder 17">
            <a:extLst>
              <a:ext uri="{FF2B5EF4-FFF2-40B4-BE49-F238E27FC236}">
                <a16:creationId xmlns:a16="http://schemas.microsoft.com/office/drawing/2014/main" id="{C9F3D45A-A8A5-44F5-C126-A6B254EA5855}"/>
              </a:ext>
            </a:extLst>
          </p:cNvPr>
          <p:cNvSpPr>
            <a:spLocks noGrp="1"/>
          </p:cNvSpPr>
          <p:nvPr>
            <p:ph type="body" sz="quarter" idx="23" hasCustomPrompt="1"/>
          </p:nvPr>
        </p:nvSpPr>
        <p:spPr>
          <a:xfrm>
            <a:off x="343924" y="620714"/>
            <a:ext cx="5843931" cy="612774"/>
          </a:xfrm>
          <a:prstGeom prst="rect">
            <a:avLst/>
          </a:prstGeom>
        </p:spPr>
        <p:txBody>
          <a:bodyPr anchor="ctr"/>
          <a:lstStyle>
            <a:lvl1pPr marL="0" indent="0">
              <a:lnSpc>
                <a:spcPct val="90000"/>
              </a:lnSpc>
              <a:buNone/>
              <a:defRPr lang="en-US" sz="2500" dirty="0">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a:t>
            </a:r>
            <a:endParaRPr lang="en-US"/>
          </a:p>
        </p:txBody>
      </p:sp>
    </p:spTree>
    <p:extLst>
      <p:ext uri="{BB962C8B-B14F-4D97-AF65-F5344CB8AC3E}">
        <p14:creationId xmlns:p14="http://schemas.microsoft.com/office/powerpoint/2010/main" val="1822301984"/>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777">
          <p15:clr>
            <a:srgbClr val="FBAE40"/>
          </p15:clr>
        </p15:guide>
        <p15:guide id="3" orient="horz" pos="867">
          <p15:clr>
            <a:srgbClr val="FBAE40"/>
          </p15:clr>
        </p15:guide>
        <p15:guide id="4" pos="211">
          <p15:clr>
            <a:srgbClr val="FBAE40"/>
          </p15:clr>
        </p15:guide>
        <p15:guide id="5" orient="horz" pos="2205">
          <p15:clr>
            <a:srgbClr val="FBAE40"/>
          </p15:clr>
        </p15:guide>
        <p15:guide id="6" orient="horz" pos="2092">
          <p15:clr>
            <a:srgbClr val="FBAE40"/>
          </p15:clr>
        </p15:guide>
        <p15:guide id="7" pos="2842">
          <p15:clr>
            <a:srgbClr val="FBAE40"/>
          </p15:clr>
        </p15:guide>
        <p15:guide id="8" pos="5450">
          <p15:clr>
            <a:srgbClr val="FBAE40"/>
          </p15:clr>
        </p15:guide>
        <p15:guide id="9" orient="horz" pos="2636">
          <p15:clr>
            <a:srgbClr val="FBAE40"/>
          </p15:clr>
        </p15:guide>
        <p15:guide id="10" orient="horz" pos="4020">
          <p15:clr>
            <a:srgbClr val="FBAE40"/>
          </p15:clr>
        </p15:guide>
        <p15:guide id="11" pos="2343">
          <p15:clr>
            <a:srgbClr val="FBAE40"/>
          </p15:clr>
        </p15:guide>
        <p15:guide id="12" pos="4951">
          <p15:clr>
            <a:srgbClr val="FBAE40"/>
          </p15:clr>
        </p15:guide>
        <p15:guide id="13" pos="758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oint slide with ic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7C1D32-B385-C82B-A516-2F6418AE0B38}"/>
              </a:ext>
            </a:extLst>
          </p:cNvPr>
          <p:cNvSpPr/>
          <p:nvPr userDrawn="1"/>
        </p:nvSpPr>
        <p:spPr>
          <a:xfrm>
            <a:off x="-1" y="1879600"/>
            <a:ext cx="6001407" cy="4491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7">
            <a:extLst>
              <a:ext uri="{FF2B5EF4-FFF2-40B4-BE49-F238E27FC236}">
                <a16:creationId xmlns:a16="http://schemas.microsoft.com/office/drawing/2014/main" id="{626749BD-7CCE-194A-9ADA-CCCCF5B7B8D2}"/>
              </a:ext>
            </a:extLst>
          </p:cNvPr>
          <p:cNvSpPr>
            <a:spLocks noGrp="1"/>
          </p:cNvSpPr>
          <p:nvPr>
            <p:ph type="body" sz="quarter" idx="12" hasCustomPrompt="1"/>
          </p:nvPr>
        </p:nvSpPr>
        <p:spPr>
          <a:xfrm>
            <a:off x="356625" y="3517900"/>
            <a:ext cx="4950871" cy="457199"/>
          </a:xfrm>
          <a:prstGeom prst="rect">
            <a:avLst/>
          </a:prstGeom>
        </p:spPr>
        <p:txBody>
          <a:bodyPr/>
          <a:lstStyle>
            <a:lvl1pPr marL="0" indent="0">
              <a:lnSpc>
                <a:spcPct val="90000"/>
              </a:lnSpc>
              <a:buNone/>
              <a:defRPr sz="1500" b="1" i="0">
                <a:solidFill>
                  <a:schemeClr val="bg1"/>
                </a:solidFill>
                <a:latin typeface="Arial Black" panose="020B0A040201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 and can be this long to spread over two lines</a:t>
            </a:r>
            <a:endParaRPr lang="en-US"/>
          </a:p>
        </p:txBody>
      </p:sp>
      <p:sp>
        <p:nvSpPr>
          <p:cNvPr id="18" name="Text Placeholder 17">
            <a:extLst>
              <a:ext uri="{FF2B5EF4-FFF2-40B4-BE49-F238E27FC236}">
                <a16:creationId xmlns:a16="http://schemas.microsoft.com/office/drawing/2014/main" id="{3FAD11F0-56B1-734C-440A-7AE87C5F7F4B}"/>
              </a:ext>
            </a:extLst>
          </p:cNvPr>
          <p:cNvSpPr>
            <a:spLocks noGrp="1"/>
          </p:cNvSpPr>
          <p:nvPr>
            <p:ph type="body" sz="quarter" idx="15" hasCustomPrompt="1"/>
          </p:nvPr>
        </p:nvSpPr>
        <p:spPr>
          <a:xfrm>
            <a:off x="356625" y="4203700"/>
            <a:ext cx="4950871" cy="1409699"/>
          </a:xfrm>
          <a:prstGeom prst="rect">
            <a:avLst/>
          </a:prstGeom>
        </p:spPr>
        <p:txBody>
          <a:bodyPr/>
          <a:lstStyle>
            <a:lvl1pPr marL="0" indent="0">
              <a:lnSpc>
                <a:spcPct val="90000"/>
              </a:lnSpc>
              <a:buNone/>
              <a:defRPr sz="1400" b="0" i="0">
                <a:solidFill>
                  <a:schemeClr val="bg1"/>
                </a:solidFill>
                <a:latin typeface="Arial Nova Light" panose="020B03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Click here to add text</a:t>
            </a:r>
            <a:endParaRPr lang="en-US"/>
          </a:p>
        </p:txBody>
      </p:sp>
      <p:pic>
        <p:nvPicPr>
          <p:cNvPr id="2" name="Picture 1">
            <a:extLst>
              <a:ext uri="{FF2B5EF4-FFF2-40B4-BE49-F238E27FC236}">
                <a16:creationId xmlns:a16="http://schemas.microsoft.com/office/drawing/2014/main" id="{1906AC03-E7CF-1EFB-8F14-701FE11F18BB}"/>
              </a:ext>
            </a:extLst>
          </p:cNvPr>
          <p:cNvPicPr>
            <a:picLocks noChangeAspect="1"/>
          </p:cNvPicPr>
          <p:nvPr userDrawn="1"/>
        </p:nvPicPr>
        <p:blipFill>
          <a:blip r:embed="rId2"/>
          <a:stretch>
            <a:fillRect/>
          </a:stretch>
        </p:blipFill>
        <p:spPr>
          <a:xfrm>
            <a:off x="356625" y="2759746"/>
            <a:ext cx="558800" cy="558800"/>
          </a:xfrm>
          <a:prstGeom prst="rect">
            <a:avLst/>
          </a:prstGeom>
        </p:spPr>
      </p:pic>
      <p:sp>
        <p:nvSpPr>
          <p:cNvPr id="28" name="Rectangle 27">
            <a:extLst>
              <a:ext uri="{FF2B5EF4-FFF2-40B4-BE49-F238E27FC236}">
                <a16:creationId xmlns:a16="http://schemas.microsoft.com/office/drawing/2014/main" id="{302ADE09-6B3E-D095-E74B-1584F7E584E9}"/>
              </a:ext>
            </a:extLst>
          </p:cNvPr>
          <p:cNvSpPr/>
          <p:nvPr userDrawn="1"/>
        </p:nvSpPr>
        <p:spPr>
          <a:xfrm>
            <a:off x="6182138" y="1879600"/>
            <a:ext cx="6001407" cy="4491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7">
            <a:extLst>
              <a:ext uri="{FF2B5EF4-FFF2-40B4-BE49-F238E27FC236}">
                <a16:creationId xmlns:a16="http://schemas.microsoft.com/office/drawing/2014/main" id="{6EFCEEE0-48BD-33CA-B596-D936CF9FE5B8}"/>
              </a:ext>
            </a:extLst>
          </p:cNvPr>
          <p:cNvSpPr>
            <a:spLocks noGrp="1"/>
          </p:cNvSpPr>
          <p:nvPr>
            <p:ph type="body" sz="quarter" idx="19" hasCustomPrompt="1"/>
          </p:nvPr>
        </p:nvSpPr>
        <p:spPr>
          <a:xfrm>
            <a:off x="6538764" y="3517900"/>
            <a:ext cx="4950871" cy="457199"/>
          </a:xfrm>
          <a:prstGeom prst="rect">
            <a:avLst/>
          </a:prstGeom>
        </p:spPr>
        <p:txBody>
          <a:bodyPr/>
          <a:lstStyle>
            <a:lvl1pPr marL="0" indent="0">
              <a:lnSpc>
                <a:spcPct val="90000"/>
              </a:lnSpc>
              <a:buNone/>
              <a:defRPr sz="1500" b="1" i="0">
                <a:solidFill>
                  <a:schemeClr val="bg1"/>
                </a:solidFill>
                <a:latin typeface="Arial Black" panose="020B0A040201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 and can be this long to spread over two lines</a:t>
            </a:r>
            <a:endParaRPr lang="en-US"/>
          </a:p>
        </p:txBody>
      </p:sp>
      <p:sp>
        <p:nvSpPr>
          <p:cNvPr id="30" name="Text Placeholder 17">
            <a:extLst>
              <a:ext uri="{FF2B5EF4-FFF2-40B4-BE49-F238E27FC236}">
                <a16:creationId xmlns:a16="http://schemas.microsoft.com/office/drawing/2014/main" id="{E94DDB58-0123-07BD-4F77-8384AC18D580}"/>
              </a:ext>
            </a:extLst>
          </p:cNvPr>
          <p:cNvSpPr>
            <a:spLocks noGrp="1"/>
          </p:cNvSpPr>
          <p:nvPr>
            <p:ph type="body" sz="quarter" idx="20" hasCustomPrompt="1"/>
          </p:nvPr>
        </p:nvSpPr>
        <p:spPr>
          <a:xfrm>
            <a:off x="6538764" y="4203700"/>
            <a:ext cx="4950871" cy="1409699"/>
          </a:xfrm>
          <a:prstGeom prst="rect">
            <a:avLst/>
          </a:prstGeom>
        </p:spPr>
        <p:txBody>
          <a:bodyPr/>
          <a:lstStyle>
            <a:lvl1pPr marL="0" indent="0">
              <a:lnSpc>
                <a:spcPct val="90000"/>
              </a:lnSpc>
              <a:buNone/>
              <a:defRPr sz="1400" b="0" i="0">
                <a:solidFill>
                  <a:schemeClr val="bg1"/>
                </a:solidFill>
                <a:latin typeface="Arial Nova Light" panose="020B03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Click here to add text</a:t>
            </a:r>
            <a:endParaRPr lang="en-US"/>
          </a:p>
        </p:txBody>
      </p:sp>
      <p:pic>
        <p:nvPicPr>
          <p:cNvPr id="31" name="Picture 30">
            <a:extLst>
              <a:ext uri="{FF2B5EF4-FFF2-40B4-BE49-F238E27FC236}">
                <a16:creationId xmlns:a16="http://schemas.microsoft.com/office/drawing/2014/main" id="{E95D3BD9-8F09-6C97-2439-4629590AE23C}"/>
              </a:ext>
            </a:extLst>
          </p:cNvPr>
          <p:cNvPicPr>
            <a:picLocks noChangeAspect="1"/>
          </p:cNvPicPr>
          <p:nvPr userDrawn="1"/>
        </p:nvPicPr>
        <p:blipFill>
          <a:blip r:embed="rId2"/>
          <a:stretch>
            <a:fillRect/>
          </a:stretch>
        </p:blipFill>
        <p:spPr>
          <a:xfrm>
            <a:off x="6538764" y="2759746"/>
            <a:ext cx="558800" cy="558800"/>
          </a:xfrm>
          <a:prstGeom prst="rect">
            <a:avLst/>
          </a:prstGeom>
        </p:spPr>
      </p:pic>
      <p:sp>
        <p:nvSpPr>
          <p:cNvPr id="3" name="Rectangle 2">
            <a:extLst>
              <a:ext uri="{FF2B5EF4-FFF2-40B4-BE49-F238E27FC236}">
                <a16:creationId xmlns:a16="http://schemas.microsoft.com/office/drawing/2014/main" id="{74AD6DBB-4870-4107-1BBB-525C2C4603D3}"/>
              </a:ext>
            </a:extLst>
          </p:cNvPr>
          <p:cNvSpPr/>
          <p:nvPr userDrawn="1"/>
        </p:nvSpPr>
        <p:spPr>
          <a:xfrm>
            <a:off x="0" y="620713"/>
            <a:ext cx="94593" cy="6127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
        <p:nvSpPr>
          <p:cNvPr id="6" name="Text Placeholder 17">
            <a:extLst>
              <a:ext uri="{FF2B5EF4-FFF2-40B4-BE49-F238E27FC236}">
                <a16:creationId xmlns:a16="http://schemas.microsoft.com/office/drawing/2014/main" id="{CAB3DBC3-EB37-A57D-053D-8452AF19EC32}"/>
              </a:ext>
            </a:extLst>
          </p:cNvPr>
          <p:cNvSpPr>
            <a:spLocks noGrp="1"/>
          </p:cNvSpPr>
          <p:nvPr>
            <p:ph type="body" sz="quarter" idx="11" hasCustomPrompt="1"/>
          </p:nvPr>
        </p:nvSpPr>
        <p:spPr>
          <a:xfrm>
            <a:off x="343924" y="1382863"/>
            <a:ext cx="5938524" cy="276897"/>
          </a:xfrm>
          <a:prstGeom prst="rect">
            <a:avLst/>
          </a:prstGeom>
        </p:spPr>
        <p:txBody>
          <a:bodyPr/>
          <a:lstStyle>
            <a:lvl1pPr marL="0" indent="0">
              <a:lnSpc>
                <a:spcPct val="70000"/>
              </a:lnSpc>
              <a:buNone/>
              <a:defRPr sz="19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Subtitle goes here</a:t>
            </a:r>
            <a:endParaRPr lang="en-US"/>
          </a:p>
        </p:txBody>
      </p:sp>
      <p:sp>
        <p:nvSpPr>
          <p:cNvPr id="7" name="Text Placeholder 17">
            <a:extLst>
              <a:ext uri="{FF2B5EF4-FFF2-40B4-BE49-F238E27FC236}">
                <a16:creationId xmlns:a16="http://schemas.microsoft.com/office/drawing/2014/main" id="{5CCE1B8B-F49B-2C83-6A92-53C66267563C}"/>
              </a:ext>
            </a:extLst>
          </p:cNvPr>
          <p:cNvSpPr>
            <a:spLocks noGrp="1"/>
          </p:cNvSpPr>
          <p:nvPr>
            <p:ph type="body" sz="quarter" idx="23" hasCustomPrompt="1"/>
          </p:nvPr>
        </p:nvSpPr>
        <p:spPr>
          <a:xfrm>
            <a:off x="343924" y="620714"/>
            <a:ext cx="5843931" cy="612774"/>
          </a:xfrm>
          <a:prstGeom prst="rect">
            <a:avLst/>
          </a:prstGeom>
        </p:spPr>
        <p:txBody>
          <a:bodyPr anchor="ctr"/>
          <a:lstStyle>
            <a:lvl1pPr marL="0" indent="0">
              <a:lnSpc>
                <a:spcPct val="90000"/>
              </a:lnSpc>
              <a:buNone/>
              <a:defRPr lang="en-US" sz="2500" b="1" dirty="0">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a:t>
            </a:r>
            <a:endParaRPr lang="en-US"/>
          </a:p>
        </p:txBody>
      </p:sp>
    </p:spTree>
    <p:extLst>
      <p:ext uri="{BB962C8B-B14F-4D97-AF65-F5344CB8AC3E}">
        <p14:creationId xmlns:p14="http://schemas.microsoft.com/office/powerpoint/2010/main" val="349275269"/>
      </p:ext>
    </p:extLst>
  </p:cSld>
  <p:clrMapOvr>
    <a:masterClrMapping/>
  </p:clrMapOvr>
  <p:extLst>
    <p:ext uri="{DCECCB84-F9BA-43D5-87BE-67443E8EF086}">
      <p15:sldGuideLst xmlns:p15="http://schemas.microsoft.com/office/powerpoint/2012/main">
        <p15:guide id="1" pos="211">
          <p15:clr>
            <a:srgbClr val="FBAE40"/>
          </p15:clr>
        </p15:guide>
        <p15:guide id="2" pos="4112">
          <p15:clr>
            <a:srgbClr val="FBAE40"/>
          </p15:clr>
        </p15:guide>
        <p15:guide id="3" orient="horz" pos="2205">
          <p15:clr>
            <a:srgbClr val="FBAE40"/>
          </p15:clr>
        </p15:guide>
        <p15:guide id="4" orient="horz" pos="2636">
          <p15:clr>
            <a:srgbClr val="FBAE40"/>
          </p15:clr>
        </p15:guide>
        <p15:guide id="5" orient="horz" pos="2092">
          <p15:clr>
            <a:srgbClr val="FBAE40"/>
          </p15:clr>
        </p15:guide>
        <p15:guide id="6" orient="horz" pos="867">
          <p15:clr>
            <a:srgbClr val="FBAE40"/>
          </p15:clr>
        </p15:guide>
        <p15:guide id="7" orient="horz" pos="39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poi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B0AF18-EB07-FAE3-8721-1929317AD815}"/>
              </a:ext>
            </a:extLst>
          </p:cNvPr>
          <p:cNvSpPr/>
          <p:nvPr userDrawn="1"/>
        </p:nvSpPr>
        <p:spPr>
          <a:xfrm>
            <a:off x="1" y="1879600"/>
            <a:ext cx="2948525" cy="4491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FA763C6-5C24-E716-74A0-53A9BA55C0C1}"/>
              </a:ext>
            </a:extLst>
          </p:cNvPr>
          <p:cNvSpPr/>
          <p:nvPr userDrawn="1"/>
        </p:nvSpPr>
        <p:spPr>
          <a:xfrm>
            <a:off x="3081159" y="1879600"/>
            <a:ext cx="2948525" cy="4491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D7CABE-DDD2-9CB1-F176-FBE1EC0E3040}"/>
              </a:ext>
            </a:extLst>
          </p:cNvPr>
          <p:cNvSpPr/>
          <p:nvPr userDrawn="1"/>
        </p:nvSpPr>
        <p:spPr>
          <a:xfrm>
            <a:off x="6162317" y="1879600"/>
            <a:ext cx="2948525" cy="4491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A09B60-F9BD-AA48-EEA2-F445D5C339AC}"/>
              </a:ext>
            </a:extLst>
          </p:cNvPr>
          <p:cNvSpPr/>
          <p:nvPr userDrawn="1"/>
        </p:nvSpPr>
        <p:spPr>
          <a:xfrm>
            <a:off x="9243475" y="1879600"/>
            <a:ext cx="2948525" cy="4491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2E790E73-44D4-59B1-250D-2D334640D7FE}"/>
              </a:ext>
            </a:extLst>
          </p:cNvPr>
          <p:cNvSpPr>
            <a:spLocks noGrp="1"/>
          </p:cNvSpPr>
          <p:nvPr>
            <p:ph type="body" sz="quarter" idx="12" hasCustomPrompt="1"/>
          </p:nvPr>
        </p:nvSpPr>
        <p:spPr>
          <a:xfrm>
            <a:off x="343924" y="2290866"/>
            <a:ext cx="2420297" cy="457199"/>
          </a:xfrm>
          <a:prstGeom prst="rect">
            <a:avLst/>
          </a:prstGeom>
        </p:spPr>
        <p:txBody>
          <a:bodyPr/>
          <a:lstStyle>
            <a:lvl1pPr marL="0" indent="0">
              <a:lnSpc>
                <a:spcPct val="90000"/>
              </a:lnSpc>
              <a:buNone/>
              <a:defRPr sz="1400" b="1" i="0">
                <a:solidFill>
                  <a:schemeClr val="bg1"/>
                </a:solidFill>
                <a:latin typeface="Arial Black" panose="020B0A040201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 and can be this long to spread over two lines</a:t>
            </a:r>
            <a:endParaRPr lang="en-US"/>
          </a:p>
        </p:txBody>
      </p:sp>
      <p:sp>
        <p:nvSpPr>
          <p:cNvPr id="14" name="Text Placeholder 17">
            <a:extLst>
              <a:ext uri="{FF2B5EF4-FFF2-40B4-BE49-F238E27FC236}">
                <a16:creationId xmlns:a16="http://schemas.microsoft.com/office/drawing/2014/main" id="{EB3ED77D-CBC3-FDC0-E81D-8D4AA94DEF13}"/>
              </a:ext>
            </a:extLst>
          </p:cNvPr>
          <p:cNvSpPr>
            <a:spLocks noGrp="1"/>
          </p:cNvSpPr>
          <p:nvPr>
            <p:ph type="body" sz="quarter" idx="15" hasCustomPrompt="1"/>
          </p:nvPr>
        </p:nvSpPr>
        <p:spPr>
          <a:xfrm>
            <a:off x="343924" y="3159331"/>
            <a:ext cx="2420297" cy="2936669"/>
          </a:xfrm>
          <a:prstGeom prst="rect">
            <a:avLst/>
          </a:prstGeom>
        </p:spPr>
        <p:txBody>
          <a:bodyPr/>
          <a:lstStyle>
            <a:lvl1pPr marL="0" indent="0">
              <a:lnSpc>
                <a:spcPct val="90000"/>
              </a:lnSpc>
              <a:buNone/>
              <a:defRPr sz="1400" b="0" i="0">
                <a:solidFill>
                  <a:schemeClr val="bg1"/>
                </a:solidFill>
                <a:latin typeface="Arial Nova Light" panose="020B03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Click here to add text</a:t>
            </a:r>
            <a:endParaRPr lang="en-US"/>
          </a:p>
        </p:txBody>
      </p:sp>
      <p:sp>
        <p:nvSpPr>
          <p:cNvPr id="15" name="Text Placeholder 17">
            <a:extLst>
              <a:ext uri="{FF2B5EF4-FFF2-40B4-BE49-F238E27FC236}">
                <a16:creationId xmlns:a16="http://schemas.microsoft.com/office/drawing/2014/main" id="{9B1DE26F-4085-8BF0-C6B8-700E09D59C95}"/>
              </a:ext>
            </a:extLst>
          </p:cNvPr>
          <p:cNvSpPr>
            <a:spLocks noGrp="1"/>
          </p:cNvSpPr>
          <p:nvPr>
            <p:ph type="body" sz="quarter" idx="16" hasCustomPrompt="1"/>
          </p:nvPr>
        </p:nvSpPr>
        <p:spPr>
          <a:xfrm>
            <a:off x="3360394" y="2290866"/>
            <a:ext cx="2420297" cy="457199"/>
          </a:xfrm>
          <a:prstGeom prst="rect">
            <a:avLst/>
          </a:prstGeom>
        </p:spPr>
        <p:txBody>
          <a:bodyPr/>
          <a:lstStyle>
            <a:lvl1pPr marL="0" indent="0">
              <a:lnSpc>
                <a:spcPct val="90000"/>
              </a:lnSpc>
              <a:buNone/>
              <a:defRPr sz="1400" b="1" i="0">
                <a:solidFill>
                  <a:schemeClr val="bg1"/>
                </a:solidFill>
                <a:latin typeface="Arial Black" panose="020B0A040201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 and can be this long to spread over two lines</a:t>
            </a:r>
            <a:endParaRPr lang="en-US"/>
          </a:p>
        </p:txBody>
      </p:sp>
      <p:sp>
        <p:nvSpPr>
          <p:cNvPr id="16" name="Text Placeholder 17">
            <a:extLst>
              <a:ext uri="{FF2B5EF4-FFF2-40B4-BE49-F238E27FC236}">
                <a16:creationId xmlns:a16="http://schemas.microsoft.com/office/drawing/2014/main" id="{192F2319-6D4A-FC28-3B0C-7A61EF6F34DA}"/>
              </a:ext>
            </a:extLst>
          </p:cNvPr>
          <p:cNvSpPr>
            <a:spLocks noGrp="1"/>
          </p:cNvSpPr>
          <p:nvPr>
            <p:ph type="body" sz="quarter" idx="17" hasCustomPrompt="1"/>
          </p:nvPr>
        </p:nvSpPr>
        <p:spPr>
          <a:xfrm>
            <a:off x="3360394" y="3159331"/>
            <a:ext cx="2420297" cy="2936669"/>
          </a:xfrm>
          <a:prstGeom prst="rect">
            <a:avLst/>
          </a:prstGeom>
        </p:spPr>
        <p:txBody>
          <a:bodyPr/>
          <a:lstStyle>
            <a:lvl1pPr marL="0" indent="0">
              <a:lnSpc>
                <a:spcPct val="90000"/>
              </a:lnSpc>
              <a:buNone/>
              <a:defRPr sz="1400" b="0" i="0">
                <a:solidFill>
                  <a:schemeClr val="bg1"/>
                </a:solidFill>
                <a:latin typeface="Arial Nova Light" panose="020B03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Click here to add text</a:t>
            </a:r>
            <a:endParaRPr lang="en-US"/>
          </a:p>
        </p:txBody>
      </p:sp>
      <p:sp>
        <p:nvSpPr>
          <p:cNvPr id="17" name="Text Placeholder 17">
            <a:extLst>
              <a:ext uri="{FF2B5EF4-FFF2-40B4-BE49-F238E27FC236}">
                <a16:creationId xmlns:a16="http://schemas.microsoft.com/office/drawing/2014/main" id="{A67E7224-8E3D-6839-E4AF-8CA986EB8606}"/>
              </a:ext>
            </a:extLst>
          </p:cNvPr>
          <p:cNvSpPr>
            <a:spLocks noGrp="1"/>
          </p:cNvSpPr>
          <p:nvPr>
            <p:ph type="body" sz="quarter" idx="18" hasCustomPrompt="1"/>
          </p:nvPr>
        </p:nvSpPr>
        <p:spPr>
          <a:xfrm>
            <a:off x="6439925" y="2290866"/>
            <a:ext cx="2420297" cy="457199"/>
          </a:xfrm>
          <a:prstGeom prst="rect">
            <a:avLst/>
          </a:prstGeom>
        </p:spPr>
        <p:txBody>
          <a:bodyPr/>
          <a:lstStyle>
            <a:lvl1pPr marL="0" indent="0">
              <a:lnSpc>
                <a:spcPct val="90000"/>
              </a:lnSpc>
              <a:buNone/>
              <a:defRPr sz="1400" b="1" i="0">
                <a:solidFill>
                  <a:schemeClr val="bg1"/>
                </a:solidFill>
                <a:latin typeface="Arial Black" panose="020B0A040201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 and can be this long to spread over two lines</a:t>
            </a:r>
            <a:endParaRPr lang="en-US"/>
          </a:p>
        </p:txBody>
      </p:sp>
      <p:sp>
        <p:nvSpPr>
          <p:cNvPr id="18" name="Text Placeholder 17">
            <a:extLst>
              <a:ext uri="{FF2B5EF4-FFF2-40B4-BE49-F238E27FC236}">
                <a16:creationId xmlns:a16="http://schemas.microsoft.com/office/drawing/2014/main" id="{448448AC-F662-0F53-AEEC-A31AAC924BDE}"/>
              </a:ext>
            </a:extLst>
          </p:cNvPr>
          <p:cNvSpPr>
            <a:spLocks noGrp="1"/>
          </p:cNvSpPr>
          <p:nvPr>
            <p:ph type="body" sz="quarter" idx="19" hasCustomPrompt="1"/>
          </p:nvPr>
        </p:nvSpPr>
        <p:spPr>
          <a:xfrm>
            <a:off x="6439925" y="3159331"/>
            <a:ext cx="2420297" cy="2936669"/>
          </a:xfrm>
          <a:prstGeom prst="rect">
            <a:avLst/>
          </a:prstGeom>
        </p:spPr>
        <p:txBody>
          <a:bodyPr/>
          <a:lstStyle>
            <a:lvl1pPr marL="0" indent="0">
              <a:lnSpc>
                <a:spcPct val="90000"/>
              </a:lnSpc>
              <a:buNone/>
              <a:defRPr sz="1400" b="0" i="0">
                <a:solidFill>
                  <a:schemeClr val="bg1"/>
                </a:solidFill>
                <a:latin typeface="Arial Nova Light" panose="020B03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Click here to add text</a:t>
            </a:r>
            <a:endParaRPr lang="en-US"/>
          </a:p>
        </p:txBody>
      </p:sp>
      <p:sp>
        <p:nvSpPr>
          <p:cNvPr id="19" name="Text Placeholder 17">
            <a:extLst>
              <a:ext uri="{FF2B5EF4-FFF2-40B4-BE49-F238E27FC236}">
                <a16:creationId xmlns:a16="http://schemas.microsoft.com/office/drawing/2014/main" id="{A1FDB67B-7650-875B-F82A-2EC7032F83C8}"/>
              </a:ext>
            </a:extLst>
          </p:cNvPr>
          <p:cNvSpPr>
            <a:spLocks noGrp="1"/>
          </p:cNvSpPr>
          <p:nvPr>
            <p:ph type="body" sz="quarter" idx="20" hasCustomPrompt="1"/>
          </p:nvPr>
        </p:nvSpPr>
        <p:spPr>
          <a:xfrm>
            <a:off x="9519456" y="2290866"/>
            <a:ext cx="2420297" cy="457199"/>
          </a:xfrm>
          <a:prstGeom prst="rect">
            <a:avLst/>
          </a:prstGeom>
        </p:spPr>
        <p:txBody>
          <a:bodyPr/>
          <a:lstStyle>
            <a:lvl1pPr marL="0" indent="0">
              <a:lnSpc>
                <a:spcPct val="90000"/>
              </a:lnSpc>
              <a:buNone/>
              <a:defRPr sz="1400" b="1" i="0">
                <a:solidFill>
                  <a:schemeClr val="bg1"/>
                </a:solidFill>
                <a:latin typeface="Arial Black" panose="020B0A040201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 and can be this long to spread over two lines</a:t>
            </a:r>
            <a:endParaRPr lang="en-US"/>
          </a:p>
        </p:txBody>
      </p:sp>
      <p:sp>
        <p:nvSpPr>
          <p:cNvPr id="20" name="Text Placeholder 17">
            <a:extLst>
              <a:ext uri="{FF2B5EF4-FFF2-40B4-BE49-F238E27FC236}">
                <a16:creationId xmlns:a16="http://schemas.microsoft.com/office/drawing/2014/main" id="{63508354-91B2-F132-141C-BD0B4DB240DF}"/>
              </a:ext>
            </a:extLst>
          </p:cNvPr>
          <p:cNvSpPr>
            <a:spLocks noGrp="1"/>
          </p:cNvSpPr>
          <p:nvPr>
            <p:ph type="body" sz="quarter" idx="21" hasCustomPrompt="1"/>
          </p:nvPr>
        </p:nvSpPr>
        <p:spPr>
          <a:xfrm>
            <a:off x="9519456" y="3159331"/>
            <a:ext cx="2420297" cy="2936669"/>
          </a:xfrm>
          <a:prstGeom prst="rect">
            <a:avLst/>
          </a:prstGeom>
        </p:spPr>
        <p:txBody>
          <a:bodyPr/>
          <a:lstStyle>
            <a:lvl1pPr marL="0" indent="0">
              <a:lnSpc>
                <a:spcPct val="90000"/>
              </a:lnSpc>
              <a:buNone/>
              <a:defRPr sz="1400" b="0" i="0">
                <a:solidFill>
                  <a:schemeClr val="bg1"/>
                </a:solidFill>
                <a:latin typeface="Arial Nova Light" panose="020B03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Click here to add text</a:t>
            </a:r>
            <a:endParaRPr lang="en-US"/>
          </a:p>
        </p:txBody>
      </p:sp>
      <p:sp>
        <p:nvSpPr>
          <p:cNvPr id="2" name="Rectangle 1">
            <a:extLst>
              <a:ext uri="{FF2B5EF4-FFF2-40B4-BE49-F238E27FC236}">
                <a16:creationId xmlns:a16="http://schemas.microsoft.com/office/drawing/2014/main" id="{CEA34CA8-E06A-322D-DB0B-2560622AF4EB}"/>
              </a:ext>
            </a:extLst>
          </p:cNvPr>
          <p:cNvSpPr/>
          <p:nvPr userDrawn="1"/>
        </p:nvSpPr>
        <p:spPr>
          <a:xfrm>
            <a:off x="0" y="620713"/>
            <a:ext cx="94593" cy="6127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
        <p:nvSpPr>
          <p:cNvPr id="3" name="Text Placeholder 17">
            <a:extLst>
              <a:ext uri="{FF2B5EF4-FFF2-40B4-BE49-F238E27FC236}">
                <a16:creationId xmlns:a16="http://schemas.microsoft.com/office/drawing/2014/main" id="{B9FD65CD-ED06-61F4-EA07-F9890EDC1574}"/>
              </a:ext>
            </a:extLst>
          </p:cNvPr>
          <p:cNvSpPr>
            <a:spLocks noGrp="1"/>
          </p:cNvSpPr>
          <p:nvPr>
            <p:ph type="body" sz="quarter" idx="11" hasCustomPrompt="1"/>
          </p:nvPr>
        </p:nvSpPr>
        <p:spPr>
          <a:xfrm>
            <a:off x="343924" y="1382863"/>
            <a:ext cx="5938524" cy="276897"/>
          </a:xfrm>
          <a:prstGeom prst="rect">
            <a:avLst/>
          </a:prstGeom>
        </p:spPr>
        <p:txBody>
          <a:bodyPr/>
          <a:lstStyle>
            <a:lvl1pPr marL="0" indent="0">
              <a:lnSpc>
                <a:spcPct val="70000"/>
              </a:lnSpc>
              <a:buNone/>
              <a:defRPr sz="19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Subtitle goes here</a:t>
            </a:r>
            <a:endParaRPr lang="en-US"/>
          </a:p>
        </p:txBody>
      </p:sp>
      <p:sp>
        <p:nvSpPr>
          <p:cNvPr id="4" name="Text Placeholder 17">
            <a:extLst>
              <a:ext uri="{FF2B5EF4-FFF2-40B4-BE49-F238E27FC236}">
                <a16:creationId xmlns:a16="http://schemas.microsoft.com/office/drawing/2014/main" id="{E03244EA-CA59-7B06-13F2-CD72366652BE}"/>
              </a:ext>
            </a:extLst>
          </p:cNvPr>
          <p:cNvSpPr>
            <a:spLocks noGrp="1"/>
          </p:cNvSpPr>
          <p:nvPr>
            <p:ph type="body" sz="quarter" idx="14" hasCustomPrompt="1"/>
          </p:nvPr>
        </p:nvSpPr>
        <p:spPr>
          <a:xfrm>
            <a:off x="343924" y="620713"/>
            <a:ext cx="5938524" cy="612775"/>
          </a:xfrm>
          <a:prstGeom prst="rect">
            <a:avLst/>
          </a:prstGeom>
        </p:spPr>
        <p:txBody>
          <a:bodyPr anchor="ctr"/>
          <a:lstStyle>
            <a:lvl1pPr marL="0" indent="0">
              <a:lnSpc>
                <a:spcPct val="90000"/>
              </a:lnSpc>
              <a:buNone/>
              <a:defRPr sz="2500" b="1" i="0" cap="all" baseline="0">
                <a:solidFill>
                  <a:schemeClr val="tx1"/>
                </a:solidFill>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a:t>
            </a:r>
            <a:endParaRPr lang="en-US"/>
          </a:p>
        </p:txBody>
      </p:sp>
    </p:spTree>
    <p:extLst>
      <p:ext uri="{BB962C8B-B14F-4D97-AF65-F5344CB8AC3E}">
        <p14:creationId xmlns:p14="http://schemas.microsoft.com/office/powerpoint/2010/main" val="1191638336"/>
      </p:ext>
    </p:extLst>
  </p:cSld>
  <p:clrMapOvr>
    <a:masterClrMapping/>
  </p:clrMapOvr>
  <p:extLst>
    <p:ext uri="{DCECCB84-F9BA-43D5-87BE-67443E8EF086}">
      <p15:sldGuideLst xmlns:p15="http://schemas.microsoft.com/office/powerpoint/2012/main">
        <p15:guide id="1" orient="horz" pos="1185">
          <p15:clr>
            <a:srgbClr val="FBAE40"/>
          </p15:clr>
        </p15:guide>
        <p15:guide id="2" pos="211">
          <p15:clr>
            <a:srgbClr val="FBAE40"/>
          </p15:clr>
        </p15:guide>
        <p15:guide id="3" orient="horz" pos="1434">
          <p15:clr>
            <a:srgbClr val="FBAE40"/>
          </p15:clr>
        </p15:guide>
        <p15:guide id="4" orient="horz" pos="1752">
          <p15:clr>
            <a:srgbClr val="FBAE40"/>
          </p15:clr>
        </p15:guide>
        <p15:guide id="5" orient="horz" pos="1979">
          <p15:clr>
            <a:srgbClr val="FBAE40"/>
          </p15:clr>
        </p15:guide>
        <p15:guide id="6" orient="horz" pos="777">
          <p15:clr>
            <a:srgbClr val="FBAE40"/>
          </p15:clr>
        </p15:guide>
        <p15:guide id="7" orient="horz" pos="391">
          <p15:clr>
            <a:srgbClr val="FBAE40"/>
          </p15:clr>
        </p15:guide>
        <p15:guide id="8" orient="horz" pos="2160">
          <p15:clr>
            <a:srgbClr val="FBAE40"/>
          </p15:clr>
        </p15:guide>
        <p15:guide id="9" orient="horz" pos="867">
          <p15:clr>
            <a:srgbClr val="FBAE40"/>
          </p15:clr>
        </p15:guide>
        <p15:guide id="10" orient="horz" pos="1049">
          <p15:clr>
            <a:srgbClr val="FBAE40"/>
          </p15:clr>
        </p15:guide>
        <p15:guide id="11" pos="7537">
          <p15:clr>
            <a:srgbClr val="FBAE40"/>
          </p15:clr>
        </p15:guide>
        <p15:guide id="12" orient="horz" pos="3838">
          <p15:clr>
            <a:srgbClr val="FBAE40"/>
          </p15:clr>
        </p15:guide>
        <p15:guide id="13" orient="horz" pos="40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D7DFE6C7-8773-AD07-E884-1A01180A36B3}"/>
              </a:ext>
            </a:extLst>
          </p:cNvPr>
          <p:cNvSpPr>
            <a:spLocks noGrp="1"/>
          </p:cNvSpPr>
          <p:nvPr>
            <p:ph type="pic" sz="quarter" idx="23" hasCustomPrompt="1"/>
          </p:nvPr>
        </p:nvSpPr>
        <p:spPr>
          <a:xfrm>
            <a:off x="3034205" y="1976658"/>
            <a:ext cx="1690688" cy="1690687"/>
          </a:xfrm>
          <a:custGeom>
            <a:avLst/>
            <a:gdLst>
              <a:gd name="connsiteX0" fmla="*/ 831251 w 1690688"/>
              <a:gd name="connsiteY0" fmla="*/ 0 h 1690687"/>
              <a:gd name="connsiteX1" fmla="*/ 859451 w 1690688"/>
              <a:gd name="connsiteY1" fmla="*/ 0 h 1690687"/>
              <a:gd name="connsiteX2" fmla="*/ 931858 w 1690688"/>
              <a:gd name="connsiteY2" fmla="*/ 3656 h 1690687"/>
              <a:gd name="connsiteX3" fmla="*/ 1687066 w 1690688"/>
              <a:gd name="connsiteY3" fmla="*/ 758864 h 1690687"/>
              <a:gd name="connsiteX4" fmla="*/ 1690688 w 1690688"/>
              <a:gd name="connsiteY4" fmla="*/ 830598 h 1690687"/>
              <a:gd name="connsiteX5" fmla="*/ 1690688 w 1690688"/>
              <a:gd name="connsiteY5" fmla="*/ 860145 h 1690687"/>
              <a:gd name="connsiteX6" fmla="*/ 1687066 w 1690688"/>
              <a:gd name="connsiteY6" fmla="*/ 931878 h 1690687"/>
              <a:gd name="connsiteX7" fmla="*/ 931858 w 1690688"/>
              <a:gd name="connsiteY7" fmla="*/ 1687086 h 1690687"/>
              <a:gd name="connsiteX8" fmla="*/ 860540 w 1690688"/>
              <a:gd name="connsiteY8" fmla="*/ 1690687 h 1690687"/>
              <a:gd name="connsiteX9" fmla="*/ 830162 w 1690688"/>
              <a:gd name="connsiteY9" fmla="*/ 1690687 h 1690687"/>
              <a:gd name="connsiteX10" fmla="*/ 758844 w 1690688"/>
              <a:gd name="connsiteY10" fmla="*/ 1687086 h 1690687"/>
              <a:gd name="connsiteX11" fmla="*/ 3636 w 1690688"/>
              <a:gd name="connsiteY11" fmla="*/ 931878 h 1690687"/>
              <a:gd name="connsiteX12" fmla="*/ 0 w 1690688"/>
              <a:gd name="connsiteY12" fmla="*/ 859867 h 1690687"/>
              <a:gd name="connsiteX13" fmla="*/ 0 w 1690688"/>
              <a:gd name="connsiteY13" fmla="*/ 830875 h 1690687"/>
              <a:gd name="connsiteX14" fmla="*/ 3636 w 1690688"/>
              <a:gd name="connsiteY14" fmla="*/ 758864 h 1690687"/>
              <a:gd name="connsiteX15" fmla="*/ 758844 w 1690688"/>
              <a:gd name="connsiteY15" fmla="*/ 3656 h 169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0688" h="1690687">
                <a:moveTo>
                  <a:pt x="831251" y="0"/>
                </a:moveTo>
                <a:lnTo>
                  <a:pt x="859451" y="0"/>
                </a:lnTo>
                <a:lnTo>
                  <a:pt x="931858" y="3656"/>
                </a:lnTo>
                <a:cubicBezTo>
                  <a:pt x="1330058" y="44096"/>
                  <a:pt x="1646627" y="360664"/>
                  <a:pt x="1687066" y="758864"/>
                </a:cubicBezTo>
                <a:lnTo>
                  <a:pt x="1690688" y="830598"/>
                </a:lnTo>
                <a:lnTo>
                  <a:pt x="1690688" y="860145"/>
                </a:lnTo>
                <a:lnTo>
                  <a:pt x="1687066" y="931878"/>
                </a:lnTo>
                <a:cubicBezTo>
                  <a:pt x="1646627" y="1330078"/>
                  <a:pt x="1330058" y="1646647"/>
                  <a:pt x="931858" y="1687086"/>
                </a:cubicBezTo>
                <a:lnTo>
                  <a:pt x="860540" y="1690687"/>
                </a:lnTo>
                <a:lnTo>
                  <a:pt x="830162" y="1690687"/>
                </a:lnTo>
                <a:lnTo>
                  <a:pt x="758844" y="1687086"/>
                </a:lnTo>
                <a:cubicBezTo>
                  <a:pt x="360644" y="1646647"/>
                  <a:pt x="44076" y="1330078"/>
                  <a:pt x="3636" y="931878"/>
                </a:cubicBezTo>
                <a:lnTo>
                  <a:pt x="0" y="859867"/>
                </a:lnTo>
                <a:lnTo>
                  <a:pt x="0" y="830875"/>
                </a:lnTo>
                <a:lnTo>
                  <a:pt x="3636" y="758864"/>
                </a:lnTo>
                <a:cubicBezTo>
                  <a:pt x="44076" y="360664"/>
                  <a:pt x="360644" y="44096"/>
                  <a:pt x="758844" y="3656"/>
                </a:cubicBezTo>
                <a:close/>
              </a:path>
            </a:pathLst>
          </a:custGeom>
        </p:spPr>
        <p:txBody>
          <a:bodyPr wrap="square" anchor="ctr">
            <a:noAutofit/>
          </a:bodyPr>
          <a:lstStyle>
            <a:lvl1pPr marL="0" indent="0" algn="ctr">
              <a:buNone/>
              <a:defRPr sz="1400">
                <a:solidFill>
                  <a:schemeClr val="bg2"/>
                </a:solidFill>
              </a:defRPr>
            </a:lvl1pPr>
          </a:lstStyle>
          <a:p>
            <a:r>
              <a:rPr lang="en-US"/>
              <a:t>Click to insert image</a:t>
            </a:r>
          </a:p>
        </p:txBody>
      </p:sp>
      <p:sp>
        <p:nvSpPr>
          <p:cNvPr id="34" name="Picture Placeholder 33">
            <a:extLst>
              <a:ext uri="{FF2B5EF4-FFF2-40B4-BE49-F238E27FC236}">
                <a16:creationId xmlns:a16="http://schemas.microsoft.com/office/drawing/2014/main" id="{346DA203-CBDE-5A39-C6DC-4011B63D3468}"/>
              </a:ext>
            </a:extLst>
          </p:cNvPr>
          <p:cNvSpPr>
            <a:spLocks noGrp="1"/>
          </p:cNvSpPr>
          <p:nvPr>
            <p:ph type="pic" sz="quarter" idx="24" hasCustomPrompt="1"/>
          </p:nvPr>
        </p:nvSpPr>
        <p:spPr>
          <a:xfrm>
            <a:off x="5249260" y="1976658"/>
            <a:ext cx="1690688" cy="1690687"/>
          </a:xfrm>
          <a:custGeom>
            <a:avLst/>
            <a:gdLst>
              <a:gd name="connsiteX0" fmla="*/ 831251 w 1690688"/>
              <a:gd name="connsiteY0" fmla="*/ 0 h 1690687"/>
              <a:gd name="connsiteX1" fmla="*/ 859451 w 1690688"/>
              <a:gd name="connsiteY1" fmla="*/ 0 h 1690687"/>
              <a:gd name="connsiteX2" fmla="*/ 931858 w 1690688"/>
              <a:gd name="connsiteY2" fmla="*/ 3656 h 1690687"/>
              <a:gd name="connsiteX3" fmla="*/ 1687066 w 1690688"/>
              <a:gd name="connsiteY3" fmla="*/ 758864 h 1690687"/>
              <a:gd name="connsiteX4" fmla="*/ 1690688 w 1690688"/>
              <a:gd name="connsiteY4" fmla="*/ 830598 h 1690687"/>
              <a:gd name="connsiteX5" fmla="*/ 1690688 w 1690688"/>
              <a:gd name="connsiteY5" fmla="*/ 860145 h 1690687"/>
              <a:gd name="connsiteX6" fmla="*/ 1687066 w 1690688"/>
              <a:gd name="connsiteY6" fmla="*/ 931878 h 1690687"/>
              <a:gd name="connsiteX7" fmla="*/ 931858 w 1690688"/>
              <a:gd name="connsiteY7" fmla="*/ 1687086 h 1690687"/>
              <a:gd name="connsiteX8" fmla="*/ 860540 w 1690688"/>
              <a:gd name="connsiteY8" fmla="*/ 1690687 h 1690687"/>
              <a:gd name="connsiteX9" fmla="*/ 830162 w 1690688"/>
              <a:gd name="connsiteY9" fmla="*/ 1690687 h 1690687"/>
              <a:gd name="connsiteX10" fmla="*/ 758844 w 1690688"/>
              <a:gd name="connsiteY10" fmla="*/ 1687086 h 1690687"/>
              <a:gd name="connsiteX11" fmla="*/ 3636 w 1690688"/>
              <a:gd name="connsiteY11" fmla="*/ 931878 h 1690687"/>
              <a:gd name="connsiteX12" fmla="*/ 0 w 1690688"/>
              <a:gd name="connsiteY12" fmla="*/ 859867 h 1690687"/>
              <a:gd name="connsiteX13" fmla="*/ 0 w 1690688"/>
              <a:gd name="connsiteY13" fmla="*/ 830875 h 1690687"/>
              <a:gd name="connsiteX14" fmla="*/ 3636 w 1690688"/>
              <a:gd name="connsiteY14" fmla="*/ 758864 h 1690687"/>
              <a:gd name="connsiteX15" fmla="*/ 758844 w 1690688"/>
              <a:gd name="connsiteY15" fmla="*/ 3656 h 169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0688" h="1690687">
                <a:moveTo>
                  <a:pt x="831251" y="0"/>
                </a:moveTo>
                <a:lnTo>
                  <a:pt x="859451" y="0"/>
                </a:lnTo>
                <a:lnTo>
                  <a:pt x="931858" y="3656"/>
                </a:lnTo>
                <a:cubicBezTo>
                  <a:pt x="1330058" y="44096"/>
                  <a:pt x="1646627" y="360664"/>
                  <a:pt x="1687066" y="758864"/>
                </a:cubicBezTo>
                <a:lnTo>
                  <a:pt x="1690688" y="830598"/>
                </a:lnTo>
                <a:lnTo>
                  <a:pt x="1690688" y="860145"/>
                </a:lnTo>
                <a:lnTo>
                  <a:pt x="1687066" y="931878"/>
                </a:lnTo>
                <a:cubicBezTo>
                  <a:pt x="1646627" y="1330078"/>
                  <a:pt x="1330058" y="1646647"/>
                  <a:pt x="931858" y="1687086"/>
                </a:cubicBezTo>
                <a:lnTo>
                  <a:pt x="860540" y="1690687"/>
                </a:lnTo>
                <a:lnTo>
                  <a:pt x="830162" y="1690687"/>
                </a:lnTo>
                <a:lnTo>
                  <a:pt x="758844" y="1687086"/>
                </a:lnTo>
                <a:cubicBezTo>
                  <a:pt x="360644" y="1646647"/>
                  <a:pt x="44076" y="1330078"/>
                  <a:pt x="3636" y="931878"/>
                </a:cubicBezTo>
                <a:lnTo>
                  <a:pt x="0" y="859867"/>
                </a:lnTo>
                <a:lnTo>
                  <a:pt x="0" y="830875"/>
                </a:lnTo>
                <a:lnTo>
                  <a:pt x="3636" y="758864"/>
                </a:lnTo>
                <a:cubicBezTo>
                  <a:pt x="44076" y="360664"/>
                  <a:pt x="360644" y="44096"/>
                  <a:pt x="758844" y="3656"/>
                </a:cubicBezTo>
                <a:close/>
              </a:path>
            </a:pathLst>
          </a:custGeom>
        </p:spPr>
        <p:txBody>
          <a:bodyPr wrap="square" anchor="ctr">
            <a:noAutofit/>
          </a:bodyPr>
          <a:lstStyle>
            <a:lvl1pPr marL="0" indent="0" algn="ctr">
              <a:buNone/>
              <a:defRPr sz="1400">
                <a:solidFill>
                  <a:schemeClr val="bg2"/>
                </a:solidFill>
              </a:defRPr>
            </a:lvl1pPr>
          </a:lstStyle>
          <a:p>
            <a:r>
              <a:rPr lang="en-US"/>
              <a:t>Click to insert image</a:t>
            </a:r>
          </a:p>
        </p:txBody>
      </p:sp>
      <p:sp>
        <p:nvSpPr>
          <p:cNvPr id="35" name="Picture Placeholder 34">
            <a:extLst>
              <a:ext uri="{FF2B5EF4-FFF2-40B4-BE49-F238E27FC236}">
                <a16:creationId xmlns:a16="http://schemas.microsoft.com/office/drawing/2014/main" id="{B6CA577D-C941-6668-89B0-DED4FE4531B4}"/>
              </a:ext>
            </a:extLst>
          </p:cNvPr>
          <p:cNvSpPr>
            <a:spLocks noGrp="1"/>
          </p:cNvSpPr>
          <p:nvPr>
            <p:ph type="pic" sz="quarter" idx="25" hasCustomPrompt="1"/>
          </p:nvPr>
        </p:nvSpPr>
        <p:spPr>
          <a:xfrm>
            <a:off x="7464315" y="1976658"/>
            <a:ext cx="1690688" cy="1690687"/>
          </a:xfrm>
          <a:custGeom>
            <a:avLst/>
            <a:gdLst>
              <a:gd name="connsiteX0" fmla="*/ 831251 w 1690688"/>
              <a:gd name="connsiteY0" fmla="*/ 0 h 1690687"/>
              <a:gd name="connsiteX1" fmla="*/ 859451 w 1690688"/>
              <a:gd name="connsiteY1" fmla="*/ 0 h 1690687"/>
              <a:gd name="connsiteX2" fmla="*/ 931858 w 1690688"/>
              <a:gd name="connsiteY2" fmla="*/ 3656 h 1690687"/>
              <a:gd name="connsiteX3" fmla="*/ 1687066 w 1690688"/>
              <a:gd name="connsiteY3" fmla="*/ 758864 h 1690687"/>
              <a:gd name="connsiteX4" fmla="*/ 1690688 w 1690688"/>
              <a:gd name="connsiteY4" fmla="*/ 830598 h 1690687"/>
              <a:gd name="connsiteX5" fmla="*/ 1690688 w 1690688"/>
              <a:gd name="connsiteY5" fmla="*/ 860145 h 1690687"/>
              <a:gd name="connsiteX6" fmla="*/ 1687066 w 1690688"/>
              <a:gd name="connsiteY6" fmla="*/ 931878 h 1690687"/>
              <a:gd name="connsiteX7" fmla="*/ 931858 w 1690688"/>
              <a:gd name="connsiteY7" fmla="*/ 1687086 h 1690687"/>
              <a:gd name="connsiteX8" fmla="*/ 860540 w 1690688"/>
              <a:gd name="connsiteY8" fmla="*/ 1690687 h 1690687"/>
              <a:gd name="connsiteX9" fmla="*/ 830162 w 1690688"/>
              <a:gd name="connsiteY9" fmla="*/ 1690687 h 1690687"/>
              <a:gd name="connsiteX10" fmla="*/ 758844 w 1690688"/>
              <a:gd name="connsiteY10" fmla="*/ 1687086 h 1690687"/>
              <a:gd name="connsiteX11" fmla="*/ 3636 w 1690688"/>
              <a:gd name="connsiteY11" fmla="*/ 931878 h 1690687"/>
              <a:gd name="connsiteX12" fmla="*/ 0 w 1690688"/>
              <a:gd name="connsiteY12" fmla="*/ 859867 h 1690687"/>
              <a:gd name="connsiteX13" fmla="*/ 0 w 1690688"/>
              <a:gd name="connsiteY13" fmla="*/ 830875 h 1690687"/>
              <a:gd name="connsiteX14" fmla="*/ 3636 w 1690688"/>
              <a:gd name="connsiteY14" fmla="*/ 758864 h 1690687"/>
              <a:gd name="connsiteX15" fmla="*/ 758844 w 1690688"/>
              <a:gd name="connsiteY15" fmla="*/ 3656 h 169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0688" h="1690687">
                <a:moveTo>
                  <a:pt x="831251" y="0"/>
                </a:moveTo>
                <a:lnTo>
                  <a:pt x="859451" y="0"/>
                </a:lnTo>
                <a:lnTo>
                  <a:pt x="931858" y="3656"/>
                </a:lnTo>
                <a:cubicBezTo>
                  <a:pt x="1330058" y="44096"/>
                  <a:pt x="1646627" y="360664"/>
                  <a:pt x="1687066" y="758864"/>
                </a:cubicBezTo>
                <a:lnTo>
                  <a:pt x="1690688" y="830598"/>
                </a:lnTo>
                <a:lnTo>
                  <a:pt x="1690688" y="860145"/>
                </a:lnTo>
                <a:lnTo>
                  <a:pt x="1687066" y="931878"/>
                </a:lnTo>
                <a:cubicBezTo>
                  <a:pt x="1646627" y="1330078"/>
                  <a:pt x="1330058" y="1646647"/>
                  <a:pt x="931858" y="1687086"/>
                </a:cubicBezTo>
                <a:lnTo>
                  <a:pt x="860540" y="1690687"/>
                </a:lnTo>
                <a:lnTo>
                  <a:pt x="830162" y="1690687"/>
                </a:lnTo>
                <a:lnTo>
                  <a:pt x="758844" y="1687086"/>
                </a:lnTo>
                <a:cubicBezTo>
                  <a:pt x="360644" y="1646647"/>
                  <a:pt x="44076" y="1330078"/>
                  <a:pt x="3636" y="931878"/>
                </a:cubicBezTo>
                <a:lnTo>
                  <a:pt x="0" y="859867"/>
                </a:lnTo>
                <a:lnTo>
                  <a:pt x="0" y="830875"/>
                </a:lnTo>
                <a:lnTo>
                  <a:pt x="3636" y="758864"/>
                </a:lnTo>
                <a:cubicBezTo>
                  <a:pt x="44076" y="360664"/>
                  <a:pt x="360644" y="44096"/>
                  <a:pt x="758844" y="3656"/>
                </a:cubicBezTo>
                <a:close/>
              </a:path>
            </a:pathLst>
          </a:custGeom>
        </p:spPr>
        <p:txBody>
          <a:bodyPr wrap="square" anchor="ctr">
            <a:noAutofit/>
          </a:bodyPr>
          <a:lstStyle>
            <a:lvl1pPr marL="0" indent="0" algn="ctr">
              <a:buNone/>
              <a:defRPr sz="1400">
                <a:solidFill>
                  <a:schemeClr val="bg2"/>
                </a:solidFill>
              </a:defRPr>
            </a:lvl1pPr>
          </a:lstStyle>
          <a:p>
            <a:r>
              <a:rPr lang="en-US"/>
              <a:t>Click to insert image</a:t>
            </a:r>
          </a:p>
        </p:txBody>
      </p:sp>
      <p:sp>
        <p:nvSpPr>
          <p:cNvPr id="36" name="Picture Placeholder 35">
            <a:extLst>
              <a:ext uri="{FF2B5EF4-FFF2-40B4-BE49-F238E27FC236}">
                <a16:creationId xmlns:a16="http://schemas.microsoft.com/office/drawing/2014/main" id="{05C5DE02-2269-F79D-4B40-E0730109D068}"/>
              </a:ext>
            </a:extLst>
          </p:cNvPr>
          <p:cNvSpPr>
            <a:spLocks noGrp="1"/>
          </p:cNvSpPr>
          <p:nvPr>
            <p:ph type="pic" sz="quarter" idx="26" hasCustomPrompt="1"/>
          </p:nvPr>
        </p:nvSpPr>
        <p:spPr>
          <a:xfrm>
            <a:off x="9679369" y="1976658"/>
            <a:ext cx="1690688" cy="1690687"/>
          </a:xfrm>
          <a:custGeom>
            <a:avLst/>
            <a:gdLst>
              <a:gd name="connsiteX0" fmla="*/ 831251 w 1690688"/>
              <a:gd name="connsiteY0" fmla="*/ 0 h 1690687"/>
              <a:gd name="connsiteX1" fmla="*/ 859451 w 1690688"/>
              <a:gd name="connsiteY1" fmla="*/ 0 h 1690687"/>
              <a:gd name="connsiteX2" fmla="*/ 931858 w 1690688"/>
              <a:gd name="connsiteY2" fmla="*/ 3656 h 1690687"/>
              <a:gd name="connsiteX3" fmla="*/ 1687066 w 1690688"/>
              <a:gd name="connsiteY3" fmla="*/ 758864 h 1690687"/>
              <a:gd name="connsiteX4" fmla="*/ 1690688 w 1690688"/>
              <a:gd name="connsiteY4" fmla="*/ 830598 h 1690687"/>
              <a:gd name="connsiteX5" fmla="*/ 1690688 w 1690688"/>
              <a:gd name="connsiteY5" fmla="*/ 860145 h 1690687"/>
              <a:gd name="connsiteX6" fmla="*/ 1687066 w 1690688"/>
              <a:gd name="connsiteY6" fmla="*/ 931878 h 1690687"/>
              <a:gd name="connsiteX7" fmla="*/ 931858 w 1690688"/>
              <a:gd name="connsiteY7" fmla="*/ 1687086 h 1690687"/>
              <a:gd name="connsiteX8" fmla="*/ 860540 w 1690688"/>
              <a:gd name="connsiteY8" fmla="*/ 1690687 h 1690687"/>
              <a:gd name="connsiteX9" fmla="*/ 830162 w 1690688"/>
              <a:gd name="connsiteY9" fmla="*/ 1690687 h 1690687"/>
              <a:gd name="connsiteX10" fmla="*/ 758844 w 1690688"/>
              <a:gd name="connsiteY10" fmla="*/ 1687086 h 1690687"/>
              <a:gd name="connsiteX11" fmla="*/ 3636 w 1690688"/>
              <a:gd name="connsiteY11" fmla="*/ 931878 h 1690687"/>
              <a:gd name="connsiteX12" fmla="*/ 0 w 1690688"/>
              <a:gd name="connsiteY12" fmla="*/ 859867 h 1690687"/>
              <a:gd name="connsiteX13" fmla="*/ 0 w 1690688"/>
              <a:gd name="connsiteY13" fmla="*/ 830875 h 1690687"/>
              <a:gd name="connsiteX14" fmla="*/ 3636 w 1690688"/>
              <a:gd name="connsiteY14" fmla="*/ 758864 h 1690687"/>
              <a:gd name="connsiteX15" fmla="*/ 758844 w 1690688"/>
              <a:gd name="connsiteY15" fmla="*/ 3656 h 169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0688" h="1690687">
                <a:moveTo>
                  <a:pt x="831251" y="0"/>
                </a:moveTo>
                <a:lnTo>
                  <a:pt x="859451" y="0"/>
                </a:lnTo>
                <a:lnTo>
                  <a:pt x="931858" y="3656"/>
                </a:lnTo>
                <a:cubicBezTo>
                  <a:pt x="1330058" y="44096"/>
                  <a:pt x="1646627" y="360664"/>
                  <a:pt x="1687066" y="758864"/>
                </a:cubicBezTo>
                <a:lnTo>
                  <a:pt x="1690688" y="830598"/>
                </a:lnTo>
                <a:lnTo>
                  <a:pt x="1690688" y="860145"/>
                </a:lnTo>
                <a:lnTo>
                  <a:pt x="1687066" y="931878"/>
                </a:lnTo>
                <a:cubicBezTo>
                  <a:pt x="1646627" y="1330078"/>
                  <a:pt x="1330058" y="1646647"/>
                  <a:pt x="931858" y="1687086"/>
                </a:cubicBezTo>
                <a:lnTo>
                  <a:pt x="860540" y="1690687"/>
                </a:lnTo>
                <a:lnTo>
                  <a:pt x="830162" y="1690687"/>
                </a:lnTo>
                <a:lnTo>
                  <a:pt x="758844" y="1687086"/>
                </a:lnTo>
                <a:cubicBezTo>
                  <a:pt x="360644" y="1646647"/>
                  <a:pt x="44076" y="1330078"/>
                  <a:pt x="3636" y="931878"/>
                </a:cubicBezTo>
                <a:lnTo>
                  <a:pt x="0" y="859867"/>
                </a:lnTo>
                <a:lnTo>
                  <a:pt x="0" y="830875"/>
                </a:lnTo>
                <a:lnTo>
                  <a:pt x="3636" y="758864"/>
                </a:lnTo>
                <a:cubicBezTo>
                  <a:pt x="44076" y="360664"/>
                  <a:pt x="360644" y="44096"/>
                  <a:pt x="758844" y="3656"/>
                </a:cubicBezTo>
                <a:close/>
              </a:path>
            </a:pathLst>
          </a:custGeom>
        </p:spPr>
        <p:txBody>
          <a:bodyPr wrap="square" anchor="ctr">
            <a:noAutofit/>
          </a:bodyPr>
          <a:lstStyle>
            <a:lvl1pPr marL="0" indent="0" algn="ctr">
              <a:buNone/>
              <a:defRPr sz="1400">
                <a:solidFill>
                  <a:schemeClr val="bg2"/>
                </a:solidFill>
              </a:defRPr>
            </a:lvl1pPr>
          </a:lstStyle>
          <a:p>
            <a:r>
              <a:rPr lang="en-US"/>
              <a:t>Click to insert image</a:t>
            </a:r>
          </a:p>
        </p:txBody>
      </p:sp>
      <p:sp>
        <p:nvSpPr>
          <p:cNvPr id="2" name="Right Triangle 1">
            <a:extLst>
              <a:ext uri="{FF2B5EF4-FFF2-40B4-BE49-F238E27FC236}">
                <a16:creationId xmlns:a16="http://schemas.microsoft.com/office/drawing/2014/main" id="{26B7CF70-D6A9-658B-AAE8-DDC952CAC4F6}"/>
              </a:ext>
            </a:extLst>
          </p:cNvPr>
          <p:cNvSpPr/>
          <p:nvPr userDrawn="1"/>
        </p:nvSpPr>
        <p:spPr>
          <a:xfrm rot="10800000">
            <a:off x="10749724" y="0"/>
            <a:ext cx="1450428" cy="2007476"/>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Right Triangle 2">
            <a:extLst>
              <a:ext uri="{FF2B5EF4-FFF2-40B4-BE49-F238E27FC236}">
                <a16:creationId xmlns:a16="http://schemas.microsoft.com/office/drawing/2014/main" id="{225DD7FF-5E40-C758-5B23-543E8513988F}"/>
              </a:ext>
            </a:extLst>
          </p:cNvPr>
          <p:cNvSpPr/>
          <p:nvPr userDrawn="1"/>
        </p:nvSpPr>
        <p:spPr>
          <a:xfrm>
            <a:off x="0" y="4364077"/>
            <a:ext cx="1450428" cy="2007476"/>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 name="Text Placeholder 17">
            <a:extLst>
              <a:ext uri="{FF2B5EF4-FFF2-40B4-BE49-F238E27FC236}">
                <a16:creationId xmlns:a16="http://schemas.microsoft.com/office/drawing/2014/main" id="{2E7BD24F-1E07-7767-FDFC-DB978F1A1CA3}"/>
              </a:ext>
            </a:extLst>
          </p:cNvPr>
          <p:cNvSpPr>
            <a:spLocks noGrp="1"/>
          </p:cNvSpPr>
          <p:nvPr>
            <p:ph type="body" sz="quarter" idx="12" hasCustomPrompt="1"/>
          </p:nvPr>
        </p:nvSpPr>
        <p:spPr>
          <a:xfrm>
            <a:off x="717282" y="3841720"/>
            <a:ext cx="1878575" cy="457199"/>
          </a:xfrm>
          <a:prstGeom prst="rect">
            <a:avLst/>
          </a:prstGeom>
        </p:spPr>
        <p:txBody>
          <a:bodyPr/>
          <a:lstStyle>
            <a:lvl1pPr marL="0" indent="0" algn="ctr">
              <a:lnSpc>
                <a:spcPct val="90000"/>
              </a:lnSpc>
              <a:buNone/>
              <a:defRPr sz="1600" b="1" i="0">
                <a:solidFill>
                  <a:schemeClr val="tx1"/>
                </a:solidFill>
                <a:latin typeface="Arial Black" panose="020B0604020202020204" pitchFamily="34" charset="0"/>
                <a:cs typeface="Arial Black"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NAME GOES HERE</a:t>
            </a:r>
            <a:endParaRPr lang="en-US"/>
          </a:p>
        </p:txBody>
      </p:sp>
      <p:sp>
        <p:nvSpPr>
          <p:cNvPr id="15" name="Text Placeholder 17">
            <a:extLst>
              <a:ext uri="{FF2B5EF4-FFF2-40B4-BE49-F238E27FC236}">
                <a16:creationId xmlns:a16="http://schemas.microsoft.com/office/drawing/2014/main" id="{2BFF91C0-9B29-F439-E720-7A70FB0949F7}"/>
              </a:ext>
            </a:extLst>
          </p:cNvPr>
          <p:cNvSpPr>
            <a:spLocks noGrp="1"/>
          </p:cNvSpPr>
          <p:nvPr>
            <p:ph type="body" sz="quarter" idx="13" hasCustomPrompt="1"/>
          </p:nvPr>
        </p:nvSpPr>
        <p:spPr>
          <a:xfrm>
            <a:off x="2935050" y="3841720"/>
            <a:ext cx="1878575" cy="457199"/>
          </a:xfrm>
          <a:prstGeom prst="rect">
            <a:avLst/>
          </a:prstGeom>
        </p:spPr>
        <p:txBody>
          <a:bodyPr/>
          <a:lstStyle>
            <a:lvl1pPr marL="0" indent="0" algn="ctr">
              <a:lnSpc>
                <a:spcPct val="90000"/>
              </a:lnSpc>
              <a:buNone/>
              <a:defRPr sz="1600" b="1" i="0">
                <a:solidFill>
                  <a:schemeClr val="tx1"/>
                </a:solidFill>
                <a:latin typeface="Arial Black" panose="020B0604020202020204" pitchFamily="34" charset="0"/>
                <a:cs typeface="Arial Black"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NAME GOES HERE</a:t>
            </a:r>
            <a:endParaRPr lang="en-US"/>
          </a:p>
        </p:txBody>
      </p:sp>
      <p:sp>
        <p:nvSpPr>
          <p:cNvPr id="16" name="Text Placeholder 17">
            <a:extLst>
              <a:ext uri="{FF2B5EF4-FFF2-40B4-BE49-F238E27FC236}">
                <a16:creationId xmlns:a16="http://schemas.microsoft.com/office/drawing/2014/main" id="{510719A8-B5AD-0E09-ED31-5B53A7B1064B}"/>
              </a:ext>
            </a:extLst>
          </p:cNvPr>
          <p:cNvSpPr>
            <a:spLocks noGrp="1"/>
          </p:cNvSpPr>
          <p:nvPr>
            <p:ph type="body" sz="quarter" idx="14" hasCustomPrompt="1"/>
          </p:nvPr>
        </p:nvSpPr>
        <p:spPr>
          <a:xfrm>
            <a:off x="5166054" y="3841720"/>
            <a:ext cx="1878575" cy="457199"/>
          </a:xfrm>
          <a:prstGeom prst="rect">
            <a:avLst/>
          </a:prstGeom>
        </p:spPr>
        <p:txBody>
          <a:bodyPr/>
          <a:lstStyle>
            <a:lvl1pPr marL="0" indent="0" algn="ctr">
              <a:lnSpc>
                <a:spcPct val="90000"/>
              </a:lnSpc>
              <a:buNone/>
              <a:defRPr sz="1600" b="1" i="0">
                <a:solidFill>
                  <a:schemeClr val="tx1"/>
                </a:solidFill>
                <a:latin typeface="Arial Black" panose="020B0604020202020204" pitchFamily="34" charset="0"/>
                <a:cs typeface="Arial Black"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NAME GOES HERE</a:t>
            </a:r>
            <a:endParaRPr lang="en-US"/>
          </a:p>
        </p:txBody>
      </p:sp>
      <p:sp>
        <p:nvSpPr>
          <p:cNvPr id="17" name="Text Placeholder 17">
            <a:extLst>
              <a:ext uri="{FF2B5EF4-FFF2-40B4-BE49-F238E27FC236}">
                <a16:creationId xmlns:a16="http://schemas.microsoft.com/office/drawing/2014/main" id="{874EC5C0-2E32-ED5C-E3EE-3434AFDA453B}"/>
              </a:ext>
            </a:extLst>
          </p:cNvPr>
          <p:cNvSpPr>
            <a:spLocks noGrp="1"/>
          </p:cNvSpPr>
          <p:nvPr>
            <p:ph type="body" sz="quarter" idx="15" hasCustomPrompt="1"/>
          </p:nvPr>
        </p:nvSpPr>
        <p:spPr>
          <a:xfrm>
            <a:off x="7370371" y="3841720"/>
            <a:ext cx="1878575" cy="457199"/>
          </a:xfrm>
          <a:prstGeom prst="rect">
            <a:avLst/>
          </a:prstGeom>
        </p:spPr>
        <p:txBody>
          <a:bodyPr/>
          <a:lstStyle>
            <a:lvl1pPr marL="0" indent="0" algn="ctr">
              <a:lnSpc>
                <a:spcPct val="90000"/>
              </a:lnSpc>
              <a:buNone/>
              <a:defRPr sz="1600" b="1" i="0">
                <a:solidFill>
                  <a:schemeClr val="tx1"/>
                </a:solidFill>
                <a:latin typeface="Arial Black" panose="020B0604020202020204" pitchFamily="34" charset="0"/>
                <a:cs typeface="Arial Black"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NAME GOES HERE</a:t>
            </a:r>
            <a:endParaRPr lang="en-US"/>
          </a:p>
        </p:txBody>
      </p:sp>
      <p:sp>
        <p:nvSpPr>
          <p:cNvPr id="18" name="Text Placeholder 17">
            <a:extLst>
              <a:ext uri="{FF2B5EF4-FFF2-40B4-BE49-F238E27FC236}">
                <a16:creationId xmlns:a16="http://schemas.microsoft.com/office/drawing/2014/main" id="{8CB5189F-8A00-E5B3-7AFC-65F0CAC10992}"/>
              </a:ext>
            </a:extLst>
          </p:cNvPr>
          <p:cNvSpPr>
            <a:spLocks noGrp="1"/>
          </p:cNvSpPr>
          <p:nvPr>
            <p:ph type="body" sz="quarter" idx="16" hasCustomPrompt="1"/>
          </p:nvPr>
        </p:nvSpPr>
        <p:spPr>
          <a:xfrm>
            <a:off x="9588139" y="3841720"/>
            <a:ext cx="1878575" cy="457199"/>
          </a:xfrm>
          <a:prstGeom prst="rect">
            <a:avLst/>
          </a:prstGeom>
        </p:spPr>
        <p:txBody>
          <a:bodyPr/>
          <a:lstStyle>
            <a:lvl1pPr marL="0" indent="0" algn="ctr">
              <a:lnSpc>
                <a:spcPct val="90000"/>
              </a:lnSpc>
              <a:buNone/>
              <a:defRPr sz="1600" b="1" i="0">
                <a:solidFill>
                  <a:schemeClr val="tx1"/>
                </a:solidFill>
                <a:latin typeface="Arial Black" panose="020B0604020202020204" pitchFamily="34" charset="0"/>
                <a:cs typeface="Arial Black"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NAME GOES HERE</a:t>
            </a:r>
            <a:endParaRPr lang="en-US"/>
          </a:p>
        </p:txBody>
      </p:sp>
      <p:sp>
        <p:nvSpPr>
          <p:cNvPr id="23" name="Text Placeholder 17">
            <a:extLst>
              <a:ext uri="{FF2B5EF4-FFF2-40B4-BE49-F238E27FC236}">
                <a16:creationId xmlns:a16="http://schemas.microsoft.com/office/drawing/2014/main" id="{63563A29-76BE-21AB-771F-F92114E58F12}"/>
              </a:ext>
            </a:extLst>
          </p:cNvPr>
          <p:cNvSpPr>
            <a:spLocks noGrp="1"/>
          </p:cNvSpPr>
          <p:nvPr>
            <p:ph type="body" sz="quarter" idx="21" hasCustomPrompt="1"/>
          </p:nvPr>
        </p:nvSpPr>
        <p:spPr>
          <a:xfrm>
            <a:off x="717281" y="4340959"/>
            <a:ext cx="1878575" cy="996981"/>
          </a:xfrm>
          <a:prstGeom prst="rect">
            <a:avLst/>
          </a:prstGeom>
        </p:spPr>
        <p:txBody>
          <a:bodyPr/>
          <a:lstStyle>
            <a:lvl1pPr marL="0" indent="0" algn="ctr">
              <a:lnSpc>
                <a:spcPct val="90000"/>
              </a:lnSpc>
              <a:buNone/>
              <a:defRPr sz="1600" b="0" i="1">
                <a:solidFill>
                  <a:schemeClr val="tx1"/>
                </a:solidFill>
                <a:latin typeface="Arial Nova Light" panose="020B03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Add job title here</a:t>
            </a:r>
            <a:endParaRPr lang="en-US"/>
          </a:p>
        </p:txBody>
      </p:sp>
      <p:sp>
        <p:nvSpPr>
          <p:cNvPr id="32" name="Picture Placeholder 31">
            <a:extLst>
              <a:ext uri="{FF2B5EF4-FFF2-40B4-BE49-F238E27FC236}">
                <a16:creationId xmlns:a16="http://schemas.microsoft.com/office/drawing/2014/main" id="{3EC65099-2A49-1ADA-7AF1-3993CB5EFC52}"/>
              </a:ext>
            </a:extLst>
          </p:cNvPr>
          <p:cNvSpPr>
            <a:spLocks noGrp="1"/>
          </p:cNvSpPr>
          <p:nvPr>
            <p:ph type="pic" sz="quarter" idx="22" hasCustomPrompt="1"/>
          </p:nvPr>
        </p:nvSpPr>
        <p:spPr>
          <a:xfrm>
            <a:off x="819150" y="1976658"/>
            <a:ext cx="1690688" cy="1690687"/>
          </a:xfrm>
          <a:custGeom>
            <a:avLst/>
            <a:gdLst>
              <a:gd name="connsiteX0" fmla="*/ 831251 w 1690688"/>
              <a:gd name="connsiteY0" fmla="*/ 0 h 1690687"/>
              <a:gd name="connsiteX1" fmla="*/ 859451 w 1690688"/>
              <a:gd name="connsiteY1" fmla="*/ 0 h 1690687"/>
              <a:gd name="connsiteX2" fmla="*/ 931858 w 1690688"/>
              <a:gd name="connsiteY2" fmla="*/ 3656 h 1690687"/>
              <a:gd name="connsiteX3" fmla="*/ 1687066 w 1690688"/>
              <a:gd name="connsiteY3" fmla="*/ 758864 h 1690687"/>
              <a:gd name="connsiteX4" fmla="*/ 1690688 w 1690688"/>
              <a:gd name="connsiteY4" fmla="*/ 830598 h 1690687"/>
              <a:gd name="connsiteX5" fmla="*/ 1690688 w 1690688"/>
              <a:gd name="connsiteY5" fmla="*/ 860145 h 1690687"/>
              <a:gd name="connsiteX6" fmla="*/ 1687066 w 1690688"/>
              <a:gd name="connsiteY6" fmla="*/ 931878 h 1690687"/>
              <a:gd name="connsiteX7" fmla="*/ 931858 w 1690688"/>
              <a:gd name="connsiteY7" fmla="*/ 1687086 h 1690687"/>
              <a:gd name="connsiteX8" fmla="*/ 860540 w 1690688"/>
              <a:gd name="connsiteY8" fmla="*/ 1690687 h 1690687"/>
              <a:gd name="connsiteX9" fmla="*/ 830162 w 1690688"/>
              <a:gd name="connsiteY9" fmla="*/ 1690687 h 1690687"/>
              <a:gd name="connsiteX10" fmla="*/ 758844 w 1690688"/>
              <a:gd name="connsiteY10" fmla="*/ 1687086 h 1690687"/>
              <a:gd name="connsiteX11" fmla="*/ 3636 w 1690688"/>
              <a:gd name="connsiteY11" fmla="*/ 931878 h 1690687"/>
              <a:gd name="connsiteX12" fmla="*/ 0 w 1690688"/>
              <a:gd name="connsiteY12" fmla="*/ 859867 h 1690687"/>
              <a:gd name="connsiteX13" fmla="*/ 0 w 1690688"/>
              <a:gd name="connsiteY13" fmla="*/ 830875 h 1690687"/>
              <a:gd name="connsiteX14" fmla="*/ 3636 w 1690688"/>
              <a:gd name="connsiteY14" fmla="*/ 758864 h 1690687"/>
              <a:gd name="connsiteX15" fmla="*/ 758844 w 1690688"/>
              <a:gd name="connsiteY15" fmla="*/ 3656 h 169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0688" h="1690687">
                <a:moveTo>
                  <a:pt x="831251" y="0"/>
                </a:moveTo>
                <a:lnTo>
                  <a:pt x="859451" y="0"/>
                </a:lnTo>
                <a:lnTo>
                  <a:pt x="931858" y="3656"/>
                </a:lnTo>
                <a:cubicBezTo>
                  <a:pt x="1330058" y="44096"/>
                  <a:pt x="1646627" y="360664"/>
                  <a:pt x="1687066" y="758864"/>
                </a:cubicBezTo>
                <a:lnTo>
                  <a:pt x="1690688" y="830598"/>
                </a:lnTo>
                <a:lnTo>
                  <a:pt x="1690688" y="860145"/>
                </a:lnTo>
                <a:lnTo>
                  <a:pt x="1687066" y="931878"/>
                </a:lnTo>
                <a:cubicBezTo>
                  <a:pt x="1646627" y="1330078"/>
                  <a:pt x="1330058" y="1646647"/>
                  <a:pt x="931858" y="1687086"/>
                </a:cubicBezTo>
                <a:lnTo>
                  <a:pt x="860540" y="1690687"/>
                </a:lnTo>
                <a:lnTo>
                  <a:pt x="830162" y="1690687"/>
                </a:lnTo>
                <a:lnTo>
                  <a:pt x="758844" y="1687086"/>
                </a:lnTo>
                <a:cubicBezTo>
                  <a:pt x="360644" y="1646647"/>
                  <a:pt x="44076" y="1330078"/>
                  <a:pt x="3636" y="931878"/>
                </a:cubicBezTo>
                <a:lnTo>
                  <a:pt x="0" y="859867"/>
                </a:lnTo>
                <a:lnTo>
                  <a:pt x="0" y="830875"/>
                </a:lnTo>
                <a:lnTo>
                  <a:pt x="3636" y="758864"/>
                </a:lnTo>
                <a:cubicBezTo>
                  <a:pt x="44076" y="360664"/>
                  <a:pt x="360644" y="44096"/>
                  <a:pt x="758844" y="3656"/>
                </a:cubicBezTo>
                <a:close/>
              </a:path>
            </a:pathLst>
          </a:custGeom>
        </p:spPr>
        <p:txBody>
          <a:bodyPr wrap="square" anchor="ctr">
            <a:noAutofit/>
          </a:bodyPr>
          <a:lstStyle>
            <a:lvl1pPr marL="0" indent="0" algn="ctr">
              <a:buNone/>
              <a:defRPr sz="1400">
                <a:solidFill>
                  <a:schemeClr val="bg2"/>
                </a:solidFill>
              </a:defRPr>
            </a:lvl1pPr>
          </a:lstStyle>
          <a:p>
            <a:r>
              <a:rPr lang="en-US"/>
              <a:t>Click to insert image</a:t>
            </a:r>
          </a:p>
        </p:txBody>
      </p:sp>
      <p:sp>
        <p:nvSpPr>
          <p:cNvPr id="37" name="Text Placeholder 17">
            <a:extLst>
              <a:ext uri="{FF2B5EF4-FFF2-40B4-BE49-F238E27FC236}">
                <a16:creationId xmlns:a16="http://schemas.microsoft.com/office/drawing/2014/main" id="{125E9E4F-EC40-79D0-EDD3-15BD94703D4D}"/>
              </a:ext>
            </a:extLst>
          </p:cNvPr>
          <p:cNvSpPr>
            <a:spLocks noGrp="1"/>
          </p:cNvSpPr>
          <p:nvPr>
            <p:ph type="body" sz="quarter" idx="27" hasCustomPrompt="1"/>
          </p:nvPr>
        </p:nvSpPr>
        <p:spPr>
          <a:xfrm>
            <a:off x="2934964" y="4340959"/>
            <a:ext cx="1878575" cy="996981"/>
          </a:xfrm>
          <a:prstGeom prst="rect">
            <a:avLst/>
          </a:prstGeom>
        </p:spPr>
        <p:txBody>
          <a:bodyPr/>
          <a:lstStyle>
            <a:lvl1pPr marL="0" indent="0" algn="ctr">
              <a:lnSpc>
                <a:spcPct val="90000"/>
              </a:lnSpc>
              <a:buNone/>
              <a:defRPr sz="1600" b="0" i="1">
                <a:solidFill>
                  <a:schemeClr val="tx1"/>
                </a:solidFill>
                <a:latin typeface="Arial Nova Light" panose="020B03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Add job title here</a:t>
            </a:r>
            <a:endParaRPr lang="en-US"/>
          </a:p>
        </p:txBody>
      </p:sp>
      <p:sp>
        <p:nvSpPr>
          <p:cNvPr id="38" name="Text Placeholder 17">
            <a:extLst>
              <a:ext uri="{FF2B5EF4-FFF2-40B4-BE49-F238E27FC236}">
                <a16:creationId xmlns:a16="http://schemas.microsoft.com/office/drawing/2014/main" id="{2C346479-46E1-81AD-37EF-FC8719F76AB4}"/>
              </a:ext>
            </a:extLst>
          </p:cNvPr>
          <p:cNvSpPr>
            <a:spLocks noGrp="1"/>
          </p:cNvSpPr>
          <p:nvPr>
            <p:ph type="body" sz="quarter" idx="28" hasCustomPrompt="1"/>
          </p:nvPr>
        </p:nvSpPr>
        <p:spPr>
          <a:xfrm>
            <a:off x="5173667" y="4340959"/>
            <a:ext cx="1878575" cy="996981"/>
          </a:xfrm>
          <a:prstGeom prst="rect">
            <a:avLst/>
          </a:prstGeom>
        </p:spPr>
        <p:txBody>
          <a:bodyPr/>
          <a:lstStyle>
            <a:lvl1pPr marL="0" indent="0" algn="ctr">
              <a:lnSpc>
                <a:spcPct val="90000"/>
              </a:lnSpc>
              <a:buNone/>
              <a:defRPr sz="1600" b="0" i="1">
                <a:solidFill>
                  <a:schemeClr val="tx1"/>
                </a:solidFill>
                <a:latin typeface="Arial Nova Light" panose="020B03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Add job title here</a:t>
            </a:r>
            <a:endParaRPr lang="en-US"/>
          </a:p>
        </p:txBody>
      </p:sp>
      <p:sp>
        <p:nvSpPr>
          <p:cNvPr id="39" name="Text Placeholder 17">
            <a:extLst>
              <a:ext uri="{FF2B5EF4-FFF2-40B4-BE49-F238E27FC236}">
                <a16:creationId xmlns:a16="http://schemas.microsoft.com/office/drawing/2014/main" id="{F3015107-6BE3-8CBC-6A42-264613195FB1}"/>
              </a:ext>
            </a:extLst>
          </p:cNvPr>
          <p:cNvSpPr>
            <a:spLocks noGrp="1"/>
          </p:cNvSpPr>
          <p:nvPr>
            <p:ph type="body" sz="quarter" idx="29" hasCustomPrompt="1"/>
          </p:nvPr>
        </p:nvSpPr>
        <p:spPr>
          <a:xfrm>
            <a:off x="7370329" y="4340959"/>
            <a:ext cx="1878575" cy="996981"/>
          </a:xfrm>
          <a:prstGeom prst="rect">
            <a:avLst/>
          </a:prstGeom>
        </p:spPr>
        <p:txBody>
          <a:bodyPr/>
          <a:lstStyle>
            <a:lvl1pPr marL="0" indent="0" algn="ctr">
              <a:lnSpc>
                <a:spcPct val="90000"/>
              </a:lnSpc>
              <a:buNone/>
              <a:defRPr sz="1600" b="0" i="1">
                <a:solidFill>
                  <a:schemeClr val="tx1"/>
                </a:solidFill>
                <a:latin typeface="Arial Nova Light" panose="020B03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Add job title here</a:t>
            </a:r>
            <a:endParaRPr lang="en-US"/>
          </a:p>
        </p:txBody>
      </p:sp>
      <p:sp>
        <p:nvSpPr>
          <p:cNvPr id="40" name="Text Placeholder 17">
            <a:extLst>
              <a:ext uri="{FF2B5EF4-FFF2-40B4-BE49-F238E27FC236}">
                <a16:creationId xmlns:a16="http://schemas.microsoft.com/office/drawing/2014/main" id="{0876B1BB-8A24-CAF3-F794-AD1F7D126085}"/>
              </a:ext>
            </a:extLst>
          </p:cNvPr>
          <p:cNvSpPr>
            <a:spLocks noGrp="1"/>
          </p:cNvSpPr>
          <p:nvPr>
            <p:ph type="body" sz="quarter" idx="30" hasCustomPrompt="1"/>
          </p:nvPr>
        </p:nvSpPr>
        <p:spPr>
          <a:xfrm>
            <a:off x="9588012" y="4340959"/>
            <a:ext cx="1878575" cy="996981"/>
          </a:xfrm>
          <a:prstGeom prst="rect">
            <a:avLst/>
          </a:prstGeom>
        </p:spPr>
        <p:txBody>
          <a:bodyPr/>
          <a:lstStyle>
            <a:lvl1pPr marL="0" indent="0" algn="ctr">
              <a:lnSpc>
                <a:spcPct val="90000"/>
              </a:lnSpc>
              <a:buNone/>
              <a:defRPr sz="1600" b="0" i="1">
                <a:solidFill>
                  <a:schemeClr val="tx1"/>
                </a:solidFill>
                <a:latin typeface="Arial Nova Light" panose="020B03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Add job title here</a:t>
            </a:r>
            <a:endParaRPr lang="en-US"/>
          </a:p>
        </p:txBody>
      </p:sp>
      <p:sp>
        <p:nvSpPr>
          <p:cNvPr id="4" name="Rectangle 3">
            <a:extLst>
              <a:ext uri="{FF2B5EF4-FFF2-40B4-BE49-F238E27FC236}">
                <a16:creationId xmlns:a16="http://schemas.microsoft.com/office/drawing/2014/main" id="{D36DC24C-D683-85B3-053A-C2F9AA300A77}"/>
              </a:ext>
            </a:extLst>
          </p:cNvPr>
          <p:cNvSpPr/>
          <p:nvPr userDrawn="1"/>
        </p:nvSpPr>
        <p:spPr>
          <a:xfrm>
            <a:off x="0" y="620713"/>
            <a:ext cx="94593" cy="6127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
        <p:nvSpPr>
          <p:cNvPr id="5" name="Text Placeholder 17">
            <a:extLst>
              <a:ext uri="{FF2B5EF4-FFF2-40B4-BE49-F238E27FC236}">
                <a16:creationId xmlns:a16="http://schemas.microsoft.com/office/drawing/2014/main" id="{20BC854C-BBFE-2E96-21D2-BBAEDC056A73}"/>
              </a:ext>
            </a:extLst>
          </p:cNvPr>
          <p:cNvSpPr>
            <a:spLocks noGrp="1"/>
          </p:cNvSpPr>
          <p:nvPr>
            <p:ph type="body" sz="quarter" idx="31" hasCustomPrompt="1"/>
          </p:nvPr>
        </p:nvSpPr>
        <p:spPr>
          <a:xfrm>
            <a:off x="343924" y="620713"/>
            <a:ext cx="5938524" cy="612775"/>
          </a:xfrm>
          <a:prstGeom prst="rect">
            <a:avLst/>
          </a:prstGeom>
        </p:spPr>
        <p:txBody>
          <a:bodyPr anchor="ctr"/>
          <a:lstStyle>
            <a:lvl1pPr marL="0" indent="0">
              <a:lnSpc>
                <a:spcPct val="90000"/>
              </a:lnSpc>
              <a:buNone/>
              <a:defRPr sz="2500" b="1" i="0" cap="all" baseline="0">
                <a:solidFill>
                  <a:schemeClr val="tx1"/>
                </a:solidFill>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a:t>
            </a:r>
            <a:endParaRPr lang="en-US"/>
          </a:p>
        </p:txBody>
      </p:sp>
    </p:spTree>
    <p:extLst>
      <p:ext uri="{BB962C8B-B14F-4D97-AF65-F5344CB8AC3E}">
        <p14:creationId xmlns:p14="http://schemas.microsoft.com/office/powerpoint/2010/main" val="3481286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018F39-018D-F7B5-275A-4CF1D53AEBD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D94EE355-A1B2-E29F-6774-C649FD843736}"/>
              </a:ext>
            </a:extLst>
          </p:cNvPr>
          <p:cNvSpPr/>
          <p:nvPr userDrawn="1"/>
        </p:nvSpPr>
        <p:spPr>
          <a:xfrm flipV="1">
            <a:off x="0" y="0"/>
            <a:ext cx="1146990" cy="1587500"/>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 name="Right Triangle 6">
            <a:extLst>
              <a:ext uri="{FF2B5EF4-FFF2-40B4-BE49-F238E27FC236}">
                <a16:creationId xmlns:a16="http://schemas.microsoft.com/office/drawing/2014/main" id="{9DEC3BBA-E923-3B95-A178-AFDC1573D241}"/>
              </a:ext>
            </a:extLst>
          </p:cNvPr>
          <p:cNvSpPr/>
          <p:nvPr userDrawn="1"/>
        </p:nvSpPr>
        <p:spPr>
          <a:xfrm rot="10800000" flipV="1">
            <a:off x="10105831" y="3957707"/>
            <a:ext cx="2095500" cy="2900293"/>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 name="Text Placeholder 17">
            <a:extLst>
              <a:ext uri="{FF2B5EF4-FFF2-40B4-BE49-F238E27FC236}">
                <a16:creationId xmlns:a16="http://schemas.microsoft.com/office/drawing/2014/main" id="{C4483A3F-E9A4-5D72-91CA-AF83918AAC59}"/>
              </a:ext>
            </a:extLst>
          </p:cNvPr>
          <p:cNvSpPr>
            <a:spLocks noGrp="1"/>
          </p:cNvSpPr>
          <p:nvPr>
            <p:ph type="body" sz="quarter" idx="10" hasCustomPrompt="1"/>
          </p:nvPr>
        </p:nvSpPr>
        <p:spPr>
          <a:xfrm>
            <a:off x="1914709" y="2253155"/>
            <a:ext cx="6775083" cy="1290145"/>
          </a:xfrm>
          <a:prstGeom prst="rect">
            <a:avLst/>
          </a:prstGeom>
        </p:spPr>
        <p:txBody>
          <a:bodyPr/>
          <a:lstStyle>
            <a:lvl1pPr marL="0" indent="0">
              <a:buNone/>
              <a:defRPr sz="3600" b="1" i="0" cap="all" baseline="0">
                <a:solidFill>
                  <a:schemeClr val="bg1"/>
                </a:solidFill>
                <a:latin typeface="Arial Black" panose="020B0604020202020204" pitchFamily="34" charset="0"/>
                <a:cs typeface="Arial Black"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LARGE QUOTE CAN GO HERE ACROSS MULTIPLE LINES IF NEEDED</a:t>
            </a:r>
          </a:p>
        </p:txBody>
      </p:sp>
    </p:spTree>
    <p:extLst>
      <p:ext uri="{BB962C8B-B14F-4D97-AF65-F5344CB8AC3E}">
        <p14:creationId xmlns:p14="http://schemas.microsoft.com/office/powerpoint/2010/main" val="4178545569"/>
      </p:ext>
    </p:extLst>
  </p:cSld>
  <p:clrMapOvr>
    <a:masterClrMapping/>
  </p:clrMapOvr>
  <p:extLst>
    <p:ext uri="{DCECCB84-F9BA-43D5-87BE-67443E8EF086}">
      <p15:sldGuideLst xmlns:p15="http://schemas.microsoft.com/office/powerpoint/2012/main">
        <p15:guide id="1" orient="horz" pos="1412">
          <p15:clr>
            <a:srgbClr val="FBAE40"/>
          </p15:clr>
        </p15:guide>
        <p15:guide id="2" pos="1209">
          <p15:clr>
            <a:srgbClr val="FBAE40"/>
          </p15:clr>
        </p15:guide>
        <p15:guide id="3" pos="547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o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1C03CB-E9A1-F7B9-EDC4-F3E75431FDF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C3233C-9538-907E-78FC-B54687E7C007}"/>
              </a:ext>
            </a:extLst>
          </p:cNvPr>
          <p:cNvSpPr/>
          <p:nvPr userDrawn="1"/>
        </p:nvSpPr>
        <p:spPr>
          <a:xfrm>
            <a:off x="0" y="2356944"/>
            <a:ext cx="189186" cy="214411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A97FF9E-4D3F-8194-433A-5788DE0FB665}"/>
              </a:ext>
            </a:extLst>
          </p:cNvPr>
          <p:cNvSpPr txBox="1"/>
          <p:nvPr userDrawn="1"/>
        </p:nvSpPr>
        <p:spPr>
          <a:xfrm>
            <a:off x="5384719" y="3075057"/>
            <a:ext cx="1422563" cy="707886"/>
          </a:xfrm>
          <a:prstGeom prst="rect">
            <a:avLst/>
          </a:prstGeom>
          <a:noFill/>
        </p:spPr>
        <p:txBody>
          <a:bodyPr wrap="square" rtlCol="0">
            <a:spAutoFit/>
          </a:bodyPr>
          <a:lstStyle/>
          <a:p>
            <a:pPr algn="ctr"/>
            <a:r>
              <a:rPr lang="en-US" sz="4000" b="1" i="0">
                <a:solidFill>
                  <a:schemeClr val="bg1"/>
                </a:solidFill>
                <a:latin typeface="Arial Black" panose="020B0604020202020204" pitchFamily="34" charset="0"/>
                <a:cs typeface="Arial Black" panose="020B0604020202020204" pitchFamily="34" charset="0"/>
              </a:rPr>
              <a:t>AOB</a:t>
            </a:r>
          </a:p>
        </p:txBody>
      </p:sp>
    </p:spTree>
    <p:extLst>
      <p:ext uri="{BB962C8B-B14F-4D97-AF65-F5344CB8AC3E}">
        <p14:creationId xmlns:p14="http://schemas.microsoft.com/office/powerpoint/2010/main" val="3145252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B75A062C-2A29-6FD0-2589-3197D3BFF63D}"/>
              </a:ext>
            </a:extLst>
          </p:cNvPr>
          <p:cNvSpPr/>
          <p:nvPr userDrawn="1"/>
        </p:nvSpPr>
        <p:spPr>
          <a:xfrm rot="10800000">
            <a:off x="10749724" y="0"/>
            <a:ext cx="1450428" cy="2007476"/>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Rectangle 13">
            <a:extLst>
              <a:ext uri="{FF2B5EF4-FFF2-40B4-BE49-F238E27FC236}">
                <a16:creationId xmlns:a16="http://schemas.microsoft.com/office/drawing/2014/main" id="{FD5A1E2D-F583-C9D9-934A-56CD4E9262D9}"/>
              </a:ext>
            </a:extLst>
          </p:cNvPr>
          <p:cNvSpPr/>
          <p:nvPr userDrawn="1"/>
        </p:nvSpPr>
        <p:spPr>
          <a:xfrm>
            <a:off x="5150069" y="1089025"/>
            <a:ext cx="94593" cy="61365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
        <p:nvSpPr>
          <p:cNvPr id="16" name="Picture Placeholder 15">
            <a:extLst>
              <a:ext uri="{FF2B5EF4-FFF2-40B4-BE49-F238E27FC236}">
                <a16:creationId xmlns:a16="http://schemas.microsoft.com/office/drawing/2014/main" id="{094D19F2-E486-381C-06F9-22F34D129963}"/>
              </a:ext>
            </a:extLst>
          </p:cNvPr>
          <p:cNvSpPr>
            <a:spLocks noGrp="1"/>
          </p:cNvSpPr>
          <p:nvPr>
            <p:ph type="pic" sz="quarter" idx="10" hasCustomPrompt="1"/>
          </p:nvPr>
        </p:nvSpPr>
        <p:spPr>
          <a:xfrm>
            <a:off x="0" y="0"/>
            <a:ext cx="4613275" cy="6372225"/>
          </a:xfrm>
          <a:prstGeom prst="rect">
            <a:avLst/>
          </a:prstGeom>
        </p:spPr>
        <p:txBody>
          <a:bodyPr/>
          <a:lstStyle>
            <a:lvl1pPr marL="0" indent="0">
              <a:buNone/>
              <a:defRPr sz="1400" b="0" i="0">
                <a:solidFill>
                  <a:schemeClr val="bg2">
                    <a:lumMod val="90000"/>
                  </a:schemeClr>
                </a:solidFill>
                <a:latin typeface="Arial" panose="020B0604020202020204" pitchFamily="34" charset="0"/>
                <a:cs typeface="Arial" panose="020B0604020202020204" pitchFamily="34" charset="0"/>
              </a:defRPr>
            </a:lvl1pPr>
          </a:lstStyle>
          <a:p>
            <a:pPr lvl="0"/>
            <a:r>
              <a:rPr lang="en-GB"/>
              <a:t>Click here to add image</a:t>
            </a:r>
          </a:p>
        </p:txBody>
      </p:sp>
      <p:sp>
        <p:nvSpPr>
          <p:cNvPr id="19" name="Right Triangle 18">
            <a:extLst>
              <a:ext uri="{FF2B5EF4-FFF2-40B4-BE49-F238E27FC236}">
                <a16:creationId xmlns:a16="http://schemas.microsoft.com/office/drawing/2014/main" id="{E2D58DD5-2C68-0689-47DC-59E76FD91028}"/>
              </a:ext>
            </a:extLst>
          </p:cNvPr>
          <p:cNvSpPr/>
          <p:nvPr userDrawn="1"/>
        </p:nvSpPr>
        <p:spPr>
          <a:xfrm>
            <a:off x="0" y="4364077"/>
            <a:ext cx="1450428" cy="2007476"/>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3" name="Text Placeholder 17">
            <a:extLst>
              <a:ext uri="{FF2B5EF4-FFF2-40B4-BE49-F238E27FC236}">
                <a16:creationId xmlns:a16="http://schemas.microsoft.com/office/drawing/2014/main" id="{E48C55D1-DC6C-46A9-BDDA-B40F477155BF}"/>
              </a:ext>
            </a:extLst>
          </p:cNvPr>
          <p:cNvSpPr>
            <a:spLocks noGrp="1"/>
          </p:cNvSpPr>
          <p:nvPr>
            <p:ph type="body" sz="quarter" idx="13" hasCustomPrompt="1"/>
          </p:nvPr>
        </p:nvSpPr>
        <p:spPr>
          <a:xfrm>
            <a:off x="5423925" y="2638097"/>
            <a:ext cx="6412476" cy="3302532"/>
          </a:xfrm>
          <a:prstGeom prst="rect">
            <a:avLst/>
          </a:prstGeom>
        </p:spPr>
        <p:txBody>
          <a:bodyPr/>
          <a:lstStyle>
            <a:lvl1pPr marL="0" indent="0">
              <a:lnSpc>
                <a:spcPct val="70000"/>
              </a:lnSpc>
              <a:buNone/>
              <a:defRPr sz="1400" b="0" i="0">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Click here to add text</a:t>
            </a:r>
            <a:endParaRPr lang="en-US"/>
          </a:p>
        </p:txBody>
      </p:sp>
      <p:sp>
        <p:nvSpPr>
          <p:cNvPr id="4" name="Text Placeholder 17">
            <a:extLst>
              <a:ext uri="{FF2B5EF4-FFF2-40B4-BE49-F238E27FC236}">
                <a16:creationId xmlns:a16="http://schemas.microsoft.com/office/drawing/2014/main" id="{9E6CB39B-5795-B918-EF81-FF53DC3CCA9F}"/>
              </a:ext>
            </a:extLst>
          </p:cNvPr>
          <p:cNvSpPr>
            <a:spLocks noGrp="1"/>
          </p:cNvSpPr>
          <p:nvPr>
            <p:ph type="body" sz="quarter" idx="11" hasCustomPrompt="1"/>
          </p:nvPr>
        </p:nvSpPr>
        <p:spPr>
          <a:xfrm>
            <a:off x="5423926" y="1889831"/>
            <a:ext cx="5938524" cy="276897"/>
          </a:xfrm>
          <a:prstGeom prst="rect">
            <a:avLst/>
          </a:prstGeom>
        </p:spPr>
        <p:txBody>
          <a:bodyPr/>
          <a:lstStyle>
            <a:lvl1pPr marL="0" indent="0">
              <a:lnSpc>
                <a:spcPct val="70000"/>
              </a:lnSpc>
              <a:buNone/>
              <a:defRPr sz="19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Subtitle goes here</a:t>
            </a:r>
            <a:endParaRPr lang="en-US"/>
          </a:p>
        </p:txBody>
      </p:sp>
      <p:sp>
        <p:nvSpPr>
          <p:cNvPr id="5" name="Text Placeholder 17">
            <a:extLst>
              <a:ext uri="{FF2B5EF4-FFF2-40B4-BE49-F238E27FC236}">
                <a16:creationId xmlns:a16="http://schemas.microsoft.com/office/drawing/2014/main" id="{1FCC5FB6-CD41-58AD-6189-4DB5492CDD5B}"/>
              </a:ext>
            </a:extLst>
          </p:cNvPr>
          <p:cNvSpPr>
            <a:spLocks noGrp="1"/>
          </p:cNvSpPr>
          <p:nvPr>
            <p:ph type="body" sz="quarter" idx="14" hasCustomPrompt="1"/>
          </p:nvPr>
        </p:nvSpPr>
        <p:spPr>
          <a:xfrm>
            <a:off x="5423925" y="1101991"/>
            <a:ext cx="5938525" cy="600685"/>
          </a:xfrm>
          <a:prstGeom prst="rect">
            <a:avLst/>
          </a:prstGeom>
        </p:spPr>
        <p:txBody>
          <a:bodyPr anchor="ctr"/>
          <a:lstStyle>
            <a:lvl1pPr marL="0" indent="0">
              <a:lnSpc>
                <a:spcPct val="90000"/>
              </a:lnSpc>
              <a:buNone/>
              <a:defRPr sz="2500" b="1" i="0" cap="all" baseline="0">
                <a:solidFill>
                  <a:schemeClr val="tx1"/>
                </a:solidFill>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a:t>
            </a:r>
            <a:endParaRPr lang="en-US"/>
          </a:p>
        </p:txBody>
      </p:sp>
    </p:spTree>
    <p:extLst>
      <p:ext uri="{BB962C8B-B14F-4D97-AF65-F5344CB8AC3E}">
        <p14:creationId xmlns:p14="http://schemas.microsoft.com/office/powerpoint/2010/main" val="1535835505"/>
      </p:ext>
    </p:extLst>
  </p:cSld>
  <p:clrMapOvr>
    <a:masterClrMapping/>
  </p:clrMapOvr>
  <p:extLst>
    <p:ext uri="{DCECCB84-F9BA-43D5-87BE-67443E8EF086}">
      <p15:sldGuideLst xmlns:p15="http://schemas.microsoft.com/office/powerpoint/2012/main">
        <p15:guide id="1" orient="horz" pos="686">
          <p15:clr>
            <a:srgbClr val="FBAE40"/>
          </p15:clr>
        </p15:guide>
        <p15:guide id="2" orient="horz" pos="1071">
          <p15:clr>
            <a:srgbClr val="FBAE40"/>
          </p15:clr>
        </p15:guide>
        <p15:guide id="3" orient="horz" pos="1185">
          <p15:clr>
            <a:srgbClr val="FBAE40"/>
          </p15:clr>
        </p15:guide>
        <p15:guide id="4" pos="3409">
          <p15:clr>
            <a:srgbClr val="FBAE40"/>
          </p15:clr>
        </p15:guide>
        <p15:guide id="5" orient="horz" pos="1661">
          <p15:clr>
            <a:srgbClr val="FBAE40"/>
          </p15:clr>
        </p15:guide>
        <p15:guide id="6" pos="2910">
          <p15:clr>
            <a:srgbClr val="FBAE40"/>
          </p15:clr>
        </p15:guide>
        <p15:guide id="7" orient="horz" pos="3748">
          <p15:clr>
            <a:srgbClr val="FBAE40"/>
          </p15:clr>
        </p15:guide>
        <p15:guide id="8" orient="horz" pos="4020">
          <p15:clr>
            <a:srgbClr val="FBAE40"/>
          </p15:clr>
        </p15:guide>
        <p15:guide id="9" pos="746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 diagram slide">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5DD28E8-F009-F734-3912-21C72CB13AA8}"/>
              </a:ext>
            </a:extLst>
          </p:cNvPr>
          <p:cNvSpPr>
            <a:spLocks noGrp="1"/>
          </p:cNvSpPr>
          <p:nvPr>
            <p:ph sz="quarter" idx="13" hasCustomPrompt="1"/>
          </p:nvPr>
        </p:nvSpPr>
        <p:spPr>
          <a:xfrm>
            <a:off x="339726" y="2028826"/>
            <a:ext cx="11476158" cy="4041775"/>
          </a:xfrm>
          <a:prstGeom prst="rect">
            <a:avLst/>
          </a:prstGeom>
        </p:spPr>
        <p:txBody>
          <a:bodyPr/>
          <a:lstStyle>
            <a:lvl1pPr marL="0" indent="0">
              <a:buNone/>
              <a:defRPr sz="1400" b="0" i="0">
                <a:solidFill>
                  <a:schemeClr val="bg2">
                    <a:lumMod val="90000"/>
                  </a:schemeClr>
                </a:solidFill>
                <a:latin typeface="Arial" panose="020B0604020202020204" pitchFamily="34" charset="0"/>
                <a:cs typeface="Arial" panose="020B0604020202020204" pitchFamily="34" charset="0"/>
              </a:defRPr>
            </a:lvl1pPr>
          </a:lstStyle>
          <a:p>
            <a:pPr lvl="0"/>
            <a:r>
              <a:rPr lang="en-GB"/>
              <a:t>Click here to add media</a:t>
            </a:r>
          </a:p>
        </p:txBody>
      </p:sp>
      <p:sp>
        <p:nvSpPr>
          <p:cNvPr id="11" name="Right Triangle 10">
            <a:extLst>
              <a:ext uri="{FF2B5EF4-FFF2-40B4-BE49-F238E27FC236}">
                <a16:creationId xmlns:a16="http://schemas.microsoft.com/office/drawing/2014/main" id="{B75A062C-2A29-6FD0-2589-3197D3BFF63D}"/>
              </a:ext>
            </a:extLst>
          </p:cNvPr>
          <p:cNvSpPr/>
          <p:nvPr userDrawn="1"/>
        </p:nvSpPr>
        <p:spPr>
          <a:xfrm rot="10800000">
            <a:off x="10749724" y="0"/>
            <a:ext cx="1450428" cy="2007476"/>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Rectangle 1">
            <a:extLst>
              <a:ext uri="{FF2B5EF4-FFF2-40B4-BE49-F238E27FC236}">
                <a16:creationId xmlns:a16="http://schemas.microsoft.com/office/drawing/2014/main" id="{AFA32DC7-4579-9289-268B-9AA47019C4FD}"/>
              </a:ext>
            </a:extLst>
          </p:cNvPr>
          <p:cNvSpPr/>
          <p:nvPr userDrawn="1"/>
        </p:nvSpPr>
        <p:spPr>
          <a:xfrm>
            <a:off x="0" y="620713"/>
            <a:ext cx="94593" cy="6127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
        <p:nvSpPr>
          <p:cNvPr id="6" name="Text Placeholder 17">
            <a:extLst>
              <a:ext uri="{FF2B5EF4-FFF2-40B4-BE49-F238E27FC236}">
                <a16:creationId xmlns:a16="http://schemas.microsoft.com/office/drawing/2014/main" id="{31741EFA-8B4F-B6DE-42E1-B121500B3D88}"/>
              </a:ext>
            </a:extLst>
          </p:cNvPr>
          <p:cNvSpPr>
            <a:spLocks noGrp="1"/>
          </p:cNvSpPr>
          <p:nvPr>
            <p:ph type="body" sz="quarter" idx="11" hasCustomPrompt="1"/>
          </p:nvPr>
        </p:nvSpPr>
        <p:spPr>
          <a:xfrm>
            <a:off x="343924" y="1382863"/>
            <a:ext cx="5938524" cy="276897"/>
          </a:xfrm>
          <a:prstGeom prst="rect">
            <a:avLst/>
          </a:prstGeom>
        </p:spPr>
        <p:txBody>
          <a:bodyPr/>
          <a:lstStyle>
            <a:lvl1pPr marL="0" indent="0">
              <a:lnSpc>
                <a:spcPct val="70000"/>
              </a:lnSpc>
              <a:buNone/>
              <a:defRPr sz="19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Subtitle goes here</a:t>
            </a:r>
            <a:endParaRPr lang="en-US"/>
          </a:p>
        </p:txBody>
      </p:sp>
      <p:sp>
        <p:nvSpPr>
          <p:cNvPr id="8" name="Text Placeholder 17">
            <a:extLst>
              <a:ext uri="{FF2B5EF4-FFF2-40B4-BE49-F238E27FC236}">
                <a16:creationId xmlns:a16="http://schemas.microsoft.com/office/drawing/2014/main" id="{2C72D228-4686-9762-DDF4-2EFF943F1836}"/>
              </a:ext>
            </a:extLst>
          </p:cNvPr>
          <p:cNvSpPr>
            <a:spLocks noGrp="1"/>
          </p:cNvSpPr>
          <p:nvPr>
            <p:ph type="body" sz="quarter" idx="14" hasCustomPrompt="1"/>
          </p:nvPr>
        </p:nvSpPr>
        <p:spPr>
          <a:xfrm>
            <a:off x="343924" y="620713"/>
            <a:ext cx="5938524" cy="612775"/>
          </a:xfrm>
          <a:prstGeom prst="rect">
            <a:avLst/>
          </a:prstGeom>
        </p:spPr>
        <p:txBody>
          <a:bodyPr anchor="ctr"/>
          <a:lstStyle>
            <a:lvl1pPr marL="0" indent="0">
              <a:lnSpc>
                <a:spcPct val="90000"/>
              </a:lnSpc>
              <a:buNone/>
              <a:defRPr sz="2500" b="1" i="0" cap="all" baseline="0">
                <a:solidFill>
                  <a:schemeClr val="tx1"/>
                </a:solidFill>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a:t>
            </a:r>
            <a:endParaRPr lang="en-US"/>
          </a:p>
        </p:txBody>
      </p:sp>
    </p:spTree>
    <p:extLst>
      <p:ext uri="{BB962C8B-B14F-4D97-AF65-F5344CB8AC3E}">
        <p14:creationId xmlns:p14="http://schemas.microsoft.com/office/powerpoint/2010/main" val="3560076958"/>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777">
          <p15:clr>
            <a:srgbClr val="FBAE40"/>
          </p15:clr>
        </p15:guide>
        <p15:guide id="3" orient="horz" pos="867">
          <p15:clr>
            <a:srgbClr val="FBAE40"/>
          </p15:clr>
        </p15:guide>
        <p15:guide id="4" orient="horz" pos="1049">
          <p15:clr>
            <a:srgbClr val="FBAE40"/>
          </p15:clr>
        </p15:guide>
        <p15:guide id="5" orient="horz" pos="1275">
          <p15:clr>
            <a:srgbClr val="FBAE40"/>
          </p15:clr>
        </p15:guide>
        <p15:guide id="6" pos="211">
          <p15:clr>
            <a:srgbClr val="FBAE40"/>
          </p15:clr>
        </p15:guide>
        <p15:guide id="7" orient="horz" pos="3816">
          <p15:clr>
            <a:srgbClr val="FBAE40"/>
          </p15:clr>
        </p15:guide>
        <p15:guide id="8" orient="horz" pos="4020">
          <p15:clr>
            <a:srgbClr val="FBAE40"/>
          </p15:clr>
        </p15:guide>
        <p15:guide id="9" pos="744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B75A062C-2A29-6FD0-2589-3197D3BFF63D}"/>
              </a:ext>
            </a:extLst>
          </p:cNvPr>
          <p:cNvSpPr/>
          <p:nvPr userDrawn="1"/>
        </p:nvSpPr>
        <p:spPr>
          <a:xfrm rot="10800000">
            <a:off x="10749724" y="0"/>
            <a:ext cx="1450428" cy="2007476"/>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Rectangle 2">
            <a:extLst>
              <a:ext uri="{FF2B5EF4-FFF2-40B4-BE49-F238E27FC236}">
                <a16:creationId xmlns:a16="http://schemas.microsoft.com/office/drawing/2014/main" id="{292AFFC7-3FD2-ECDE-D9EF-03BD219C05C9}"/>
              </a:ext>
            </a:extLst>
          </p:cNvPr>
          <p:cNvSpPr/>
          <p:nvPr userDrawn="1"/>
        </p:nvSpPr>
        <p:spPr>
          <a:xfrm>
            <a:off x="0" y="620713"/>
            <a:ext cx="94593" cy="6127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
        <p:nvSpPr>
          <p:cNvPr id="4" name="Text Placeholder 17">
            <a:extLst>
              <a:ext uri="{FF2B5EF4-FFF2-40B4-BE49-F238E27FC236}">
                <a16:creationId xmlns:a16="http://schemas.microsoft.com/office/drawing/2014/main" id="{2597A671-0840-9E5C-713F-C0F7E1C0DB12}"/>
              </a:ext>
            </a:extLst>
          </p:cNvPr>
          <p:cNvSpPr>
            <a:spLocks noGrp="1"/>
          </p:cNvSpPr>
          <p:nvPr>
            <p:ph type="body" sz="quarter" idx="11" hasCustomPrompt="1"/>
          </p:nvPr>
        </p:nvSpPr>
        <p:spPr>
          <a:xfrm>
            <a:off x="343924" y="1382863"/>
            <a:ext cx="5938524" cy="276897"/>
          </a:xfrm>
          <a:prstGeom prst="rect">
            <a:avLst/>
          </a:prstGeom>
        </p:spPr>
        <p:txBody>
          <a:bodyPr/>
          <a:lstStyle>
            <a:lvl1pPr marL="0" indent="0">
              <a:lnSpc>
                <a:spcPct val="70000"/>
              </a:lnSpc>
              <a:buNone/>
              <a:defRPr sz="19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Subtitle goes here</a:t>
            </a:r>
            <a:endParaRPr lang="en-US"/>
          </a:p>
        </p:txBody>
      </p:sp>
      <p:sp>
        <p:nvSpPr>
          <p:cNvPr id="5" name="Text Placeholder 17">
            <a:extLst>
              <a:ext uri="{FF2B5EF4-FFF2-40B4-BE49-F238E27FC236}">
                <a16:creationId xmlns:a16="http://schemas.microsoft.com/office/drawing/2014/main" id="{6EE01D0C-DE08-4F5C-14A3-1C54BC8B42C5}"/>
              </a:ext>
            </a:extLst>
          </p:cNvPr>
          <p:cNvSpPr>
            <a:spLocks noGrp="1"/>
          </p:cNvSpPr>
          <p:nvPr>
            <p:ph type="body" sz="quarter" idx="14" hasCustomPrompt="1"/>
          </p:nvPr>
        </p:nvSpPr>
        <p:spPr>
          <a:xfrm>
            <a:off x="343924" y="620713"/>
            <a:ext cx="5938524" cy="612775"/>
          </a:xfrm>
          <a:prstGeom prst="rect">
            <a:avLst/>
          </a:prstGeom>
        </p:spPr>
        <p:txBody>
          <a:bodyPr anchor="ctr"/>
          <a:lstStyle>
            <a:lvl1pPr marL="0" indent="0">
              <a:lnSpc>
                <a:spcPct val="90000"/>
              </a:lnSpc>
              <a:buNone/>
              <a:defRPr sz="2500" b="1" i="0" cap="all" baseline="0">
                <a:solidFill>
                  <a:schemeClr val="tx1"/>
                </a:solidFill>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a:t>
            </a:r>
            <a:endParaRPr lang="en-US"/>
          </a:p>
        </p:txBody>
      </p:sp>
    </p:spTree>
    <p:extLst>
      <p:ext uri="{BB962C8B-B14F-4D97-AF65-F5344CB8AC3E}">
        <p14:creationId xmlns:p14="http://schemas.microsoft.com/office/powerpoint/2010/main" val="18011626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reak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1C03CB-E9A1-F7B9-EDC4-F3E75431FDF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08463C1B-C335-177C-4086-D58664B0ABEB}"/>
              </a:ext>
            </a:extLst>
          </p:cNvPr>
          <p:cNvGrpSpPr/>
          <p:nvPr userDrawn="1"/>
        </p:nvGrpSpPr>
        <p:grpSpPr>
          <a:xfrm>
            <a:off x="4422583" y="3020815"/>
            <a:ext cx="3303161" cy="796786"/>
            <a:chOff x="4291958" y="3020815"/>
            <a:chExt cx="3303161" cy="796786"/>
          </a:xfrm>
        </p:grpSpPr>
        <p:sp>
          <p:nvSpPr>
            <p:cNvPr id="11" name="TextBox 10">
              <a:extLst>
                <a:ext uri="{FF2B5EF4-FFF2-40B4-BE49-F238E27FC236}">
                  <a16:creationId xmlns:a16="http://schemas.microsoft.com/office/drawing/2014/main" id="{9A97FF9E-4D3F-8194-433A-5788DE0FB665}"/>
                </a:ext>
              </a:extLst>
            </p:cNvPr>
            <p:cNvSpPr txBox="1"/>
            <p:nvPr userDrawn="1"/>
          </p:nvSpPr>
          <p:spPr>
            <a:xfrm>
              <a:off x="4291958" y="3109715"/>
              <a:ext cx="2305814" cy="707886"/>
            </a:xfrm>
            <a:prstGeom prst="rect">
              <a:avLst/>
            </a:prstGeom>
            <a:noFill/>
          </p:spPr>
          <p:txBody>
            <a:bodyPr wrap="square" rtlCol="0">
              <a:spAutoFit/>
            </a:bodyPr>
            <a:lstStyle/>
            <a:p>
              <a:pPr algn="l"/>
              <a:r>
                <a:rPr lang="en-US" sz="4000" b="1" i="0">
                  <a:solidFill>
                    <a:schemeClr val="bg1"/>
                  </a:solidFill>
                  <a:latin typeface="Arial Black" panose="020B0604020202020204" pitchFamily="34" charset="0"/>
                  <a:cs typeface="Arial Black" panose="020B0604020202020204" pitchFamily="34" charset="0"/>
                </a:rPr>
                <a:t>THANK</a:t>
              </a:r>
            </a:p>
          </p:txBody>
        </p:sp>
        <p:sp>
          <p:nvSpPr>
            <p:cNvPr id="12" name="TextBox 11">
              <a:extLst>
                <a:ext uri="{FF2B5EF4-FFF2-40B4-BE49-F238E27FC236}">
                  <a16:creationId xmlns:a16="http://schemas.microsoft.com/office/drawing/2014/main" id="{89470355-682E-B98D-BB65-7A9E93511671}"/>
                </a:ext>
              </a:extLst>
            </p:cNvPr>
            <p:cNvSpPr txBox="1"/>
            <p:nvPr userDrawn="1"/>
          </p:nvSpPr>
          <p:spPr>
            <a:xfrm>
              <a:off x="6487886" y="3020815"/>
              <a:ext cx="1107233" cy="784830"/>
            </a:xfrm>
            <a:prstGeom prst="rect">
              <a:avLst/>
            </a:prstGeom>
            <a:noFill/>
          </p:spPr>
          <p:txBody>
            <a:bodyPr wrap="square" rtlCol="0">
              <a:spAutoFit/>
            </a:bodyPr>
            <a:lstStyle/>
            <a:p>
              <a:pPr algn="l"/>
              <a:r>
                <a:rPr lang="en-US" sz="4500" b="0" i="1">
                  <a:solidFill>
                    <a:schemeClr val="bg1"/>
                  </a:solidFill>
                  <a:latin typeface="Arial" panose="020B0604020202020204" pitchFamily="34" charset="0"/>
                  <a:cs typeface="Arial" panose="020B0604020202020204" pitchFamily="34" charset="0"/>
                </a:rPr>
                <a:t>you</a:t>
              </a:r>
            </a:p>
          </p:txBody>
        </p:sp>
      </p:grpSp>
      <p:pic>
        <p:nvPicPr>
          <p:cNvPr id="6" name="Graphic 5">
            <a:extLst>
              <a:ext uri="{FF2B5EF4-FFF2-40B4-BE49-F238E27FC236}">
                <a16:creationId xmlns:a16="http://schemas.microsoft.com/office/drawing/2014/main" id="{1998A86A-2F80-1A85-7899-ED550EDA19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1146" y="6134575"/>
            <a:ext cx="1889708" cy="357110"/>
          </a:xfrm>
          <a:prstGeom prst="rect">
            <a:avLst/>
          </a:prstGeom>
        </p:spPr>
      </p:pic>
      <p:sp>
        <p:nvSpPr>
          <p:cNvPr id="13" name="Right Triangle 12">
            <a:extLst>
              <a:ext uri="{FF2B5EF4-FFF2-40B4-BE49-F238E27FC236}">
                <a16:creationId xmlns:a16="http://schemas.microsoft.com/office/drawing/2014/main" id="{5583FF5F-378E-81F4-4B3C-4821A57AB180}"/>
              </a:ext>
            </a:extLst>
          </p:cNvPr>
          <p:cNvSpPr/>
          <p:nvPr userDrawn="1"/>
        </p:nvSpPr>
        <p:spPr>
          <a:xfrm flipV="1">
            <a:off x="0" y="0"/>
            <a:ext cx="1146990" cy="1587500"/>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6" name="Right Triangle 15">
            <a:extLst>
              <a:ext uri="{FF2B5EF4-FFF2-40B4-BE49-F238E27FC236}">
                <a16:creationId xmlns:a16="http://schemas.microsoft.com/office/drawing/2014/main" id="{63BFCE78-D631-CE4F-00F7-54C64292138E}"/>
              </a:ext>
            </a:extLst>
          </p:cNvPr>
          <p:cNvSpPr/>
          <p:nvPr userDrawn="1"/>
        </p:nvSpPr>
        <p:spPr>
          <a:xfrm rot="10800000" flipV="1">
            <a:off x="11054341" y="5270500"/>
            <a:ext cx="1146990" cy="15875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4219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92288C62-04B1-EB87-DAEA-86A0D4B6BB20}"/>
              </a:ext>
            </a:extLst>
          </p:cNvPr>
          <p:cNvSpPr/>
          <p:nvPr userDrawn="1"/>
        </p:nvSpPr>
        <p:spPr>
          <a:xfrm rot="10800000">
            <a:off x="10749724" y="0"/>
            <a:ext cx="1450428" cy="2007476"/>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 name="Rectangle 11">
            <a:extLst>
              <a:ext uri="{FF2B5EF4-FFF2-40B4-BE49-F238E27FC236}">
                <a16:creationId xmlns:a16="http://schemas.microsoft.com/office/drawing/2014/main" id="{D7069992-4C5B-6AA4-AA8B-C68EA19AB899}"/>
              </a:ext>
            </a:extLst>
          </p:cNvPr>
          <p:cNvSpPr/>
          <p:nvPr userDrawn="1"/>
        </p:nvSpPr>
        <p:spPr>
          <a:xfrm>
            <a:off x="10510" y="623766"/>
            <a:ext cx="94593" cy="5885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
        <p:nvSpPr>
          <p:cNvPr id="3" name="Text Placeholder 17">
            <a:extLst>
              <a:ext uri="{FF2B5EF4-FFF2-40B4-BE49-F238E27FC236}">
                <a16:creationId xmlns:a16="http://schemas.microsoft.com/office/drawing/2014/main" id="{E61ADE06-263C-9F3A-C4F8-B89CB44DFB57}"/>
              </a:ext>
            </a:extLst>
          </p:cNvPr>
          <p:cNvSpPr>
            <a:spLocks noGrp="1"/>
          </p:cNvSpPr>
          <p:nvPr>
            <p:ph type="body" sz="quarter" idx="23" hasCustomPrompt="1"/>
          </p:nvPr>
        </p:nvSpPr>
        <p:spPr>
          <a:xfrm>
            <a:off x="343924" y="637063"/>
            <a:ext cx="8850875" cy="646073"/>
          </a:xfrm>
          <a:prstGeom prst="rect">
            <a:avLst/>
          </a:prstGeom>
        </p:spPr>
        <p:txBody>
          <a:bodyPr anchor="ctr"/>
          <a:lstStyle>
            <a:lvl1pPr marL="0" indent="0">
              <a:lnSpc>
                <a:spcPct val="70000"/>
              </a:lnSpc>
              <a:buNone/>
              <a:defRPr sz="2500" b="1" i="0" cap="all" baseline="0">
                <a:solidFill>
                  <a:schemeClr val="tx1"/>
                </a:solidFill>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agenda</a:t>
            </a:r>
            <a:endParaRPr lang="en-US"/>
          </a:p>
        </p:txBody>
      </p:sp>
    </p:spTree>
    <p:extLst>
      <p:ext uri="{BB962C8B-B14F-4D97-AF65-F5344CB8AC3E}">
        <p14:creationId xmlns:p14="http://schemas.microsoft.com/office/powerpoint/2010/main" val="2600321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816137A-71F1-B78E-1389-BC09D91F0A1A}"/>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6DA8CFA5-CB0B-F883-7CAD-4328186294F1}"/>
              </a:ext>
            </a:extLst>
          </p:cNvPr>
          <p:cNvSpPr/>
          <p:nvPr userDrawn="1"/>
        </p:nvSpPr>
        <p:spPr>
          <a:xfrm flipH="1">
            <a:off x="7239000" y="1785"/>
            <a:ext cx="4967890" cy="6875846"/>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 name="Rectangle 11">
            <a:extLst>
              <a:ext uri="{FF2B5EF4-FFF2-40B4-BE49-F238E27FC236}">
                <a16:creationId xmlns:a16="http://schemas.microsoft.com/office/drawing/2014/main" id="{501259BE-79F7-81A0-9A64-E5B04C9FE624}"/>
              </a:ext>
            </a:extLst>
          </p:cNvPr>
          <p:cNvSpPr/>
          <p:nvPr userDrawn="1"/>
        </p:nvSpPr>
        <p:spPr>
          <a:xfrm>
            <a:off x="-12700" y="2356944"/>
            <a:ext cx="189186" cy="214411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32C86E6F-F87A-BB88-6D19-856BB780F6DB}"/>
              </a:ext>
            </a:extLst>
          </p:cNvPr>
          <p:cNvSpPr>
            <a:spLocks noGrp="1"/>
          </p:cNvSpPr>
          <p:nvPr>
            <p:ph type="body" sz="quarter" idx="10" hasCustomPrompt="1"/>
          </p:nvPr>
        </p:nvSpPr>
        <p:spPr>
          <a:xfrm>
            <a:off x="2191117" y="2824655"/>
            <a:ext cx="5447180" cy="1290145"/>
          </a:xfrm>
          <a:prstGeom prst="rect">
            <a:avLst/>
          </a:prstGeom>
        </p:spPr>
        <p:txBody>
          <a:bodyPr/>
          <a:lstStyle>
            <a:lvl1pPr marL="0" indent="0">
              <a:buNone/>
              <a:defRPr sz="4600" b="1" i="0" cap="all" baseline="0">
                <a:solidFill>
                  <a:schemeClr val="bg1"/>
                </a:solidFill>
                <a:latin typeface="Azo Sans Black" panose="020B0603030303020204" pitchFamily="34" charset="77"/>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CHAPTER TITLE GOES HERE</a:t>
            </a:r>
            <a:endParaRPr lang="en-US"/>
          </a:p>
        </p:txBody>
      </p:sp>
      <p:sp>
        <p:nvSpPr>
          <p:cNvPr id="2" name="Text Placeholder 17">
            <a:extLst>
              <a:ext uri="{FF2B5EF4-FFF2-40B4-BE49-F238E27FC236}">
                <a16:creationId xmlns:a16="http://schemas.microsoft.com/office/drawing/2014/main" id="{4C21674C-BF14-685D-E71A-4BEAF13E4AD7}"/>
              </a:ext>
            </a:extLst>
          </p:cNvPr>
          <p:cNvSpPr>
            <a:spLocks noGrp="1"/>
          </p:cNvSpPr>
          <p:nvPr>
            <p:ph type="body" sz="quarter" idx="11" hasCustomPrompt="1"/>
          </p:nvPr>
        </p:nvSpPr>
        <p:spPr>
          <a:xfrm>
            <a:off x="8818179" y="4842639"/>
            <a:ext cx="3026980" cy="1789389"/>
          </a:xfrm>
          <a:prstGeom prst="rect">
            <a:avLst/>
          </a:prstGeom>
        </p:spPr>
        <p:txBody>
          <a:bodyPr/>
          <a:lstStyle>
            <a:lvl1pPr marL="0" indent="0" algn="r">
              <a:buNone/>
              <a:defRPr sz="15000" b="1" i="0" cap="all" baseline="0">
                <a:solidFill>
                  <a:schemeClr val="tx2"/>
                </a:solidFill>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1</a:t>
            </a:r>
            <a:endParaRPr lang="en-US"/>
          </a:p>
        </p:txBody>
      </p:sp>
    </p:spTree>
    <p:extLst>
      <p:ext uri="{BB962C8B-B14F-4D97-AF65-F5344CB8AC3E}">
        <p14:creationId xmlns:p14="http://schemas.microsoft.com/office/powerpoint/2010/main" val="244647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oint slide with ic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7C1D32-B385-C82B-A516-2F6418AE0B38}"/>
              </a:ext>
            </a:extLst>
          </p:cNvPr>
          <p:cNvSpPr/>
          <p:nvPr userDrawn="1"/>
        </p:nvSpPr>
        <p:spPr>
          <a:xfrm>
            <a:off x="0" y="1879600"/>
            <a:ext cx="3918607" cy="4491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A8F354-AC8B-04D6-4AC6-AD5F35EEEF13}"/>
              </a:ext>
            </a:extLst>
          </p:cNvPr>
          <p:cNvSpPr/>
          <p:nvPr userDrawn="1"/>
        </p:nvSpPr>
        <p:spPr>
          <a:xfrm>
            <a:off x="4114800" y="1879600"/>
            <a:ext cx="3918607" cy="4491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033510-2EFA-D536-930D-04C5CC26F8CB}"/>
              </a:ext>
            </a:extLst>
          </p:cNvPr>
          <p:cNvSpPr/>
          <p:nvPr userDrawn="1"/>
        </p:nvSpPr>
        <p:spPr>
          <a:xfrm>
            <a:off x="8229600" y="1879600"/>
            <a:ext cx="3969407" cy="4491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6E866E8-F387-49E5-846A-3D90CA557714}"/>
              </a:ext>
            </a:extLst>
          </p:cNvPr>
          <p:cNvSpPr/>
          <p:nvPr userDrawn="1"/>
        </p:nvSpPr>
        <p:spPr>
          <a:xfrm>
            <a:off x="0" y="631497"/>
            <a:ext cx="94593" cy="5885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
        <p:nvSpPr>
          <p:cNvPr id="15" name="Text Placeholder 17">
            <a:extLst>
              <a:ext uri="{FF2B5EF4-FFF2-40B4-BE49-F238E27FC236}">
                <a16:creationId xmlns:a16="http://schemas.microsoft.com/office/drawing/2014/main" id="{626749BD-7CCE-194A-9ADA-CCCCF5B7B8D2}"/>
              </a:ext>
            </a:extLst>
          </p:cNvPr>
          <p:cNvSpPr>
            <a:spLocks noGrp="1"/>
          </p:cNvSpPr>
          <p:nvPr>
            <p:ph type="body" sz="quarter" idx="12" hasCustomPrompt="1"/>
          </p:nvPr>
        </p:nvSpPr>
        <p:spPr>
          <a:xfrm>
            <a:off x="356625" y="3517900"/>
            <a:ext cx="3351775" cy="457199"/>
          </a:xfrm>
          <a:prstGeom prst="rect">
            <a:avLst/>
          </a:prstGeom>
        </p:spPr>
        <p:txBody>
          <a:bodyPr/>
          <a:lstStyle>
            <a:lvl1pPr marL="0" indent="0">
              <a:lnSpc>
                <a:spcPct val="90000"/>
              </a:lnSpc>
              <a:buNone/>
              <a:defRPr sz="1500" b="1" i="0">
                <a:solidFill>
                  <a:schemeClr val="bg1"/>
                </a:solidFill>
                <a:latin typeface="Azo Sans" panose="020B0603030303020204" pitchFamily="34" charset="77"/>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 and can be this long to spread over two lines</a:t>
            </a:r>
            <a:endParaRPr lang="en-US"/>
          </a:p>
        </p:txBody>
      </p:sp>
      <p:sp>
        <p:nvSpPr>
          <p:cNvPr id="16" name="Text Placeholder 17">
            <a:extLst>
              <a:ext uri="{FF2B5EF4-FFF2-40B4-BE49-F238E27FC236}">
                <a16:creationId xmlns:a16="http://schemas.microsoft.com/office/drawing/2014/main" id="{6A675798-139F-2E70-E6B6-8727355F84BC}"/>
              </a:ext>
            </a:extLst>
          </p:cNvPr>
          <p:cNvSpPr>
            <a:spLocks noGrp="1"/>
          </p:cNvSpPr>
          <p:nvPr>
            <p:ph type="body" sz="quarter" idx="13" hasCustomPrompt="1"/>
          </p:nvPr>
        </p:nvSpPr>
        <p:spPr>
          <a:xfrm>
            <a:off x="4522225" y="3517900"/>
            <a:ext cx="3326375" cy="457199"/>
          </a:xfrm>
          <a:prstGeom prst="rect">
            <a:avLst/>
          </a:prstGeom>
        </p:spPr>
        <p:txBody>
          <a:bodyPr/>
          <a:lstStyle>
            <a:lvl1pPr marL="0" indent="0">
              <a:lnSpc>
                <a:spcPct val="90000"/>
              </a:lnSpc>
              <a:buNone/>
              <a:defRPr sz="1500" b="1" i="0">
                <a:solidFill>
                  <a:schemeClr val="bg1"/>
                </a:solidFill>
                <a:latin typeface="Azo Sans" panose="020B0603030303020204" pitchFamily="34" charset="77"/>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 and can be this long to spread over two lines</a:t>
            </a:r>
            <a:endParaRPr lang="en-US"/>
          </a:p>
        </p:txBody>
      </p:sp>
      <p:sp>
        <p:nvSpPr>
          <p:cNvPr id="17" name="Text Placeholder 17">
            <a:extLst>
              <a:ext uri="{FF2B5EF4-FFF2-40B4-BE49-F238E27FC236}">
                <a16:creationId xmlns:a16="http://schemas.microsoft.com/office/drawing/2014/main" id="{1B1E9BA5-4CA5-B185-C5E2-09A4108BE8A8}"/>
              </a:ext>
            </a:extLst>
          </p:cNvPr>
          <p:cNvSpPr>
            <a:spLocks noGrp="1"/>
          </p:cNvSpPr>
          <p:nvPr>
            <p:ph type="body" sz="quarter" idx="14" hasCustomPrompt="1"/>
          </p:nvPr>
        </p:nvSpPr>
        <p:spPr>
          <a:xfrm>
            <a:off x="8649725" y="3517900"/>
            <a:ext cx="3364475" cy="457199"/>
          </a:xfrm>
          <a:prstGeom prst="rect">
            <a:avLst/>
          </a:prstGeom>
        </p:spPr>
        <p:txBody>
          <a:bodyPr/>
          <a:lstStyle>
            <a:lvl1pPr marL="0" indent="0">
              <a:lnSpc>
                <a:spcPct val="90000"/>
              </a:lnSpc>
              <a:buNone/>
              <a:defRPr sz="1500" b="1" i="0">
                <a:solidFill>
                  <a:schemeClr val="bg1"/>
                </a:solidFill>
                <a:latin typeface="Azo Sans" panose="020B0603030303020204" pitchFamily="34" charset="77"/>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 and can be this long to spread over two lines</a:t>
            </a:r>
            <a:endParaRPr lang="en-US"/>
          </a:p>
        </p:txBody>
      </p:sp>
      <p:sp>
        <p:nvSpPr>
          <p:cNvPr id="18" name="Text Placeholder 17">
            <a:extLst>
              <a:ext uri="{FF2B5EF4-FFF2-40B4-BE49-F238E27FC236}">
                <a16:creationId xmlns:a16="http://schemas.microsoft.com/office/drawing/2014/main" id="{3FAD11F0-56B1-734C-440A-7AE87C5F7F4B}"/>
              </a:ext>
            </a:extLst>
          </p:cNvPr>
          <p:cNvSpPr>
            <a:spLocks noGrp="1"/>
          </p:cNvSpPr>
          <p:nvPr>
            <p:ph type="body" sz="quarter" idx="15" hasCustomPrompt="1"/>
          </p:nvPr>
        </p:nvSpPr>
        <p:spPr>
          <a:xfrm>
            <a:off x="356625" y="4203700"/>
            <a:ext cx="3351775" cy="1409699"/>
          </a:xfrm>
          <a:prstGeom prst="rect">
            <a:avLst/>
          </a:prstGeom>
        </p:spPr>
        <p:txBody>
          <a:bodyPr/>
          <a:lstStyle>
            <a:lvl1pPr marL="0" indent="0">
              <a:lnSpc>
                <a:spcPct val="90000"/>
              </a:lnSpc>
              <a:buNone/>
              <a:defRPr sz="1400" b="0" i="0">
                <a:solidFill>
                  <a:schemeClr val="bg1"/>
                </a:solidFill>
                <a:latin typeface="Azo Sans" panose="020B0603030303020204" pitchFamily="34" charset="77"/>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Click here to add text</a:t>
            </a:r>
            <a:endParaRPr lang="en-US"/>
          </a:p>
        </p:txBody>
      </p:sp>
      <p:sp>
        <p:nvSpPr>
          <p:cNvPr id="19" name="Text Placeholder 17">
            <a:extLst>
              <a:ext uri="{FF2B5EF4-FFF2-40B4-BE49-F238E27FC236}">
                <a16:creationId xmlns:a16="http://schemas.microsoft.com/office/drawing/2014/main" id="{BB0D216C-F099-7DF4-6251-B0ECC3661B7E}"/>
              </a:ext>
            </a:extLst>
          </p:cNvPr>
          <p:cNvSpPr>
            <a:spLocks noGrp="1"/>
          </p:cNvSpPr>
          <p:nvPr>
            <p:ph type="body" sz="quarter" idx="16" hasCustomPrompt="1"/>
          </p:nvPr>
        </p:nvSpPr>
        <p:spPr>
          <a:xfrm>
            <a:off x="4522225" y="4203700"/>
            <a:ext cx="3326375" cy="1409699"/>
          </a:xfrm>
          <a:prstGeom prst="rect">
            <a:avLst/>
          </a:prstGeom>
        </p:spPr>
        <p:txBody>
          <a:bodyPr/>
          <a:lstStyle>
            <a:lvl1pPr marL="0" indent="0">
              <a:lnSpc>
                <a:spcPct val="90000"/>
              </a:lnSpc>
              <a:buNone/>
              <a:defRPr sz="1400" b="0" i="0">
                <a:solidFill>
                  <a:schemeClr val="bg1"/>
                </a:solidFill>
                <a:latin typeface="Azo Sans" panose="020B0603030303020204" pitchFamily="34" charset="77"/>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Click here to add text</a:t>
            </a:r>
            <a:endParaRPr lang="en-US"/>
          </a:p>
        </p:txBody>
      </p:sp>
      <p:sp>
        <p:nvSpPr>
          <p:cNvPr id="20" name="Text Placeholder 17">
            <a:extLst>
              <a:ext uri="{FF2B5EF4-FFF2-40B4-BE49-F238E27FC236}">
                <a16:creationId xmlns:a16="http://schemas.microsoft.com/office/drawing/2014/main" id="{21D9BE6C-4A52-AC76-1EE5-5F204BBCD5E0}"/>
              </a:ext>
            </a:extLst>
          </p:cNvPr>
          <p:cNvSpPr>
            <a:spLocks noGrp="1"/>
          </p:cNvSpPr>
          <p:nvPr>
            <p:ph type="body" sz="quarter" idx="17" hasCustomPrompt="1"/>
          </p:nvPr>
        </p:nvSpPr>
        <p:spPr>
          <a:xfrm>
            <a:off x="8649725" y="4203700"/>
            <a:ext cx="3364475" cy="1409699"/>
          </a:xfrm>
          <a:prstGeom prst="rect">
            <a:avLst/>
          </a:prstGeom>
        </p:spPr>
        <p:txBody>
          <a:bodyPr/>
          <a:lstStyle>
            <a:lvl1pPr marL="0" indent="0">
              <a:lnSpc>
                <a:spcPct val="90000"/>
              </a:lnSpc>
              <a:buNone/>
              <a:defRPr sz="1400" b="0" i="0">
                <a:solidFill>
                  <a:schemeClr val="bg1"/>
                </a:solidFill>
                <a:latin typeface="Azo Sans" panose="020B0603030303020204" pitchFamily="34" charset="77"/>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Click here to add text</a:t>
            </a:r>
            <a:endParaRPr lang="en-US"/>
          </a:p>
        </p:txBody>
      </p:sp>
      <p:pic>
        <p:nvPicPr>
          <p:cNvPr id="2" name="Picture 1">
            <a:extLst>
              <a:ext uri="{FF2B5EF4-FFF2-40B4-BE49-F238E27FC236}">
                <a16:creationId xmlns:a16="http://schemas.microsoft.com/office/drawing/2014/main" id="{1906AC03-E7CF-1EFB-8F14-701FE11F18BB}"/>
              </a:ext>
            </a:extLst>
          </p:cNvPr>
          <p:cNvPicPr>
            <a:picLocks noChangeAspect="1"/>
          </p:cNvPicPr>
          <p:nvPr userDrawn="1"/>
        </p:nvPicPr>
        <p:blipFill>
          <a:blip r:embed="rId2"/>
          <a:stretch>
            <a:fillRect/>
          </a:stretch>
        </p:blipFill>
        <p:spPr>
          <a:xfrm>
            <a:off x="356625" y="2759746"/>
            <a:ext cx="558800" cy="558800"/>
          </a:xfrm>
          <a:prstGeom prst="rect">
            <a:avLst/>
          </a:prstGeom>
        </p:spPr>
      </p:pic>
      <p:pic>
        <p:nvPicPr>
          <p:cNvPr id="3" name="Picture 2">
            <a:extLst>
              <a:ext uri="{FF2B5EF4-FFF2-40B4-BE49-F238E27FC236}">
                <a16:creationId xmlns:a16="http://schemas.microsoft.com/office/drawing/2014/main" id="{771AB447-F12D-26A3-9881-BB076F11FF45}"/>
              </a:ext>
            </a:extLst>
          </p:cNvPr>
          <p:cNvPicPr>
            <a:picLocks noChangeAspect="1"/>
          </p:cNvPicPr>
          <p:nvPr userDrawn="1"/>
        </p:nvPicPr>
        <p:blipFill>
          <a:blip r:embed="rId2"/>
          <a:stretch>
            <a:fillRect/>
          </a:stretch>
        </p:blipFill>
        <p:spPr>
          <a:xfrm>
            <a:off x="4522225" y="2759746"/>
            <a:ext cx="558800" cy="558800"/>
          </a:xfrm>
          <a:prstGeom prst="rect">
            <a:avLst/>
          </a:prstGeom>
        </p:spPr>
      </p:pic>
      <p:pic>
        <p:nvPicPr>
          <p:cNvPr id="4" name="Picture 3">
            <a:extLst>
              <a:ext uri="{FF2B5EF4-FFF2-40B4-BE49-F238E27FC236}">
                <a16:creationId xmlns:a16="http://schemas.microsoft.com/office/drawing/2014/main" id="{49520D65-132D-C804-5E62-DD0CD73DAC9B}"/>
              </a:ext>
            </a:extLst>
          </p:cNvPr>
          <p:cNvPicPr>
            <a:picLocks noChangeAspect="1"/>
          </p:cNvPicPr>
          <p:nvPr userDrawn="1"/>
        </p:nvPicPr>
        <p:blipFill>
          <a:blip r:embed="rId2"/>
          <a:stretch>
            <a:fillRect/>
          </a:stretch>
        </p:blipFill>
        <p:spPr>
          <a:xfrm>
            <a:off x="8641330" y="2759746"/>
            <a:ext cx="558800" cy="558800"/>
          </a:xfrm>
          <a:prstGeom prst="rect">
            <a:avLst/>
          </a:prstGeom>
        </p:spPr>
      </p:pic>
      <p:sp>
        <p:nvSpPr>
          <p:cNvPr id="22" name="Text Placeholder 17">
            <a:extLst>
              <a:ext uri="{FF2B5EF4-FFF2-40B4-BE49-F238E27FC236}">
                <a16:creationId xmlns:a16="http://schemas.microsoft.com/office/drawing/2014/main" id="{9CAE5AB6-6E67-F849-B1F8-D7C34A4E0FF0}"/>
              </a:ext>
            </a:extLst>
          </p:cNvPr>
          <p:cNvSpPr>
            <a:spLocks noGrp="1"/>
          </p:cNvSpPr>
          <p:nvPr>
            <p:ph type="body" sz="quarter" idx="11" hasCustomPrompt="1"/>
          </p:nvPr>
        </p:nvSpPr>
        <p:spPr>
          <a:xfrm>
            <a:off x="343924" y="1382863"/>
            <a:ext cx="5938524" cy="276897"/>
          </a:xfrm>
          <a:prstGeom prst="rect">
            <a:avLst/>
          </a:prstGeom>
        </p:spPr>
        <p:txBody>
          <a:bodyPr/>
          <a:lstStyle>
            <a:lvl1pPr marL="0" indent="0">
              <a:lnSpc>
                <a:spcPct val="70000"/>
              </a:lnSpc>
              <a:buNone/>
              <a:defRPr sz="19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Subtitle goes here</a:t>
            </a:r>
            <a:endParaRPr lang="en-US"/>
          </a:p>
        </p:txBody>
      </p:sp>
      <p:sp>
        <p:nvSpPr>
          <p:cNvPr id="23" name="Text Placeholder 17">
            <a:extLst>
              <a:ext uri="{FF2B5EF4-FFF2-40B4-BE49-F238E27FC236}">
                <a16:creationId xmlns:a16="http://schemas.microsoft.com/office/drawing/2014/main" id="{0078B0DE-ADF7-A35F-3451-197318AE6864}"/>
              </a:ext>
            </a:extLst>
          </p:cNvPr>
          <p:cNvSpPr>
            <a:spLocks noGrp="1"/>
          </p:cNvSpPr>
          <p:nvPr>
            <p:ph type="body" sz="quarter" idx="18" hasCustomPrompt="1"/>
          </p:nvPr>
        </p:nvSpPr>
        <p:spPr>
          <a:xfrm>
            <a:off x="343924" y="595023"/>
            <a:ext cx="5938524" cy="646073"/>
          </a:xfrm>
          <a:prstGeom prst="rect">
            <a:avLst/>
          </a:prstGeom>
        </p:spPr>
        <p:txBody>
          <a:bodyPr anchor="ctr"/>
          <a:lstStyle>
            <a:lvl1pPr marL="0" indent="0">
              <a:lnSpc>
                <a:spcPct val="90000"/>
              </a:lnSpc>
              <a:buNone/>
              <a:defRPr sz="2500" b="1" i="0" cap="all" baseline="0">
                <a:solidFill>
                  <a:schemeClr val="tx1"/>
                </a:solidFill>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a:t>
            </a:r>
            <a:endParaRPr lang="en-US"/>
          </a:p>
        </p:txBody>
      </p:sp>
    </p:spTree>
    <p:extLst>
      <p:ext uri="{BB962C8B-B14F-4D97-AF65-F5344CB8AC3E}">
        <p14:creationId xmlns:p14="http://schemas.microsoft.com/office/powerpoint/2010/main" val="168370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point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866E8-F387-49E5-846A-3D90CA557714}"/>
              </a:ext>
            </a:extLst>
          </p:cNvPr>
          <p:cNvSpPr/>
          <p:nvPr userDrawn="1"/>
        </p:nvSpPr>
        <p:spPr>
          <a:xfrm>
            <a:off x="0" y="631497"/>
            <a:ext cx="94593" cy="5885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
        <p:nvSpPr>
          <p:cNvPr id="7" name="Rectangle 6">
            <a:extLst>
              <a:ext uri="{FF2B5EF4-FFF2-40B4-BE49-F238E27FC236}">
                <a16:creationId xmlns:a16="http://schemas.microsoft.com/office/drawing/2014/main" id="{AEB0AF18-EB07-FAE3-8721-1929317AD815}"/>
              </a:ext>
            </a:extLst>
          </p:cNvPr>
          <p:cNvSpPr/>
          <p:nvPr userDrawn="1"/>
        </p:nvSpPr>
        <p:spPr>
          <a:xfrm>
            <a:off x="1" y="1879600"/>
            <a:ext cx="2948525" cy="4491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FA763C6-5C24-E716-74A0-53A9BA55C0C1}"/>
              </a:ext>
            </a:extLst>
          </p:cNvPr>
          <p:cNvSpPr/>
          <p:nvPr userDrawn="1"/>
        </p:nvSpPr>
        <p:spPr>
          <a:xfrm>
            <a:off x="3081159" y="1879600"/>
            <a:ext cx="2948525" cy="4491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D7CABE-DDD2-9CB1-F176-FBE1EC0E3040}"/>
              </a:ext>
            </a:extLst>
          </p:cNvPr>
          <p:cNvSpPr/>
          <p:nvPr userDrawn="1"/>
        </p:nvSpPr>
        <p:spPr>
          <a:xfrm>
            <a:off x="6162317" y="1879600"/>
            <a:ext cx="2948525" cy="4491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A09B60-F9BD-AA48-EEA2-F445D5C339AC}"/>
              </a:ext>
            </a:extLst>
          </p:cNvPr>
          <p:cNvSpPr/>
          <p:nvPr userDrawn="1"/>
        </p:nvSpPr>
        <p:spPr>
          <a:xfrm>
            <a:off x="9243475" y="1879600"/>
            <a:ext cx="2948525" cy="4491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2E790E73-44D4-59B1-250D-2D334640D7FE}"/>
              </a:ext>
            </a:extLst>
          </p:cNvPr>
          <p:cNvSpPr>
            <a:spLocks noGrp="1"/>
          </p:cNvSpPr>
          <p:nvPr>
            <p:ph type="body" sz="quarter" idx="12" hasCustomPrompt="1"/>
          </p:nvPr>
        </p:nvSpPr>
        <p:spPr>
          <a:xfrm>
            <a:off x="343924" y="2290866"/>
            <a:ext cx="2420297" cy="457199"/>
          </a:xfrm>
          <a:prstGeom prst="rect">
            <a:avLst/>
          </a:prstGeom>
        </p:spPr>
        <p:txBody>
          <a:bodyPr/>
          <a:lstStyle>
            <a:lvl1pPr marL="0" indent="0">
              <a:lnSpc>
                <a:spcPct val="90000"/>
              </a:lnSpc>
              <a:buNone/>
              <a:defRPr sz="1500" b="1" i="0">
                <a:solidFill>
                  <a:schemeClr val="bg1"/>
                </a:solidFill>
                <a:latin typeface="Azo Sans" panose="020B0603030303020204" pitchFamily="34" charset="77"/>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 and can be this long to spread over two lines</a:t>
            </a:r>
            <a:endParaRPr lang="en-US"/>
          </a:p>
        </p:txBody>
      </p:sp>
      <p:sp>
        <p:nvSpPr>
          <p:cNvPr id="14" name="Text Placeholder 17">
            <a:extLst>
              <a:ext uri="{FF2B5EF4-FFF2-40B4-BE49-F238E27FC236}">
                <a16:creationId xmlns:a16="http://schemas.microsoft.com/office/drawing/2014/main" id="{EB3ED77D-CBC3-FDC0-E81D-8D4AA94DEF13}"/>
              </a:ext>
            </a:extLst>
          </p:cNvPr>
          <p:cNvSpPr>
            <a:spLocks noGrp="1"/>
          </p:cNvSpPr>
          <p:nvPr>
            <p:ph type="body" sz="quarter" idx="15" hasCustomPrompt="1"/>
          </p:nvPr>
        </p:nvSpPr>
        <p:spPr>
          <a:xfrm>
            <a:off x="343924" y="3159331"/>
            <a:ext cx="2420297" cy="2936669"/>
          </a:xfrm>
          <a:prstGeom prst="rect">
            <a:avLst/>
          </a:prstGeom>
        </p:spPr>
        <p:txBody>
          <a:bodyPr/>
          <a:lstStyle>
            <a:lvl1pPr marL="0" indent="0">
              <a:lnSpc>
                <a:spcPct val="90000"/>
              </a:lnSpc>
              <a:buNone/>
              <a:defRPr sz="1400" b="0" i="0">
                <a:solidFill>
                  <a:schemeClr val="bg1"/>
                </a:solidFill>
                <a:latin typeface="Azo Sans" panose="020B0603030303020204" pitchFamily="34" charset="77"/>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Click here to add text</a:t>
            </a:r>
            <a:endParaRPr lang="en-US"/>
          </a:p>
        </p:txBody>
      </p:sp>
      <p:sp>
        <p:nvSpPr>
          <p:cNvPr id="15" name="Text Placeholder 17">
            <a:extLst>
              <a:ext uri="{FF2B5EF4-FFF2-40B4-BE49-F238E27FC236}">
                <a16:creationId xmlns:a16="http://schemas.microsoft.com/office/drawing/2014/main" id="{9B1DE26F-4085-8BF0-C6B8-700E09D59C95}"/>
              </a:ext>
            </a:extLst>
          </p:cNvPr>
          <p:cNvSpPr>
            <a:spLocks noGrp="1"/>
          </p:cNvSpPr>
          <p:nvPr>
            <p:ph type="body" sz="quarter" idx="16" hasCustomPrompt="1"/>
          </p:nvPr>
        </p:nvSpPr>
        <p:spPr>
          <a:xfrm>
            <a:off x="3360394" y="2290866"/>
            <a:ext cx="2420297" cy="457199"/>
          </a:xfrm>
          <a:prstGeom prst="rect">
            <a:avLst/>
          </a:prstGeom>
        </p:spPr>
        <p:txBody>
          <a:bodyPr/>
          <a:lstStyle>
            <a:lvl1pPr marL="0" indent="0">
              <a:lnSpc>
                <a:spcPct val="90000"/>
              </a:lnSpc>
              <a:buNone/>
              <a:defRPr sz="1500" b="1" i="0">
                <a:solidFill>
                  <a:schemeClr val="bg1"/>
                </a:solidFill>
                <a:latin typeface="Azo Sans" panose="020B0603030303020204" pitchFamily="34" charset="77"/>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 and can be this long to spread over two lines</a:t>
            </a:r>
            <a:endParaRPr lang="en-US"/>
          </a:p>
        </p:txBody>
      </p:sp>
      <p:sp>
        <p:nvSpPr>
          <p:cNvPr id="16" name="Text Placeholder 17">
            <a:extLst>
              <a:ext uri="{FF2B5EF4-FFF2-40B4-BE49-F238E27FC236}">
                <a16:creationId xmlns:a16="http://schemas.microsoft.com/office/drawing/2014/main" id="{192F2319-6D4A-FC28-3B0C-7A61EF6F34DA}"/>
              </a:ext>
            </a:extLst>
          </p:cNvPr>
          <p:cNvSpPr>
            <a:spLocks noGrp="1"/>
          </p:cNvSpPr>
          <p:nvPr>
            <p:ph type="body" sz="quarter" idx="17" hasCustomPrompt="1"/>
          </p:nvPr>
        </p:nvSpPr>
        <p:spPr>
          <a:xfrm>
            <a:off x="3360394" y="3159331"/>
            <a:ext cx="2420297" cy="2936669"/>
          </a:xfrm>
          <a:prstGeom prst="rect">
            <a:avLst/>
          </a:prstGeom>
        </p:spPr>
        <p:txBody>
          <a:bodyPr/>
          <a:lstStyle>
            <a:lvl1pPr marL="0" indent="0">
              <a:lnSpc>
                <a:spcPct val="90000"/>
              </a:lnSpc>
              <a:buNone/>
              <a:defRPr sz="1400" b="0" i="0">
                <a:solidFill>
                  <a:schemeClr val="bg1"/>
                </a:solidFill>
                <a:latin typeface="Azo Sans" panose="020B0603030303020204" pitchFamily="34" charset="77"/>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Click here to add text</a:t>
            </a:r>
            <a:endParaRPr lang="en-US"/>
          </a:p>
        </p:txBody>
      </p:sp>
      <p:sp>
        <p:nvSpPr>
          <p:cNvPr id="17" name="Text Placeholder 17">
            <a:extLst>
              <a:ext uri="{FF2B5EF4-FFF2-40B4-BE49-F238E27FC236}">
                <a16:creationId xmlns:a16="http://schemas.microsoft.com/office/drawing/2014/main" id="{A67E7224-8E3D-6839-E4AF-8CA986EB8606}"/>
              </a:ext>
            </a:extLst>
          </p:cNvPr>
          <p:cNvSpPr>
            <a:spLocks noGrp="1"/>
          </p:cNvSpPr>
          <p:nvPr>
            <p:ph type="body" sz="quarter" idx="18" hasCustomPrompt="1"/>
          </p:nvPr>
        </p:nvSpPr>
        <p:spPr>
          <a:xfrm>
            <a:off x="6439925" y="2290866"/>
            <a:ext cx="2420297" cy="457199"/>
          </a:xfrm>
          <a:prstGeom prst="rect">
            <a:avLst/>
          </a:prstGeom>
        </p:spPr>
        <p:txBody>
          <a:bodyPr/>
          <a:lstStyle>
            <a:lvl1pPr marL="0" indent="0">
              <a:lnSpc>
                <a:spcPct val="90000"/>
              </a:lnSpc>
              <a:buNone/>
              <a:defRPr sz="1500" b="1" i="0">
                <a:solidFill>
                  <a:schemeClr val="bg1"/>
                </a:solidFill>
                <a:latin typeface="Azo Sans" panose="020B0603030303020204" pitchFamily="34" charset="77"/>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 and can be this long to spread over two lines</a:t>
            </a:r>
            <a:endParaRPr lang="en-US"/>
          </a:p>
        </p:txBody>
      </p:sp>
      <p:sp>
        <p:nvSpPr>
          <p:cNvPr id="18" name="Text Placeholder 17">
            <a:extLst>
              <a:ext uri="{FF2B5EF4-FFF2-40B4-BE49-F238E27FC236}">
                <a16:creationId xmlns:a16="http://schemas.microsoft.com/office/drawing/2014/main" id="{448448AC-F662-0F53-AEEC-A31AAC924BDE}"/>
              </a:ext>
            </a:extLst>
          </p:cNvPr>
          <p:cNvSpPr>
            <a:spLocks noGrp="1"/>
          </p:cNvSpPr>
          <p:nvPr>
            <p:ph type="body" sz="quarter" idx="19" hasCustomPrompt="1"/>
          </p:nvPr>
        </p:nvSpPr>
        <p:spPr>
          <a:xfrm>
            <a:off x="6439925" y="3159331"/>
            <a:ext cx="2420297" cy="2936669"/>
          </a:xfrm>
          <a:prstGeom prst="rect">
            <a:avLst/>
          </a:prstGeom>
        </p:spPr>
        <p:txBody>
          <a:bodyPr/>
          <a:lstStyle>
            <a:lvl1pPr marL="0" indent="0">
              <a:lnSpc>
                <a:spcPct val="90000"/>
              </a:lnSpc>
              <a:buNone/>
              <a:defRPr sz="1400" b="0" i="0">
                <a:solidFill>
                  <a:schemeClr val="bg1"/>
                </a:solidFill>
                <a:latin typeface="Azo Sans" panose="020B0603030303020204" pitchFamily="34" charset="77"/>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Click here to add text</a:t>
            </a:r>
            <a:endParaRPr lang="en-US"/>
          </a:p>
        </p:txBody>
      </p:sp>
      <p:sp>
        <p:nvSpPr>
          <p:cNvPr id="19" name="Text Placeholder 17">
            <a:extLst>
              <a:ext uri="{FF2B5EF4-FFF2-40B4-BE49-F238E27FC236}">
                <a16:creationId xmlns:a16="http://schemas.microsoft.com/office/drawing/2014/main" id="{A1FDB67B-7650-875B-F82A-2EC7032F83C8}"/>
              </a:ext>
            </a:extLst>
          </p:cNvPr>
          <p:cNvSpPr>
            <a:spLocks noGrp="1"/>
          </p:cNvSpPr>
          <p:nvPr>
            <p:ph type="body" sz="quarter" idx="20" hasCustomPrompt="1"/>
          </p:nvPr>
        </p:nvSpPr>
        <p:spPr>
          <a:xfrm>
            <a:off x="9519456" y="2290866"/>
            <a:ext cx="2420297" cy="457199"/>
          </a:xfrm>
          <a:prstGeom prst="rect">
            <a:avLst/>
          </a:prstGeom>
        </p:spPr>
        <p:txBody>
          <a:bodyPr/>
          <a:lstStyle>
            <a:lvl1pPr marL="0" indent="0">
              <a:lnSpc>
                <a:spcPct val="90000"/>
              </a:lnSpc>
              <a:buNone/>
              <a:defRPr sz="1500" b="1" i="0">
                <a:solidFill>
                  <a:schemeClr val="bg1"/>
                </a:solidFill>
                <a:latin typeface="Azo Sans" panose="020B0603030303020204" pitchFamily="34" charset="77"/>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 and can be this long to spread over two lines</a:t>
            </a:r>
            <a:endParaRPr lang="en-US"/>
          </a:p>
        </p:txBody>
      </p:sp>
      <p:sp>
        <p:nvSpPr>
          <p:cNvPr id="20" name="Text Placeholder 17">
            <a:extLst>
              <a:ext uri="{FF2B5EF4-FFF2-40B4-BE49-F238E27FC236}">
                <a16:creationId xmlns:a16="http://schemas.microsoft.com/office/drawing/2014/main" id="{63508354-91B2-F132-141C-BD0B4DB240DF}"/>
              </a:ext>
            </a:extLst>
          </p:cNvPr>
          <p:cNvSpPr>
            <a:spLocks noGrp="1"/>
          </p:cNvSpPr>
          <p:nvPr>
            <p:ph type="body" sz="quarter" idx="21" hasCustomPrompt="1"/>
          </p:nvPr>
        </p:nvSpPr>
        <p:spPr>
          <a:xfrm>
            <a:off x="9519456" y="3159331"/>
            <a:ext cx="2420297" cy="2936669"/>
          </a:xfrm>
          <a:prstGeom prst="rect">
            <a:avLst/>
          </a:prstGeom>
        </p:spPr>
        <p:txBody>
          <a:bodyPr/>
          <a:lstStyle>
            <a:lvl1pPr marL="0" indent="0">
              <a:lnSpc>
                <a:spcPct val="90000"/>
              </a:lnSpc>
              <a:buNone/>
              <a:defRPr sz="1400" b="0" i="0">
                <a:solidFill>
                  <a:schemeClr val="bg1"/>
                </a:solidFill>
                <a:latin typeface="Azo Sans" panose="020B0603030303020204" pitchFamily="34" charset="77"/>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Click here to add text</a:t>
            </a:r>
            <a:endParaRPr lang="en-US"/>
          </a:p>
        </p:txBody>
      </p:sp>
      <p:sp>
        <p:nvSpPr>
          <p:cNvPr id="23" name="Text Placeholder 17">
            <a:extLst>
              <a:ext uri="{FF2B5EF4-FFF2-40B4-BE49-F238E27FC236}">
                <a16:creationId xmlns:a16="http://schemas.microsoft.com/office/drawing/2014/main" id="{CE35AA74-EBFE-8F8A-51B6-555A343061F5}"/>
              </a:ext>
            </a:extLst>
          </p:cNvPr>
          <p:cNvSpPr>
            <a:spLocks noGrp="1"/>
          </p:cNvSpPr>
          <p:nvPr>
            <p:ph type="body" sz="quarter" idx="11" hasCustomPrompt="1"/>
          </p:nvPr>
        </p:nvSpPr>
        <p:spPr>
          <a:xfrm>
            <a:off x="343924" y="1382863"/>
            <a:ext cx="5938524" cy="276897"/>
          </a:xfrm>
          <a:prstGeom prst="rect">
            <a:avLst/>
          </a:prstGeom>
        </p:spPr>
        <p:txBody>
          <a:bodyPr/>
          <a:lstStyle>
            <a:lvl1pPr marL="0" indent="0">
              <a:lnSpc>
                <a:spcPct val="70000"/>
              </a:lnSpc>
              <a:buNone/>
              <a:defRPr sz="19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Subtitle goes here</a:t>
            </a:r>
            <a:endParaRPr lang="en-US"/>
          </a:p>
        </p:txBody>
      </p:sp>
      <p:sp>
        <p:nvSpPr>
          <p:cNvPr id="24" name="Text Placeholder 17">
            <a:extLst>
              <a:ext uri="{FF2B5EF4-FFF2-40B4-BE49-F238E27FC236}">
                <a16:creationId xmlns:a16="http://schemas.microsoft.com/office/drawing/2014/main" id="{10B94688-5B5A-F1D5-514D-E42467FB4A89}"/>
              </a:ext>
            </a:extLst>
          </p:cNvPr>
          <p:cNvSpPr>
            <a:spLocks noGrp="1"/>
          </p:cNvSpPr>
          <p:nvPr>
            <p:ph type="body" sz="quarter" idx="14" hasCustomPrompt="1"/>
          </p:nvPr>
        </p:nvSpPr>
        <p:spPr>
          <a:xfrm>
            <a:off x="343924" y="595023"/>
            <a:ext cx="5938524" cy="646073"/>
          </a:xfrm>
          <a:prstGeom prst="rect">
            <a:avLst/>
          </a:prstGeom>
        </p:spPr>
        <p:txBody>
          <a:bodyPr anchor="ctr"/>
          <a:lstStyle>
            <a:lvl1pPr marL="0" indent="0">
              <a:lnSpc>
                <a:spcPct val="90000"/>
              </a:lnSpc>
              <a:buNone/>
              <a:defRPr sz="2500" b="1" i="0" cap="all" baseline="0">
                <a:solidFill>
                  <a:schemeClr val="tx1"/>
                </a:solidFill>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a:t>
            </a:r>
            <a:endParaRPr lang="en-US"/>
          </a:p>
        </p:txBody>
      </p:sp>
    </p:spTree>
    <p:extLst>
      <p:ext uri="{BB962C8B-B14F-4D97-AF65-F5344CB8AC3E}">
        <p14:creationId xmlns:p14="http://schemas.microsoft.com/office/powerpoint/2010/main" val="417349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D7DFE6C7-8773-AD07-E884-1A01180A36B3}"/>
              </a:ext>
            </a:extLst>
          </p:cNvPr>
          <p:cNvSpPr>
            <a:spLocks noGrp="1"/>
          </p:cNvSpPr>
          <p:nvPr>
            <p:ph type="pic" sz="quarter" idx="23" hasCustomPrompt="1"/>
          </p:nvPr>
        </p:nvSpPr>
        <p:spPr>
          <a:xfrm>
            <a:off x="3034205" y="1976658"/>
            <a:ext cx="1690688" cy="1690687"/>
          </a:xfrm>
          <a:custGeom>
            <a:avLst/>
            <a:gdLst>
              <a:gd name="connsiteX0" fmla="*/ 831251 w 1690688"/>
              <a:gd name="connsiteY0" fmla="*/ 0 h 1690687"/>
              <a:gd name="connsiteX1" fmla="*/ 859451 w 1690688"/>
              <a:gd name="connsiteY1" fmla="*/ 0 h 1690687"/>
              <a:gd name="connsiteX2" fmla="*/ 931858 w 1690688"/>
              <a:gd name="connsiteY2" fmla="*/ 3656 h 1690687"/>
              <a:gd name="connsiteX3" fmla="*/ 1687066 w 1690688"/>
              <a:gd name="connsiteY3" fmla="*/ 758864 h 1690687"/>
              <a:gd name="connsiteX4" fmla="*/ 1690688 w 1690688"/>
              <a:gd name="connsiteY4" fmla="*/ 830598 h 1690687"/>
              <a:gd name="connsiteX5" fmla="*/ 1690688 w 1690688"/>
              <a:gd name="connsiteY5" fmla="*/ 860145 h 1690687"/>
              <a:gd name="connsiteX6" fmla="*/ 1687066 w 1690688"/>
              <a:gd name="connsiteY6" fmla="*/ 931878 h 1690687"/>
              <a:gd name="connsiteX7" fmla="*/ 931858 w 1690688"/>
              <a:gd name="connsiteY7" fmla="*/ 1687086 h 1690687"/>
              <a:gd name="connsiteX8" fmla="*/ 860540 w 1690688"/>
              <a:gd name="connsiteY8" fmla="*/ 1690687 h 1690687"/>
              <a:gd name="connsiteX9" fmla="*/ 830162 w 1690688"/>
              <a:gd name="connsiteY9" fmla="*/ 1690687 h 1690687"/>
              <a:gd name="connsiteX10" fmla="*/ 758844 w 1690688"/>
              <a:gd name="connsiteY10" fmla="*/ 1687086 h 1690687"/>
              <a:gd name="connsiteX11" fmla="*/ 3636 w 1690688"/>
              <a:gd name="connsiteY11" fmla="*/ 931878 h 1690687"/>
              <a:gd name="connsiteX12" fmla="*/ 0 w 1690688"/>
              <a:gd name="connsiteY12" fmla="*/ 859867 h 1690687"/>
              <a:gd name="connsiteX13" fmla="*/ 0 w 1690688"/>
              <a:gd name="connsiteY13" fmla="*/ 830875 h 1690687"/>
              <a:gd name="connsiteX14" fmla="*/ 3636 w 1690688"/>
              <a:gd name="connsiteY14" fmla="*/ 758864 h 1690687"/>
              <a:gd name="connsiteX15" fmla="*/ 758844 w 1690688"/>
              <a:gd name="connsiteY15" fmla="*/ 3656 h 169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0688" h="1690687">
                <a:moveTo>
                  <a:pt x="831251" y="0"/>
                </a:moveTo>
                <a:lnTo>
                  <a:pt x="859451" y="0"/>
                </a:lnTo>
                <a:lnTo>
                  <a:pt x="931858" y="3656"/>
                </a:lnTo>
                <a:cubicBezTo>
                  <a:pt x="1330058" y="44096"/>
                  <a:pt x="1646627" y="360664"/>
                  <a:pt x="1687066" y="758864"/>
                </a:cubicBezTo>
                <a:lnTo>
                  <a:pt x="1690688" y="830598"/>
                </a:lnTo>
                <a:lnTo>
                  <a:pt x="1690688" y="860145"/>
                </a:lnTo>
                <a:lnTo>
                  <a:pt x="1687066" y="931878"/>
                </a:lnTo>
                <a:cubicBezTo>
                  <a:pt x="1646627" y="1330078"/>
                  <a:pt x="1330058" y="1646647"/>
                  <a:pt x="931858" y="1687086"/>
                </a:cubicBezTo>
                <a:lnTo>
                  <a:pt x="860540" y="1690687"/>
                </a:lnTo>
                <a:lnTo>
                  <a:pt x="830162" y="1690687"/>
                </a:lnTo>
                <a:lnTo>
                  <a:pt x="758844" y="1687086"/>
                </a:lnTo>
                <a:cubicBezTo>
                  <a:pt x="360644" y="1646647"/>
                  <a:pt x="44076" y="1330078"/>
                  <a:pt x="3636" y="931878"/>
                </a:cubicBezTo>
                <a:lnTo>
                  <a:pt x="0" y="859867"/>
                </a:lnTo>
                <a:lnTo>
                  <a:pt x="0" y="830875"/>
                </a:lnTo>
                <a:lnTo>
                  <a:pt x="3636" y="758864"/>
                </a:lnTo>
                <a:cubicBezTo>
                  <a:pt x="44076" y="360664"/>
                  <a:pt x="360644" y="44096"/>
                  <a:pt x="758844" y="3656"/>
                </a:cubicBezTo>
                <a:close/>
              </a:path>
            </a:pathLst>
          </a:custGeom>
        </p:spPr>
        <p:txBody>
          <a:bodyPr wrap="square" anchor="ctr">
            <a:noAutofit/>
          </a:bodyPr>
          <a:lstStyle>
            <a:lvl1pPr marL="0" indent="0" algn="ctr">
              <a:buNone/>
              <a:defRPr sz="1400">
                <a:solidFill>
                  <a:schemeClr val="bg2"/>
                </a:solidFill>
              </a:defRPr>
            </a:lvl1pPr>
          </a:lstStyle>
          <a:p>
            <a:r>
              <a:rPr lang="en-US"/>
              <a:t>Click to insert image</a:t>
            </a:r>
          </a:p>
        </p:txBody>
      </p:sp>
      <p:sp>
        <p:nvSpPr>
          <p:cNvPr id="34" name="Picture Placeholder 33">
            <a:extLst>
              <a:ext uri="{FF2B5EF4-FFF2-40B4-BE49-F238E27FC236}">
                <a16:creationId xmlns:a16="http://schemas.microsoft.com/office/drawing/2014/main" id="{346DA203-CBDE-5A39-C6DC-4011B63D3468}"/>
              </a:ext>
            </a:extLst>
          </p:cNvPr>
          <p:cNvSpPr>
            <a:spLocks noGrp="1"/>
          </p:cNvSpPr>
          <p:nvPr>
            <p:ph type="pic" sz="quarter" idx="24" hasCustomPrompt="1"/>
          </p:nvPr>
        </p:nvSpPr>
        <p:spPr>
          <a:xfrm>
            <a:off x="5249260" y="1976658"/>
            <a:ext cx="1690688" cy="1690687"/>
          </a:xfrm>
          <a:custGeom>
            <a:avLst/>
            <a:gdLst>
              <a:gd name="connsiteX0" fmla="*/ 831251 w 1690688"/>
              <a:gd name="connsiteY0" fmla="*/ 0 h 1690687"/>
              <a:gd name="connsiteX1" fmla="*/ 859451 w 1690688"/>
              <a:gd name="connsiteY1" fmla="*/ 0 h 1690687"/>
              <a:gd name="connsiteX2" fmla="*/ 931858 w 1690688"/>
              <a:gd name="connsiteY2" fmla="*/ 3656 h 1690687"/>
              <a:gd name="connsiteX3" fmla="*/ 1687066 w 1690688"/>
              <a:gd name="connsiteY3" fmla="*/ 758864 h 1690687"/>
              <a:gd name="connsiteX4" fmla="*/ 1690688 w 1690688"/>
              <a:gd name="connsiteY4" fmla="*/ 830598 h 1690687"/>
              <a:gd name="connsiteX5" fmla="*/ 1690688 w 1690688"/>
              <a:gd name="connsiteY5" fmla="*/ 860145 h 1690687"/>
              <a:gd name="connsiteX6" fmla="*/ 1687066 w 1690688"/>
              <a:gd name="connsiteY6" fmla="*/ 931878 h 1690687"/>
              <a:gd name="connsiteX7" fmla="*/ 931858 w 1690688"/>
              <a:gd name="connsiteY7" fmla="*/ 1687086 h 1690687"/>
              <a:gd name="connsiteX8" fmla="*/ 860540 w 1690688"/>
              <a:gd name="connsiteY8" fmla="*/ 1690687 h 1690687"/>
              <a:gd name="connsiteX9" fmla="*/ 830162 w 1690688"/>
              <a:gd name="connsiteY9" fmla="*/ 1690687 h 1690687"/>
              <a:gd name="connsiteX10" fmla="*/ 758844 w 1690688"/>
              <a:gd name="connsiteY10" fmla="*/ 1687086 h 1690687"/>
              <a:gd name="connsiteX11" fmla="*/ 3636 w 1690688"/>
              <a:gd name="connsiteY11" fmla="*/ 931878 h 1690687"/>
              <a:gd name="connsiteX12" fmla="*/ 0 w 1690688"/>
              <a:gd name="connsiteY12" fmla="*/ 859867 h 1690687"/>
              <a:gd name="connsiteX13" fmla="*/ 0 w 1690688"/>
              <a:gd name="connsiteY13" fmla="*/ 830875 h 1690687"/>
              <a:gd name="connsiteX14" fmla="*/ 3636 w 1690688"/>
              <a:gd name="connsiteY14" fmla="*/ 758864 h 1690687"/>
              <a:gd name="connsiteX15" fmla="*/ 758844 w 1690688"/>
              <a:gd name="connsiteY15" fmla="*/ 3656 h 169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0688" h="1690687">
                <a:moveTo>
                  <a:pt x="831251" y="0"/>
                </a:moveTo>
                <a:lnTo>
                  <a:pt x="859451" y="0"/>
                </a:lnTo>
                <a:lnTo>
                  <a:pt x="931858" y="3656"/>
                </a:lnTo>
                <a:cubicBezTo>
                  <a:pt x="1330058" y="44096"/>
                  <a:pt x="1646627" y="360664"/>
                  <a:pt x="1687066" y="758864"/>
                </a:cubicBezTo>
                <a:lnTo>
                  <a:pt x="1690688" y="830598"/>
                </a:lnTo>
                <a:lnTo>
                  <a:pt x="1690688" y="860145"/>
                </a:lnTo>
                <a:lnTo>
                  <a:pt x="1687066" y="931878"/>
                </a:lnTo>
                <a:cubicBezTo>
                  <a:pt x="1646627" y="1330078"/>
                  <a:pt x="1330058" y="1646647"/>
                  <a:pt x="931858" y="1687086"/>
                </a:cubicBezTo>
                <a:lnTo>
                  <a:pt x="860540" y="1690687"/>
                </a:lnTo>
                <a:lnTo>
                  <a:pt x="830162" y="1690687"/>
                </a:lnTo>
                <a:lnTo>
                  <a:pt x="758844" y="1687086"/>
                </a:lnTo>
                <a:cubicBezTo>
                  <a:pt x="360644" y="1646647"/>
                  <a:pt x="44076" y="1330078"/>
                  <a:pt x="3636" y="931878"/>
                </a:cubicBezTo>
                <a:lnTo>
                  <a:pt x="0" y="859867"/>
                </a:lnTo>
                <a:lnTo>
                  <a:pt x="0" y="830875"/>
                </a:lnTo>
                <a:lnTo>
                  <a:pt x="3636" y="758864"/>
                </a:lnTo>
                <a:cubicBezTo>
                  <a:pt x="44076" y="360664"/>
                  <a:pt x="360644" y="44096"/>
                  <a:pt x="758844" y="3656"/>
                </a:cubicBezTo>
                <a:close/>
              </a:path>
            </a:pathLst>
          </a:custGeom>
        </p:spPr>
        <p:txBody>
          <a:bodyPr wrap="square" anchor="ctr">
            <a:noAutofit/>
          </a:bodyPr>
          <a:lstStyle>
            <a:lvl1pPr marL="0" indent="0" algn="ctr">
              <a:buNone/>
              <a:defRPr sz="1400">
                <a:solidFill>
                  <a:schemeClr val="bg2"/>
                </a:solidFill>
              </a:defRPr>
            </a:lvl1pPr>
          </a:lstStyle>
          <a:p>
            <a:r>
              <a:rPr lang="en-US"/>
              <a:t>Click to insert image</a:t>
            </a:r>
          </a:p>
        </p:txBody>
      </p:sp>
      <p:sp>
        <p:nvSpPr>
          <p:cNvPr id="35" name="Picture Placeholder 34">
            <a:extLst>
              <a:ext uri="{FF2B5EF4-FFF2-40B4-BE49-F238E27FC236}">
                <a16:creationId xmlns:a16="http://schemas.microsoft.com/office/drawing/2014/main" id="{B6CA577D-C941-6668-89B0-DED4FE4531B4}"/>
              </a:ext>
            </a:extLst>
          </p:cNvPr>
          <p:cNvSpPr>
            <a:spLocks noGrp="1"/>
          </p:cNvSpPr>
          <p:nvPr>
            <p:ph type="pic" sz="quarter" idx="25" hasCustomPrompt="1"/>
          </p:nvPr>
        </p:nvSpPr>
        <p:spPr>
          <a:xfrm>
            <a:off x="7464315" y="1976658"/>
            <a:ext cx="1690688" cy="1690687"/>
          </a:xfrm>
          <a:custGeom>
            <a:avLst/>
            <a:gdLst>
              <a:gd name="connsiteX0" fmla="*/ 831251 w 1690688"/>
              <a:gd name="connsiteY0" fmla="*/ 0 h 1690687"/>
              <a:gd name="connsiteX1" fmla="*/ 859451 w 1690688"/>
              <a:gd name="connsiteY1" fmla="*/ 0 h 1690687"/>
              <a:gd name="connsiteX2" fmla="*/ 931858 w 1690688"/>
              <a:gd name="connsiteY2" fmla="*/ 3656 h 1690687"/>
              <a:gd name="connsiteX3" fmla="*/ 1687066 w 1690688"/>
              <a:gd name="connsiteY3" fmla="*/ 758864 h 1690687"/>
              <a:gd name="connsiteX4" fmla="*/ 1690688 w 1690688"/>
              <a:gd name="connsiteY4" fmla="*/ 830598 h 1690687"/>
              <a:gd name="connsiteX5" fmla="*/ 1690688 w 1690688"/>
              <a:gd name="connsiteY5" fmla="*/ 860145 h 1690687"/>
              <a:gd name="connsiteX6" fmla="*/ 1687066 w 1690688"/>
              <a:gd name="connsiteY6" fmla="*/ 931878 h 1690687"/>
              <a:gd name="connsiteX7" fmla="*/ 931858 w 1690688"/>
              <a:gd name="connsiteY7" fmla="*/ 1687086 h 1690687"/>
              <a:gd name="connsiteX8" fmla="*/ 860540 w 1690688"/>
              <a:gd name="connsiteY8" fmla="*/ 1690687 h 1690687"/>
              <a:gd name="connsiteX9" fmla="*/ 830162 w 1690688"/>
              <a:gd name="connsiteY9" fmla="*/ 1690687 h 1690687"/>
              <a:gd name="connsiteX10" fmla="*/ 758844 w 1690688"/>
              <a:gd name="connsiteY10" fmla="*/ 1687086 h 1690687"/>
              <a:gd name="connsiteX11" fmla="*/ 3636 w 1690688"/>
              <a:gd name="connsiteY11" fmla="*/ 931878 h 1690687"/>
              <a:gd name="connsiteX12" fmla="*/ 0 w 1690688"/>
              <a:gd name="connsiteY12" fmla="*/ 859867 h 1690687"/>
              <a:gd name="connsiteX13" fmla="*/ 0 w 1690688"/>
              <a:gd name="connsiteY13" fmla="*/ 830875 h 1690687"/>
              <a:gd name="connsiteX14" fmla="*/ 3636 w 1690688"/>
              <a:gd name="connsiteY14" fmla="*/ 758864 h 1690687"/>
              <a:gd name="connsiteX15" fmla="*/ 758844 w 1690688"/>
              <a:gd name="connsiteY15" fmla="*/ 3656 h 169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0688" h="1690687">
                <a:moveTo>
                  <a:pt x="831251" y="0"/>
                </a:moveTo>
                <a:lnTo>
                  <a:pt x="859451" y="0"/>
                </a:lnTo>
                <a:lnTo>
                  <a:pt x="931858" y="3656"/>
                </a:lnTo>
                <a:cubicBezTo>
                  <a:pt x="1330058" y="44096"/>
                  <a:pt x="1646627" y="360664"/>
                  <a:pt x="1687066" y="758864"/>
                </a:cubicBezTo>
                <a:lnTo>
                  <a:pt x="1690688" y="830598"/>
                </a:lnTo>
                <a:lnTo>
                  <a:pt x="1690688" y="860145"/>
                </a:lnTo>
                <a:lnTo>
                  <a:pt x="1687066" y="931878"/>
                </a:lnTo>
                <a:cubicBezTo>
                  <a:pt x="1646627" y="1330078"/>
                  <a:pt x="1330058" y="1646647"/>
                  <a:pt x="931858" y="1687086"/>
                </a:cubicBezTo>
                <a:lnTo>
                  <a:pt x="860540" y="1690687"/>
                </a:lnTo>
                <a:lnTo>
                  <a:pt x="830162" y="1690687"/>
                </a:lnTo>
                <a:lnTo>
                  <a:pt x="758844" y="1687086"/>
                </a:lnTo>
                <a:cubicBezTo>
                  <a:pt x="360644" y="1646647"/>
                  <a:pt x="44076" y="1330078"/>
                  <a:pt x="3636" y="931878"/>
                </a:cubicBezTo>
                <a:lnTo>
                  <a:pt x="0" y="859867"/>
                </a:lnTo>
                <a:lnTo>
                  <a:pt x="0" y="830875"/>
                </a:lnTo>
                <a:lnTo>
                  <a:pt x="3636" y="758864"/>
                </a:lnTo>
                <a:cubicBezTo>
                  <a:pt x="44076" y="360664"/>
                  <a:pt x="360644" y="44096"/>
                  <a:pt x="758844" y="3656"/>
                </a:cubicBezTo>
                <a:close/>
              </a:path>
            </a:pathLst>
          </a:custGeom>
        </p:spPr>
        <p:txBody>
          <a:bodyPr wrap="square" anchor="ctr">
            <a:noAutofit/>
          </a:bodyPr>
          <a:lstStyle>
            <a:lvl1pPr marL="0" indent="0" algn="ctr">
              <a:buNone/>
              <a:defRPr sz="1400">
                <a:solidFill>
                  <a:schemeClr val="bg2"/>
                </a:solidFill>
              </a:defRPr>
            </a:lvl1pPr>
          </a:lstStyle>
          <a:p>
            <a:r>
              <a:rPr lang="en-US"/>
              <a:t>Click to insert image</a:t>
            </a:r>
          </a:p>
        </p:txBody>
      </p:sp>
      <p:sp>
        <p:nvSpPr>
          <p:cNvPr id="36" name="Picture Placeholder 35">
            <a:extLst>
              <a:ext uri="{FF2B5EF4-FFF2-40B4-BE49-F238E27FC236}">
                <a16:creationId xmlns:a16="http://schemas.microsoft.com/office/drawing/2014/main" id="{05C5DE02-2269-F79D-4B40-E0730109D068}"/>
              </a:ext>
            </a:extLst>
          </p:cNvPr>
          <p:cNvSpPr>
            <a:spLocks noGrp="1"/>
          </p:cNvSpPr>
          <p:nvPr>
            <p:ph type="pic" sz="quarter" idx="26" hasCustomPrompt="1"/>
          </p:nvPr>
        </p:nvSpPr>
        <p:spPr>
          <a:xfrm>
            <a:off x="9679369" y="1976658"/>
            <a:ext cx="1690688" cy="1690687"/>
          </a:xfrm>
          <a:custGeom>
            <a:avLst/>
            <a:gdLst>
              <a:gd name="connsiteX0" fmla="*/ 831251 w 1690688"/>
              <a:gd name="connsiteY0" fmla="*/ 0 h 1690687"/>
              <a:gd name="connsiteX1" fmla="*/ 859451 w 1690688"/>
              <a:gd name="connsiteY1" fmla="*/ 0 h 1690687"/>
              <a:gd name="connsiteX2" fmla="*/ 931858 w 1690688"/>
              <a:gd name="connsiteY2" fmla="*/ 3656 h 1690687"/>
              <a:gd name="connsiteX3" fmla="*/ 1687066 w 1690688"/>
              <a:gd name="connsiteY3" fmla="*/ 758864 h 1690687"/>
              <a:gd name="connsiteX4" fmla="*/ 1690688 w 1690688"/>
              <a:gd name="connsiteY4" fmla="*/ 830598 h 1690687"/>
              <a:gd name="connsiteX5" fmla="*/ 1690688 w 1690688"/>
              <a:gd name="connsiteY5" fmla="*/ 860145 h 1690687"/>
              <a:gd name="connsiteX6" fmla="*/ 1687066 w 1690688"/>
              <a:gd name="connsiteY6" fmla="*/ 931878 h 1690687"/>
              <a:gd name="connsiteX7" fmla="*/ 931858 w 1690688"/>
              <a:gd name="connsiteY7" fmla="*/ 1687086 h 1690687"/>
              <a:gd name="connsiteX8" fmla="*/ 860540 w 1690688"/>
              <a:gd name="connsiteY8" fmla="*/ 1690687 h 1690687"/>
              <a:gd name="connsiteX9" fmla="*/ 830162 w 1690688"/>
              <a:gd name="connsiteY9" fmla="*/ 1690687 h 1690687"/>
              <a:gd name="connsiteX10" fmla="*/ 758844 w 1690688"/>
              <a:gd name="connsiteY10" fmla="*/ 1687086 h 1690687"/>
              <a:gd name="connsiteX11" fmla="*/ 3636 w 1690688"/>
              <a:gd name="connsiteY11" fmla="*/ 931878 h 1690687"/>
              <a:gd name="connsiteX12" fmla="*/ 0 w 1690688"/>
              <a:gd name="connsiteY12" fmla="*/ 859867 h 1690687"/>
              <a:gd name="connsiteX13" fmla="*/ 0 w 1690688"/>
              <a:gd name="connsiteY13" fmla="*/ 830875 h 1690687"/>
              <a:gd name="connsiteX14" fmla="*/ 3636 w 1690688"/>
              <a:gd name="connsiteY14" fmla="*/ 758864 h 1690687"/>
              <a:gd name="connsiteX15" fmla="*/ 758844 w 1690688"/>
              <a:gd name="connsiteY15" fmla="*/ 3656 h 169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0688" h="1690687">
                <a:moveTo>
                  <a:pt x="831251" y="0"/>
                </a:moveTo>
                <a:lnTo>
                  <a:pt x="859451" y="0"/>
                </a:lnTo>
                <a:lnTo>
                  <a:pt x="931858" y="3656"/>
                </a:lnTo>
                <a:cubicBezTo>
                  <a:pt x="1330058" y="44096"/>
                  <a:pt x="1646627" y="360664"/>
                  <a:pt x="1687066" y="758864"/>
                </a:cubicBezTo>
                <a:lnTo>
                  <a:pt x="1690688" y="830598"/>
                </a:lnTo>
                <a:lnTo>
                  <a:pt x="1690688" y="860145"/>
                </a:lnTo>
                <a:lnTo>
                  <a:pt x="1687066" y="931878"/>
                </a:lnTo>
                <a:cubicBezTo>
                  <a:pt x="1646627" y="1330078"/>
                  <a:pt x="1330058" y="1646647"/>
                  <a:pt x="931858" y="1687086"/>
                </a:cubicBezTo>
                <a:lnTo>
                  <a:pt x="860540" y="1690687"/>
                </a:lnTo>
                <a:lnTo>
                  <a:pt x="830162" y="1690687"/>
                </a:lnTo>
                <a:lnTo>
                  <a:pt x="758844" y="1687086"/>
                </a:lnTo>
                <a:cubicBezTo>
                  <a:pt x="360644" y="1646647"/>
                  <a:pt x="44076" y="1330078"/>
                  <a:pt x="3636" y="931878"/>
                </a:cubicBezTo>
                <a:lnTo>
                  <a:pt x="0" y="859867"/>
                </a:lnTo>
                <a:lnTo>
                  <a:pt x="0" y="830875"/>
                </a:lnTo>
                <a:lnTo>
                  <a:pt x="3636" y="758864"/>
                </a:lnTo>
                <a:cubicBezTo>
                  <a:pt x="44076" y="360664"/>
                  <a:pt x="360644" y="44096"/>
                  <a:pt x="758844" y="3656"/>
                </a:cubicBezTo>
                <a:close/>
              </a:path>
            </a:pathLst>
          </a:custGeom>
        </p:spPr>
        <p:txBody>
          <a:bodyPr wrap="square" anchor="ctr">
            <a:noAutofit/>
          </a:bodyPr>
          <a:lstStyle>
            <a:lvl1pPr marL="0" indent="0" algn="ctr">
              <a:buNone/>
              <a:defRPr sz="1400">
                <a:solidFill>
                  <a:schemeClr val="bg2"/>
                </a:solidFill>
              </a:defRPr>
            </a:lvl1pPr>
          </a:lstStyle>
          <a:p>
            <a:r>
              <a:rPr lang="en-US"/>
              <a:t>Click to insert image</a:t>
            </a:r>
          </a:p>
        </p:txBody>
      </p:sp>
      <p:sp>
        <p:nvSpPr>
          <p:cNvPr id="9" name="Rectangle 8">
            <a:extLst>
              <a:ext uri="{FF2B5EF4-FFF2-40B4-BE49-F238E27FC236}">
                <a16:creationId xmlns:a16="http://schemas.microsoft.com/office/drawing/2014/main" id="{B6E866E8-F387-49E5-846A-3D90CA557714}"/>
              </a:ext>
            </a:extLst>
          </p:cNvPr>
          <p:cNvSpPr/>
          <p:nvPr userDrawn="1"/>
        </p:nvSpPr>
        <p:spPr>
          <a:xfrm>
            <a:off x="0" y="631497"/>
            <a:ext cx="94593" cy="5885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
        <p:nvSpPr>
          <p:cNvPr id="2" name="Right Triangle 1">
            <a:extLst>
              <a:ext uri="{FF2B5EF4-FFF2-40B4-BE49-F238E27FC236}">
                <a16:creationId xmlns:a16="http://schemas.microsoft.com/office/drawing/2014/main" id="{26B7CF70-D6A9-658B-AAE8-DDC952CAC4F6}"/>
              </a:ext>
            </a:extLst>
          </p:cNvPr>
          <p:cNvSpPr/>
          <p:nvPr userDrawn="1"/>
        </p:nvSpPr>
        <p:spPr>
          <a:xfrm rot="10800000">
            <a:off x="10749724" y="0"/>
            <a:ext cx="1450428" cy="2007476"/>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Right Triangle 2">
            <a:extLst>
              <a:ext uri="{FF2B5EF4-FFF2-40B4-BE49-F238E27FC236}">
                <a16:creationId xmlns:a16="http://schemas.microsoft.com/office/drawing/2014/main" id="{225DD7FF-5E40-C758-5B23-543E8513988F}"/>
              </a:ext>
            </a:extLst>
          </p:cNvPr>
          <p:cNvSpPr/>
          <p:nvPr userDrawn="1"/>
        </p:nvSpPr>
        <p:spPr>
          <a:xfrm>
            <a:off x="0" y="4364077"/>
            <a:ext cx="1450428" cy="2007476"/>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 name="Text Placeholder 17">
            <a:extLst>
              <a:ext uri="{FF2B5EF4-FFF2-40B4-BE49-F238E27FC236}">
                <a16:creationId xmlns:a16="http://schemas.microsoft.com/office/drawing/2014/main" id="{2E7BD24F-1E07-7767-FDFC-DB978F1A1CA3}"/>
              </a:ext>
            </a:extLst>
          </p:cNvPr>
          <p:cNvSpPr>
            <a:spLocks noGrp="1"/>
          </p:cNvSpPr>
          <p:nvPr>
            <p:ph type="body" sz="quarter" idx="12" hasCustomPrompt="1"/>
          </p:nvPr>
        </p:nvSpPr>
        <p:spPr>
          <a:xfrm>
            <a:off x="717282" y="3841720"/>
            <a:ext cx="1878575" cy="457199"/>
          </a:xfrm>
          <a:prstGeom prst="rect">
            <a:avLst/>
          </a:prstGeom>
        </p:spPr>
        <p:txBody>
          <a:bodyPr/>
          <a:lstStyle>
            <a:lvl1pPr marL="0" indent="0" algn="ctr">
              <a:lnSpc>
                <a:spcPct val="90000"/>
              </a:lnSpc>
              <a:buNone/>
              <a:defRPr sz="1600" b="1" i="0">
                <a:solidFill>
                  <a:schemeClr val="tx1"/>
                </a:solidFill>
                <a:latin typeface="Arial Black" panose="020B0604020202020204" pitchFamily="34" charset="0"/>
                <a:cs typeface="Arial Black"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NAME GOES HERE</a:t>
            </a:r>
            <a:endParaRPr lang="en-US"/>
          </a:p>
        </p:txBody>
      </p:sp>
      <p:sp>
        <p:nvSpPr>
          <p:cNvPr id="15" name="Text Placeholder 17">
            <a:extLst>
              <a:ext uri="{FF2B5EF4-FFF2-40B4-BE49-F238E27FC236}">
                <a16:creationId xmlns:a16="http://schemas.microsoft.com/office/drawing/2014/main" id="{2BFF91C0-9B29-F439-E720-7A70FB0949F7}"/>
              </a:ext>
            </a:extLst>
          </p:cNvPr>
          <p:cNvSpPr>
            <a:spLocks noGrp="1"/>
          </p:cNvSpPr>
          <p:nvPr>
            <p:ph type="body" sz="quarter" idx="13" hasCustomPrompt="1"/>
          </p:nvPr>
        </p:nvSpPr>
        <p:spPr>
          <a:xfrm>
            <a:off x="2935050" y="3841720"/>
            <a:ext cx="1878575" cy="457199"/>
          </a:xfrm>
          <a:prstGeom prst="rect">
            <a:avLst/>
          </a:prstGeom>
        </p:spPr>
        <p:txBody>
          <a:bodyPr/>
          <a:lstStyle>
            <a:lvl1pPr marL="0" indent="0" algn="ctr">
              <a:lnSpc>
                <a:spcPct val="90000"/>
              </a:lnSpc>
              <a:buNone/>
              <a:defRPr sz="1600" b="1" i="0">
                <a:solidFill>
                  <a:schemeClr val="tx1"/>
                </a:solidFill>
                <a:latin typeface="Arial Black" panose="020B0604020202020204" pitchFamily="34" charset="0"/>
                <a:cs typeface="Arial Black"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NAME GOES HERE</a:t>
            </a:r>
            <a:endParaRPr lang="en-US"/>
          </a:p>
        </p:txBody>
      </p:sp>
      <p:sp>
        <p:nvSpPr>
          <p:cNvPr id="16" name="Text Placeholder 17">
            <a:extLst>
              <a:ext uri="{FF2B5EF4-FFF2-40B4-BE49-F238E27FC236}">
                <a16:creationId xmlns:a16="http://schemas.microsoft.com/office/drawing/2014/main" id="{510719A8-B5AD-0E09-ED31-5B53A7B1064B}"/>
              </a:ext>
            </a:extLst>
          </p:cNvPr>
          <p:cNvSpPr>
            <a:spLocks noGrp="1"/>
          </p:cNvSpPr>
          <p:nvPr>
            <p:ph type="body" sz="quarter" idx="14" hasCustomPrompt="1"/>
          </p:nvPr>
        </p:nvSpPr>
        <p:spPr>
          <a:xfrm>
            <a:off x="5166054" y="3841720"/>
            <a:ext cx="1878575" cy="457199"/>
          </a:xfrm>
          <a:prstGeom prst="rect">
            <a:avLst/>
          </a:prstGeom>
        </p:spPr>
        <p:txBody>
          <a:bodyPr/>
          <a:lstStyle>
            <a:lvl1pPr marL="0" indent="0" algn="ctr">
              <a:lnSpc>
                <a:spcPct val="90000"/>
              </a:lnSpc>
              <a:buNone/>
              <a:defRPr sz="1600" b="1" i="0">
                <a:solidFill>
                  <a:schemeClr val="tx1"/>
                </a:solidFill>
                <a:latin typeface="Arial Black" panose="020B0604020202020204" pitchFamily="34" charset="0"/>
                <a:cs typeface="Arial Black"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NAME GOES HERE</a:t>
            </a:r>
            <a:endParaRPr lang="en-US"/>
          </a:p>
        </p:txBody>
      </p:sp>
      <p:sp>
        <p:nvSpPr>
          <p:cNvPr id="17" name="Text Placeholder 17">
            <a:extLst>
              <a:ext uri="{FF2B5EF4-FFF2-40B4-BE49-F238E27FC236}">
                <a16:creationId xmlns:a16="http://schemas.microsoft.com/office/drawing/2014/main" id="{874EC5C0-2E32-ED5C-E3EE-3434AFDA453B}"/>
              </a:ext>
            </a:extLst>
          </p:cNvPr>
          <p:cNvSpPr>
            <a:spLocks noGrp="1"/>
          </p:cNvSpPr>
          <p:nvPr>
            <p:ph type="body" sz="quarter" idx="15" hasCustomPrompt="1"/>
          </p:nvPr>
        </p:nvSpPr>
        <p:spPr>
          <a:xfrm>
            <a:off x="7370371" y="3841720"/>
            <a:ext cx="1878575" cy="457199"/>
          </a:xfrm>
          <a:prstGeom prst="rect">
            <a:avLst/>
          </a:prstGeom>
        </p:spPr>
        <p:txBody>
          <a:bodyPr/>
          <a:lstStyle>
            <a:lvl1pPr marL="0" indent="0" algn="ctr">
              <a:lnSpc>
                <a:spcPct val="90000"/>
              </a:lnSpc>
              <a:buNone/>
              <a:defRPr sz="1600" b="1" i="0">
                <a:solidFill>
                  <a:schemeClr val="tx1"/>
                </a:solidFill>
                <a:latin typeface="Arial Black" panose="020B0604020202020204" pitchFamily="34" charset="0"/>
                <a:cs typeface="Arial Black"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NAME GOES HERE</a:t>
            </a:r>
            <a:endParaRPr lang="en-US"/>
          </a:p>
        </p:txBody>
      </p:sp>
      <p:sp>
        <p:nvSpPr>
          <p:cNvPr id="18" name="Text Placeholder 17">
            <a:extLst>
              <a:ext uri="{FF2B5EF4-FFF2-40B4-BE49-F238E27FC236}">
                <a16:creationId xmlns:a16="http://schemas.microsoft.com/office/drawing/2014/main" id="{8CB5189F-8A00-E5B3-7AFC-65F0CAC10992}"/>
              </a:ext>
            </a:extLst>
          </p:cNvPr>
          <p:cNvSpPr>
            <a:spLocks noGrp="1"/>
          </p:cNvSpPr>
          <p:nvPr>
            <p:ph type="body" sz="quarter" idx="16" hasCustomPrompt="1"/>
          </p:nvPr>
        </p:nvSpPr>
        <p:spPr>
          <a:xfrm>
            <a:off x="9588139" y="3841720"/>
            <a:ext cx="1878575" cy="457199"/>
          </a:xfrm>
          <a:prstGeom prst="rect">
            <a:avLst/>
          </a:prstGeom>
        </p:spPr>
        <p:txBody>
          <a:bodyPr/>
          <a:lstStyle>
            <a:lvl1pPr marL="0" indent="0" algn="ctr">
              <a:lnSpc>
                <a:spcPct val="90000"/>
              </a:lnSpc>
              <a:buNone/>
              <a:defRPr sz="1600" b="1" i="0">
                <a:solidFill>
                  <a:schemeClr val="tx1"/>
                </a:solidFill>
                <a:latin typeface="Arial Black" panose="020B0604020202020204" pitchFamily="34" charset="0"/>
                <a:cs typeface="Arial Black"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NAME GOES HERE</a:t>
            </a:r>
            <a:endParaRPr lang="en-US"/>
          </a:p>
        </p:txBody>
      </p:sp>
      <p:sp>
        <p:nvSpPr>
          <p:cNvPr id="23" name="Text Placeholder 17">
            <a:extLst>
              <a:ext uri="{FF2B5EF4-FFF2-40B4-BE49-F238E27FC236}">
                <a16:creationId xmlns:a16="http://schemas.microsoft.com/office/drawing/2014/main" id="{63563A29-76BE-21AB-771F-F92114E58F12}"/>
              </a:ext>
            </a:extLst>
          </p:cNvPr>
          <p:cNvSpPr>
            <a:spLocks noGrp="1"/>
          </p:cNvSpPr>
          <p:nvPr>
            <p:ph type="body" sz="quarter" idx="21" hasCustomPrompt="1"/>
          </p:nvPr>
        </p:nvSpPr>
        <p:spPr>
          <a:xfrm>
            <a:off x="717281" y="4340959"/>
            <a:ext cx="1878575" cy="996981"/>
          </a:xfrm>
          <a:prstGeom prst="rect">
            <a:avLst/>
          </a:prstGeom>
        </p:spPr>
        <p:txBody>
          <a:bodyPr/>
          <a:lstStyle>
            <a:lvl1pPr marL="0" indent="0" algn="ctr">
              <a:lnSpc>
                <a:spcPct val="90000"/>
              </a:lnSpc>
              <a:buNone/>
              <a:defRPr sz="16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Add job title here</a:t>
            </a:r>
            <a:endParaRPr lang="en-US"/>
          </a:p>
        </p:txBody>
      </p:sp>
      <p:sp>
        <p:nvSpPr>
          <p:cNvPr id="32" name="Picture Placeholder 31">
            <a:extLst>
              <a:ext uri="{FF2B5EF4-FFF2-40B4-BE49-F238E27FC236}">
                <a16:creationId xmlns:a16="http://schemas.microsoft.com/office/drawing/2014/main" id="{3EC65099-2A49-1ADA-7AF1-3993CB5EFC52}"/>
              </a:ext>
            </a:extLst>
          </p:cNvPr>
          <p:cNvSpPr>
            <a:spLocks noGrp="1"/>
          </p:cNvSpPr>
          <p:nvPr>
            <p:ph type="pic" sz="quarter" idx="22" hasCustomPrompt="1"/>
          </p:nvPr>
        </p:nvSpPr>
        <p:spPr>
          <a:xfrm>
            <a:off x="819150" y="1976658"/>
            <a:ext cx="1690688" cy="1690687"/>
          </a:xfrm>
          <a:custGeom>
            <a:avLst/>
            <a:gdLst>
              <a:gd name="connsiteX0" fmla="*/ 831251 w 1690688"/>
              <a:gd name="connsiteY0" fmla="*/ 0 h 1690687"/>
              <a:gd name="connsiteX1" fmla="*/ 859451 w 1690688"/>
              <a:gd name="connsiteY1" fmla="*/ 0 h 1690687"/>
              <a:gd name="connsiteX2" fmla="*/ 931858 w 1690688"/>
              <a:gd name="connsiteY2" fmla="*/ 3656 h 1690687"/>
              <a:gd name="connsiteX3" fmla="*/ 1687066 w 1690688"/>
              <a:gd name="connsiteY3" fmla="*/ 758864 h 1690687"/>
              <a:gd name="connsiteX4" fmla="*/ 1690688 w 1690688"/>
              <a:gd name="connsiteY4" fmla="*/ 830598 h 1690687"/>
              <a:gd name="connsiteX5" fmla="*/ 1690688 w 1690688"/>
              <a:gd name="connsiteY5" fmla="*/ 860145 h 1690687"/>
              <a:gd name="connsiteX6" fmla="*/ 1687066 w 1690688"/>
              <a:gd name="connsiteY6" fmla="*/ 931878 h 1690687"/>
              <a:gd name="connsiteX7" fmla="*/ 931858 w 1690688"/>
              <a:gd name="connsiteY7" fmla="*/ 1687086 h 1690687"/>
              <a:gd name="connsiteX8" fmla="*/ 860540 w 1690688"/>
              <a:gd name="connsiteY8" fmla="*/ 1690687 h 1690687"/>
              <a:gd name="connsiteX9" fmla="*/ 830162 w 1690688"/>
              <a:gd name="connsiteY9" fmla="*/ 1690687 h 1690687"/>
              <a:gd name="connsiteX10" fmla="*/ 758844 w 1690688"/>
              <a:gd name="connsiteY10" fmla="*/ 1687086 h 1690687"/>
              <a:gd name="connsiteX11" fmla="*/ 3636 w 1690688"/>
              <a:gd name="connsiteY11" fmla="*/ 931878 h 1690687"/>
              <a:gd name="connsiteX12" fmla="*/ 0 w 1690688"/>
              <a:gd name="connsiteY12" fmla="*/ 859867 h 1690687"/>
              <a:gd name="connsiteX13" fmla="*/ 0 w 1690688"/>
              <a:gd name="connsiteY13" fmla="*/ 830875 h 1690687"/>
              <a:gd name="connsiteX14" fmla="*/ 3636 w 1690688"/>
              <a:gd name="connsiteY14" fmla="*/ 758864 h 1690687"/>
              <a:gd name="connsiteX15" fmla="*/ 758844 w 1690688"/>
              <a:gd name="connsiteY15" fmla="*/ 3656 h 169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0688" h="1690687">
                <a:moveTo>
                  <a:pt x="831251" y="0"/>
                </a:moveTo>
                <a:lnTo>
                  <a:pt x="859451" y="0"/>
                </a:lnTo>
                <a:lnTo>
                  <a:pt x="931858" y="3656"/>
                </a:lnTo>
                <a:cubicBezTo>
                  <a:pt x="1330058" y="44096"/>
                  <a:pt x="1646627" y="360664"/>
                  <a:pt x="1687066" y="758864"/>
                </a:cubicBezTo>
                <a:lnTo>
                  <a:pt x="1690688" y="830598"/>
                </a:lnTo>
                <a:lnTo>
                  <a:pt x="1690688" y="860145"/>
                </a:lnTo>
                <a:lnTo>
                  <a:pt x="1687066" y="931878"/>
                </a:lnTo>
                <a:cubicBezTo>
                  <a:pt x="1646627" y="1330078"/>
                  <a:pt x="1330058" y="1646647"/>
                  <a:pt x="931858" y="1687086"/>
                </a:cubicBezTo>
                <a:lnTo>
                  <a:pt x="860540" y="1690687"/>
                </a:lnTo>
                <a:lnTo>
                  <a:pt x="830162" y="1690687"/>
                </a:lnTo>
                <a:lnTo>
                  <a:pt x="758844" y="1687086"/>
                </a:lnTo>
                <a:cubicBezTo>
                  <a:pt x="360644" y="1646647"/>
                  <a:pt x="44076" y="1330078"/>
                  <a:pt x="3636" y="931878"/>
                </a:cubicBezTo>
                <a:lnTo>
                  <a:pt x="0" y="859867"/>
                </a:lnTo>
                <a:lnTo>
                  <a:pt x="0" y="830875"/>
                </a:lnTo>
                <a:lnTo>
                  <a:pt x="3636" y="758864"/>
                </a:lnTo>
                <a:cubicBezTo>
                  <a:pt x="44076" y="360664"/>
                  <a:pt x="360644" y="44096"/>
                  <a:pt x="758844" y="3656"/>
                </a:cubicBezTo>
                <a:close/>
              </a:path>
            </a:pathLst>
          </a:custGeom>
        </p:spPr>
        <p:txBody>
          <a:bodyPr wrap="square" anchor="ctr">
            <a:noAutofit/>
          </a:bodyPr>
          <a:lstStyle>
            <a:lvl1pPr marL="0" indent="0" algn="ctr">
              <a:buNone/>
              <a:defRPr sz="1400">
                <a:solidFill>
                  <a:schemeClr val="bg2"/>
                </a:solidFill>
              </a:defRPr>
            </a:lvl1pPr>
          </a:lstStyle>
          <a:p>
            <a:r>
              <a:rPr lang="en-US"/>
              <a:t>Click to insert image</a:t>
            </a:r>
          </a:p>
        </p:txBody>
      </p:sp>
      <p:sp>
        <p:nvSpPr>
          <p:cNvPr id="37" name="Text Placeholder 17">
            <a:extLst>
              <a:ext uri="{FF2B5EF4-FFF2-40B4-BE49-F238E27FC236}">
                <a16:creationId xmlns:a16="http://schemas.microsoft.com/office/drawing/2014/main" id="{125E9E4F-EC40-79D0-EDD3-15BD94703D4D}"/>
              </a:ext>
            </a:extLst>
          </p:cNvPr>
          <p:cNvSpPr>
            <a:spLocks noGrp="1"/>
          </p:cNvSpPr>
          <p:nvPr>
            <p:ph type="body" sz="quarter" idx="27" hasCustomPrompt="1"/>
          </p:nvPr>
        </p:nvSpPr>
        <p:spPr>
          <a:xfrm>
            <a:off x="2934964" y="4340959"/>
            <a:ext cx="1878575" cy="996981"/>
          </a:xfrm>
          <a:prstGeom prst="rect">
            <a:avLst/>
          </a:prstGeom>
        </p:spPr>
        <p:txBody>
          <a:bodyPr/>
          <a:lstStyle>
            <a:lvl1pPr marL="0" indent="0" algn="ctr">
              <a:lnSpc>
                <a:spcPct val="90000"/>
              </a:lnSpc>
              <a:buNone/>
              <a:defRPr sz="16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Add job title here</a:t>
            </a:r>
            <a:endParaRPr lang="en-US"/>
          </a:p>
        </p:txBody>
      </p:sp>
      <p:sp>
        <p:nvSpPr>
          <p:cNvPr id="38" name="Text Placeholder 17">
            <a:extLst>
              <a:ext uri="{FF2B5EF4-FFF2-40B4-BE49-F238E27FC236}">
                <a16:creationId xmlns:a16="http://schemas.microsoft.com/office/drawing/2014/main" id="{2C346479-46E1-81AD-37EF-FC8719F76AB4}"/>
              </a:ext>
            </a:extLst>
          </p:cNvPr>
          <p:cNvSpPr>
            <a:spLocks noGrp="1"/>
          </p:cNvSpPr>
          <p:nvPr>
            <p:ph type="body" sz="quarter" idx="28" hasCustomPrompt="1"/>
          </p:nvPr>
        </p:nvSpPr>
        <p:spPr>
          <a:xfrm>
            <a:off x="5173667" y="4340959"/>
            <a:ext cx="1878575" cy="996981"/>
          </a:xfrm>
          <a:prstGeom prst="rect">
            <a:avLst/>
          </a:prstGeom>
        </p:spPr>
        <p:txBody>
          <a:bodyPr/>
          <a:lstStyle>
            <a:lvl1pPr marL="0" indent="0" algn="ctr">
              <a:lnSpc>
                <a:spcPct val="90000"/>
              </a:lnSpc>
              <a:buNone/>
              <a:defRPr sz="16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Add job title here</a:t>
            </a:r>
            <a:endParaRPr lang="en-US"/>
          </a:p>
        </p:txBody>
      </p:sp>
      <p:sp>
        <p:nvSpPr>
          <p:cNvPr id="39" name="Text Placeholder 17">
            <a:extLst>
              <a:ext uri="{FF2B5EF4-FFF2-40B4-BE49-F238E27FC236}">
                <a16:creationId xmlns:a16="http://schemas.microsoft.com/office/drawing/2014/main" id="{F3015107-6BE3-8CBC-6A42-264613195FB1}"/>
              </a:ext>
            </a:extLst>
          </p:cNvPr>
          <p:cNvSpPr>
            <a:spLocks noGrp="1"/>
          </p:cNvSpPr>
          <p:nvPr>
            <p:ph type="body" sz="quarter" idx="29" hasCustomPrompt="1"/>
          </p:nvPr>
        </p:nvSpPr>
        <p:spPr>
          <a:xfrm>
            <a:off x="7370329" y="4340959"/>
            <a:ext cx="1878575" cy="996981"/>
          </a:xfrm>
          <a:prstGeom prst="rect">
            <a:avLst/>
          </a:prstGeom>
        </p:spPr>
        <p:txBody>
          <a:bodyPr/>
          <a:lstStyle>
            <a:lvl1pPr marL="0" indent="0" algn="ctr">
              <a:lnSpc>
                <a:spcPct val="90000"/>
              </a:lnSpc>
              <a:buNone/>
              <a:defRPr sz="16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Add job title here</a:t>
            </a:r>
            <a:endParaRPr lang="en-US"/>
          </a:p>
        </p:txBody>
      </p:sp>
      <p:sp>
        <p:nvSpPr>
          <p:cNvPr id="40" name="Text Placeholder 17">
            <a:extLst>
              <a:ext uri="{FF2B5EF4-FFF2-40B4-BE49-F238E27FC236}">
                <a16:creationId xmlns:a16="http://schemas.microsoft.com/office/drawing/2014/main" id="{0876B1BB-8A24-CAF3-F794-AD1F7D126085}"/>
              </a:ext>
            </a:extLst>
          </p:cNvPr>
          <p:cNvSpPr>
            <a:spLocks noGrp="1"/>
          </p:cNvSpPr>
          <p:nvPr>
            <p:ph type="body" sz="quarter" idx="30" hasCustomPrompt="1"/>
          </p:nvPr>
        </p:nvSpPr>
        <p:spPr>
          <a:xfrm>
            <a:off x="9588012" y="4340959"/>
            <a:ext cx="1878575" cy="996981"/>
          </a:xfrm>
          <a:prstGeom prst="rect">
            <a:avLst/>
          </a:prstGeom>
        </p:spPr>
        <p:txBody>
          <a:bodyPr/>
          <a:lstStyle>
            <a:lvl1pPr marL="0" indent="0" algn="ctr">
              <a:lnSpc>
                <a:spcPct val="90000"/>
              </a:lnSpc>
              <a:buNone/>
              <a:defRPr sz="1600" b="0" i="1">
                <a:solidFill>
                  <a:schemeClr val="tx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Add job title here</a:t>
            </a:r>
            <a:endParaRPr lang="en-US"/>
          </a:p>
        </p:txBody>
      </p:sp>
      <p:sp>
        <p:nvSpPr>
          <p:cNvPr id="42" name="Text Placeholder 17">
            <a:extLst>
              <a:ext uri="{FF2B5EF4-FFF2-40B4-BE49-F238E27FC236}">
                <a16:creationId xmlns:a16="http://schemas.microsoft.com/office/drawing/2014/main" id="{AE9A795F-8B54-C1C2-FE1A-C00FFE67480C}"/>
              </a:ext>
            </a:extLst>
          </p:cNvPr>
          <p:cNvSpPr>
            <a:spLocks noGrp="1"/>
          </p:cNvSpPr>
          <p:nvPr>
            <p:ph type="body" sz="quarter" idx="31" hasCustomPrompt="1"/>
          </p:nvPr>
        </p:nvSpPr>
        <p:spPr>
          <a:xfrm>
            <a:off x="343924" y="595023"/>
            <a:ext cx="5938524" cy="646073"/>
          </a:xfrm>
          <a:prstGeom prst="rect">
            <a:avLst/>
          </a:prstGeom>
        </p:spPr>
        <p:txBody>
          <a:bodyPr anchor="ctr"/>
          <a:lstStyle>
            <a:lvl1pPr marL="0" indent="0">
              <a:lnSpc>
                <a:spcPct val="90000"/>
              </a:lnSpc>
              <a:buNone/>
              <a:defRPr sz="2500" b="1" i="0" cap="all" baseline="0">
                <a:solidFill>
                  <a:schemeClr val="tx1"/>
                </a:solidFill>
                <a:latin typeface="+mj-lt"/>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TITLE GOES HERE</a:t>
            </a:r>
            <a:endParaRPr lang="en-US"/>
          </a:p>
        </p:txBody>
      </p:sp>
    </p:spTree>
    <p:extLst>
      <p:ext uri="{BB962C8B-B14F-4D97-AF65-F5344CB8AC3E}">
        <p14:creationId xmlns:p14="http://schemas.microsoft.com/office/powerpoint/2010/main" val="51833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018F39-018D-F7B5-275A-4CF1D53AEBD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D94EE355-A1B2-E29F-6774-C649FD843736}"/>
              </a:ext>
            </a:extLst>
          </p:cNvPr>
          <p:cNvSpPr/>
          <p:nvPr userDrawn="1"/>
        </p:nvSpPr>
        <p:spPr>
          <a:xfrm flipV="1">
            <a:off x="0" y="0"/>
            <a:ext cx="1146990" cy="1587500"/>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 name="Right Triangle 6">
            <a:extLst>
              <a:ext uri="{FF2B5EF4-FFF2-40B4-BE49-F238E27FC236}">
                <a16:creationId xmlns:a16="http://schemas.microsoft.com/office/drawing/2014/main" id="{9DEC3BBA-E923-3B95-A178-AFDC1573D241}"/>
              </a:ext>
            </a:extLst>
          </p:cNvPr>
          <p:cNvSpPr/>
          <p:nvPr userDrawn="1"/>
        </p:nvSpPr>
        <p:spPr>
          <a:xfrm rot="10800000" flipV="1">
            <a:off x="10105831" y="3957707"/>
            <a:ext cx="2095500" cy="2900293"/>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 name="Text Placeholder 17">
            <a:extLst>
              <a:ext uri="{FF2B5EF4-FFF2-40B4-BE49-F238E27FC236}">
                <a16:creationId xmlns:a16="http://schemas.microsoft.com/office/drawing/2014/main" id="{C4483A3F-E9A4-5D72-91CA-AF83918AAC59}"/>
              </a:ext>
            </a:extLst>
          </p:cNvPr>
          <p:cNvSpPr>
            <a:spLocks noGrp="1"/>
          </p:cNvSpPr>
          <p:nvPr>
            <p:ph type="body" sz="quarter" idx="10" hasCustomPrompt="1"/>
          </p:nvPr>
        </p:nvSpPr>
        <p:spPr>
          <a:xfrm>
            <a:off x="1914709" y="2253155"/>
            <a:ext cx="6775083" cy="1290145"/>
          </a:xfrm>
          <a:prstGeom prst="rect">
            <a:avLst/>
          </a:prstGeom>
        </p:spPr>
        <p:txBody>
          <a:bodyPr/>
          <a:lstStyle>
            <a:lvl1pPr marL="0" indent="0">
              <a:buNone/>
              <a:defRPr sz="3600" b="1" i="0" cap="all" baseline="0">
                <a:solidFill>
                  <a:schemeClr val="bg1"/>
                </a:solidFill>
                <a:latin typeface="Arial Black" panose="020B0604020202020204" pitchFamily="34" charset="0"/>
                <a:cs typeface="Arial Black"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LARGE QUOTE CAN GO HERE ACROSS MULTIPLE LINES IF NEEDED</a:t>
            </a:r>
            <a:endParaRPr lang="en-US"/>
          </a:p>
        </p:txBody>
      </p:sp>
      <p:sp>
        <p:nvSpPr>
          <p:cNvPr id="9" name="Text Placeholder 17">
            <a:extLst>
              <a:ext uri="{FF2B5EF4-FFF2-40B4-BE49-F238E27FC236}">
                <a16:creationId xmlns:a16="http://schemas.microsoft.com/office/drawing/2014/main" id="{1EFAE8A4-CC5D-08D3-4244-E4AB7CDFDF26}"/>
              </a:ext>
            </a:extLst>
          </p:cNvPr>
          <p:cNvSpPr>
            <a:spLocks noGrp="1"/>
          </p:cNvSpPr>
          <p:nvPr>
            <p:ph type="body" sz="quarter" idx="11" hasCustomPrompt="1"/>
          </p:nvPr>
        </p:nvSpPr>
        <p:spPr>
          <a:xfrm>
            <a:off x="1914709" y="4069255"/>
            <a:ext cx="6775083" cy="337645"/>
          </a:xfrm>
          <a:prstGeom prst="rect">
            <a:avLst/>
          </a:prstGeom>
        </p:spPr>
        <p:txBody>
          <a:bodyPr/>
          <a:lstStyle>
            <a:lvl1pPr marL="0" indent="0">
              <a:buNone/>
              <a:defRPr sz="1800" b="0" i="1">
                <a:solidFill>
                  <a:schemeClr val="bg1"/>
                </a:solidFill>
                <a:latin typeface="Arial" panose="020B0604020202020204" pitchFamily="34" charset="0"/>
                <a:cs typeface="Arial" panose="020B0604020202020204" pitchFamily="34" charset="0"/>
              </a:defRPr>
            </a:lvl1pPr>
            <a:lvl2pPr>
              <a:defRPr sz="4800" b="1" i="0">
                <a:latin typeface="Azo Sans Black" panose="020B0603030303020204" pitchFamily="34" charset="77"/>
              </a:defRPr>
            </a:lvl2pPr>
            <a:lvl3pPr>
              <a:defRPr sz="4800" b="1" i="0">
                <a:latin typeface="Azo Sans Black" panose="020B0603030303020204" pitchFamily="34" charset="77"/>
              </a:defRPr>
            </a:lvl3pPr>
            <a:lvl4pPr>
              <a:defRPr sz="4800" b="1" i="0">
                <a:latin typeface="Azo Sans Black" panose="020B0603030303020204" pitchFamily="34" charset="77"/>
              </a:defRPr>
            </a:lvl4pPr>
            <a:lvl5pPr>
              <a:defRPr sz="4800" b="1" i="0">
                <a:latin typeface="Azo Sans Black" panose="020B0603030303020204" pitchFamily="34" charset="77"/>
              </a:defRPr>
            </a:lvl5pPr>
          </a:lstStyle>
          <a:p>
            <a:pPr lvl="0"/>
            <a:r>
              <a:rPr lang="en-GB"/>
              <a:t>Name of person quoted</a:t>
            </a:r>
            <a:endParaRPr lang="en-US"/>
          </a:p>
        </p:txBody>
      </p:sp>
      <p:pic>
        <p:nvPicPr>
          <p:cNvPr id="11" name="Picture 10">
            <a:extLst>
              <a:ext uri="{FF2B5EF4-FFF2-40B4-BE49-F238E27FC236}">
                <a16:creationId xmlns:a16="http://schemas.microsoft.com/office/drawing/2014/main" id="{660B6B2E-CA18-2073-F955-CB1EB72EE2C8}"/>
              </a:ext>
            </a:extLst>
          </p:cNvPr>
          <p:cNvPicPr>
            <a:picLocks noChangeAspect="1"/>
          </p:cNvPicPr>
          <p:nvPr userDrawn="1"/>
        </p:nvPicPr>
        <p:blipFill>
          <a:blip r:embed="rId2"/>
          <a:stretch>
            <a:fillRect/>
          </a:stretch>
        </p:blipFill>
        <p:spPr>
          <a:xfrm>
            <a:off x="1406709" y="2075355"/>
            <a:ext cx="457200" cy="317500"/>
          </a:xfrm>
          <a:prstGeom prst="rect">
            <a:avLst/>
          </a:prstGeom>
        </p:spPr>
      </p:pic>
    </p:spTree>
    <p:extLst>
      <p:ext uri="{BB962C8B-B14F-4D97-AF65-F5344CB8AC3E}">
        <p14:creationId xmlns:p14="http://schemas.microsoft.com/office/powerpoint/2010/main" val="28650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2.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F7B1BF-4F28-BE2F-EED1-BB8EB879BF30}"/>
              </a:ext>
            </a:extLst>
          </p:cNvPr>
          <p:cNvSpPr/>
          <p:nvPr userDrawn="1"/>
        </p:nvSpPr>
        <p:spPr>
          <a:xfrm>
            <a:off x="0" y="6371553"/>
            <a:ext cx="12192000" cy="4969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spc="50">
                <a:solidFill>
                  <a:schemeClr val="tx1"/>
                </a:solidFill>
              </a:rPr>
              <a:t>         </a:t>
            </a:r>
            <a:r>
              <a:rPr kumimoji="0" lang="en-US" sz="1000" b="1" i="0" u="none" strike="noStrike" kern="1200" cap="none" spc="50" normalizeH="0" baseline="0" noProof="0">
                <a:ln>
                  <a:noFill/>
                </a:ln>
                <a:solidFill>
                  <a:srgbClr val="20244C"/>
                </a:solidFill>
                <a:effectLst/>
                <a:uLnTx/>
                <a:uFillTx/>
                <a:latin typeface="Arial" panose="020B0604020202020204"/>
                <a:ea typeface="+mn-ea"/>
                <a:cs typeface="+mn-cs"/>
              </a:rPr>
              <a:t>CONFIDENTIAL</a:t>
            </a:r>
            <a:r>
              <a:rPr kumimoji="0" lang="en-US" sz="1000" b="0" i="0" u="none" strike="noStrike" kern="1200" cap="none" spc="50" normalizeH="0" baseline="0" noProof="0">
                <a:ln>
                  <a:noFill/>
                </a:ln>
                <a:solidFill>
                  <a:srgbClr val="20244C"/>
                </a:solidFill>
                <a:effectLst/>
                <a:uLnTx/>
                <a:uFillTx/>
                <a:latin typeface="Arial" panose="020B0604020202020204"/>
                <a:ea typeface="+mn-ea"/>
                <a:cs typeface="+mn-cs"/>
              </a:rPr>
              <a:t> </a:t>
            </a:r>
            <a:r>
              <a:rPr kumimoji="0" lang="en-US" sz="1000" b="0" i="0" u="none" strike="noStrike" kern="1200" cap="none" spc="50" normalizeH="0" baseline="0" noProof="0">
                <a:ln>
                  <a:noFill/>
                </a:ln>
                <a:solidFill>
                  <a:srgbClr val="FF0000"/>
                </a:solidFill>
                <a:effectLst/>
                <a:uLnTx/>
                <a:uFillTx/>
                <a:latin typeface="Arial" panose="020B0604020202020204"/>
                <a:ea typeface="+mn-ea"/>
                <a:cs typeface="+mn-cs"/>
              </a:rPr>
              <a:t>|</a:t>
            </a:r>
            <a:r>
              <a:rPr kumimoji="0" lang="en-US" sz="1000" b="0" i="0" u="none" strike="noStrike" kern="1200" cap="none" spc="50" normalizeH="0" baseline="0" noProof="0">
                <a:ln>
                  <a:noFill/>
                </a:ln>
                <a:solidFill>
                  <a:srgbClr val="20244C"/>
                </a:solidFill>
                <a:effectLst/>
                <a:uLnTx/>
                <a:uFillTx/>
                <a:latin typeface="Arial" panose="020B0604020202020204"/>
                <a:ea typeface="+mn-ea"/>
                <a:cs typeface="+mn-cs"/>
              </a:rPr>
              <a:t> Early Market Engagement </a:t>
            </a:r>
            <a:r>
              <a:rPr kumimoji="0" lang="en-US" sz="1000" b="0" i="0" u="none" strike="noStrike" kern="1200" cap="none" spc="50" normalizeH="0" baseline="0" noProof="0">
                <a:ln>
                  <a:noFill/>
                </a:ln>
                <a:solidFill>
                  <a:srgbClr val="FF0000"/>
                </a:solidFill>
                <a:effectLst/>
                <a:uLnTx/>
                <a:uFillTx/>
                <a:latin typeface="Arial" panose="020B0604020202020204"/>
                <a:ea typeface="+mn-ea"/>
                <a:cs typeface="+mn-cs"/>
              </a:rPr>
              <a:t>|</a:t>
            </a:r>
            <a:r>
              <a:rPr kumimoji="0" lang="en-US" sz="1000" b="0" i="0" u="none" strike="noStrike" kern="1200" cap="none" spc="50" normalizeH="0" baseline="0" noProof="0">
                <a:ln>
                  <a:noFill/>
                </a:ln>
                <a:solidFill>
                  <a:srgbClr val="20244C"/>
                </a:solidFill>
                <a:effectLst/>
                <a:uLnTx/>
                <a:uFillTx/>
                <a:latin typeface="Arial" panose="020B0604020202020204"/>
                <a:ea typeface="+mn-ea"/>
                <a:cs typeface="+mn-cs"/>
              </a:rPr>
              <a:t> Great British Nuclear</a:t>
            </a:r>
            <a:endParaRPr lang="en-US" sz="1000" spc="50">
              <a:solidFill>
                <a:schemeClr val="tx1"/>
              </a:solidFill>
            </a:endParaRPr>
          </a:p>
        </p:txBody>
      </p:sp>
      <p:sp>
        <p:nvSpPr>
          <p:cNvPr id="5" name="TextBox 4">
            <a:extLst>
              <a:ext uri="{FF2B5EF4-FFF2-40B4-BE49-F238E27FC236}">
                <a16:creationId xmlns:a16="http://schemas.microsoft.com/office/drawing/2014/main" id="{8983A3DC-E2A7-6708-FA8D-F6EA256E4D5D}"/>
              </a:ext>
            </a:extLst>
          </p:cNvPr>
          <p:cNvSpPr txBox="1"/>
          <p:nvPr userDrawn="1"/>
        </p:nvSpPr>
        <p:spPr>
          <a:xfrm>
            <a:off x="10604939" y="6496920"/>
            <a:ext cx="1397875" cy="246221"/>
          </a:xfrm>
          <a:prstGeom prst="rect">
            <a:avLst/>
          </a:prstGeom>
          <a:noFill/>
        </p:spPr>
        <p:txBody>
          <a:bodyPr wrap="square" rtlCol="0">
            <a:spAutoFit/>
          </a:bodyPr>
          <a:lstStyle/>
          <a:p>
            <a:pPr algn="r"/>
            <a:fld id="{FAE7577F-B2AC-CB44-B7A4-B5CD936C3FD7}" type="slidenum">
              <a:rPr lang="en-US" sz="1000" smtClean="0"/>
              <a:t>‹#›</a:t>
            </a:fld>
            <a:endParaRPr lang="en-US" sz="1000"/>
          </a:p>
        </p:txBody>
      </p:sp>
      <p:sp>
        <p:nvSpPr>
          <p:cNvPr id="7" name="TextBox 6">
            <a:extLst>
              <a:ext uri="{FF2B5EF4-FFF2-40B4-BE49-F238E27FC236}">
                <a16:creationId xmlns:a16="http://schemas.microsoft.com/office/drawing/2014/main" id="{50B9CE9F-692E-1EC3-6B93-99993B693E42}"/>
              </a:ext>
            </a:extLst>
          </p:cNvPr>
          <p:cNvSpPr txBox="1"/>
          <p:nvPr>
            <p:extLst>
              <p:ext uri="{1162E1C5-73C7-4A58-AE30-91384D911F3F}">
                <p184:classification xmlns:p184="http://schemas.microsoft.com/office/powerpoint/2018/4/main" val="ftr"/>
              </p:ext>
            </p:extLst>
          </p:nvPr>
        </p:nvSpPr>
        <p:spPr>
          <a:xfrm>
            <a:off x="63500"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41619457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80" r:id="rId3"/>
    <p:sldLayoutId id="2147483652" r:id="rId4"/>
    <p:sldLayoutId id="2147483653" r:id="rId5"/>
    <p:sldLayoutId id="2147483654" r:id="rId6"/>
    <p:sldLayoutId id="2147483657" r:id="rId7"/>
    <p:sldLayoutId id="2147483658" r:id="rId8"/>
    <p:sldLayoutId id="2147483655" r:id="rId9"/>
    <p:sldLayoutId id="2147483649" r:id="rId10"/>
    <p:sldLayoutId id="2147483656" r:id="rId11"/>
    <p:sldLayoutId id="2147483659" r:id="rId12"/>
    <p:sldLayoutId id="2147483679" r:id="rId13"/>
    <p:sldLayoutId id="2147483678" r:id="rId14"/>
    <p:sldLayoutId id="2147483660" r:id="rId15"/>
    <p:sldLayoutId id="2147483681" r:id="rId16"/>
    <p:sldLayoutId id="2147483682" r:id="rId17"/>
    <p:sldLayoutId id="2147483698" r:id="rId18"/>
    <p:sldLayoutId id="214748369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F7B1BF-4F28-BE2F-EED1-BB8EB879BF30}"/>
              </a:ext>
            </a:extLst>
          </p:cNvPr>
          <p:cNvSpPr/>
          <p:nvPr userDrawn="1"/>
        </p:nvSpPr>
        <p:spPr>
          <a:xfrm>
            <a:off x="0" y="6371553"/>
            <a:ext cx="12192000" cy="4969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spc="50">
                <a:solidFill>
                  <a:schemeClr val="tx1"/>
                </a:solidFill>
              </a:rPr>
              <a:t>       </a:t>
            </a:r>
          </a:p>
        </p:txBody>
      </p:sp>
      <p:sp>
        <p:nvSpPr>
          <p:cNvPr id="5" name="TextBox 4">
            <a:extLst>
              <a:ext uri="{FF2B5EF4-FFF2-40B4-BE49-F238E27FC236}">
                <a16:creationId xmlns:a16="http://schemas.microsoft.com/office/drawing/2014/main" id="{8983A3DC-E2A7-6708-FA8D-F6EA256E4D5D}"/>
              </a:ext>
            </a:extLst>
          </p:cNvPr>
          <p:cNvSpPr txBox="1"/>
          <p:nvPr userDrawn="1"/>
        </p:nvSpPr>
        <p:spPr>
          <a:xfrm>
            <a:off x="10604939" y="6496920"/>
            <a:ext cx="1397875" cy="246221"/>
          </a:xfrm>
          <a:prstGeom prst="rect">
            <a:avLst/>
          </a:prstGeom>
          <a:noFill/>
        </p:spPr>
        <p:txBody>
          <a:bodyPr wrap="square" rtlCol="0">
            <a:spAutoFit/>
          </a:bodyPr>
          <a:lstStyle/>
          <a:p>
            <a:pPr algn="r"/>
            <a:fld id="{FAE7577F-B2AC-CB44-B7A4-B5CD936C3FD7}" type="slidenum">
              <a:rPr lang="en-US" sz="1000" smtClean="0"/>
              <a:t>‹#›</a:t>
            </a:fld>
            <a:endParaRPr lang="en-US" sz="1000"/>
          </a:p>
        </p:txBody>
      </p:sp>
      <p:sp>
        <p:nvSpPr>
          <p:cNvPr id="7" name="TextBox 6">
            <a:extLst>
              <a:ext uri="{FF2B5EF4-FFF2-40B4-BE49-F238E27FC236}">
                <a16:creationId xmlns:a16="http://schemas.microsoft.com/office/drawing/2014/main" id="{22566EDD-0BC1-E16F-FB81-851DA92374AA}"/>
              </a:ext>
            </a:extLst>
          </p:cNvPr>
          <p:cNvSpPr txBox="1"/>
          <p:nvPr>
            <p:extLst>
              <p:ext uri="{1162E1C5-73C7-4A58-AE30-91384D911F3F}">
                <p184:classification xmlns:p184="http://schemas.microsoft.com/office/powerpoint/2018/4/main" val="ftr"/>
              </p:ext>
            </p:extLst>
          </p:nvPr>
        </p:nvSpPr>
        <p:spPr>
          <a:xfrm>
            <a:off x="63500"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1166394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v.uk/government/publications/civil-nuclear-roadmap-to-2050"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9.xml"/><Relationship Id="rId7" Type="http://schemas.openxmlformats.org/officeDocument/2006/relationships/slide" Target="slide30.xml"/><Relationship Id="rId2" Type="http://schemas.openxmlformats.org/officeDocument/2006/relationships/slide" Target="slide6.xml"/><Relationship Id="rId1" Type="http://schemas.openxmlformats.org/officeDocument/2006/relationships/slideLayout" Target="../slideLayouts/slideLayout4.xml"/><Relationship Id="rId6" Type="http://schemas.openxmlformats.org/officeDocument/2006/relationships/slide" Target="slide19.xml"/><Relationship Id="rId5" Type="http://schemas.openxmlformats.org/officeDocument/2006/relationships/slide" Target="slide16.xml"/><Relationship Id="rId10" Type="http://schemas.openxmlformats.org/officeDocument/2006/relationships/slide" Target="slide44.xml"/><Relationship Id="rId4" Type="http://schemas.openxmlformats.org/officeDocument/2006/relationships/slide" Target="slide11.xml"/><Relationship Id="rId9" Type="http://schemas.openxmlformats.org/officeDocument/2006/relationships/slide" Target="slide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34DA92-54D7-B9AC-194F-189C95273E65}"/>
              </a:ext>
            </a:extLst>
          </p:cNvPr>
          <p:cNvSpPr>
            <a:spLocks noGrp="1"/>
          </p:cNvSpPr>
          <p:nvPr>
            <p:ph type="body" sz="quarter" idx="11"/>
          </p:nvPr>
        </p:nvSpPr>
        <p:spPr>
          <a:xfrm>
            <a:off x="1" y="5660789"/>
            <a:ext cx="12192000" cy="628835"/>
          </a:xfrm>
        </p:spPr>
        <p:txBody>
          <a:bodyPr/>
          <a:lstStyle/>
          <a:p>
            <a:r>
              <a:rPr lang="en-GB" sz="2800" dirty="0"/>
              <a:t>Early Market engagement – OWNER’s Engineer</a:t>
            </a:r>
            <a:endParaRPr lang="en-US" sz="2800" dirty="0"/>
          </a:p>
        </p:txBody>
      </p:sp>
    </p:spTree>
    <p:extLst>
      <p:ext uri="{BB962C8B-B14F-4D97-AF65-F5344CB8AC3E}">
        <p14:creationId xmlns:p14="http://schemas.microsoft.com/office/powerpoint/2010/main" val="2283366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BEBA4C-3FF5-4230-ECF1-81D277765897}"/>
              </a:ext>
            </a:extLst>
          </p:cNvPr>
          <p:cNvSpPr>
            <a:spLocks noGrp="1"/>
          </p:cNvSpPr>
          <p:nvPr>
            <p:ph type="body" sz="quarter" idx="14"/>
          </p:nvPr>
        </p:nvSpPr>
        <p:spPr>
          <a:xfrm>
            <a:off x="343924" y="585498"/>
            <a:ext cx="10637040" cy="646073"/>
          </a:xfrm>
        </p:spPr>
        <p:txBody>
          <a:bodyPr/>
          <a:lstStyle/>
          <a:p>
            <a:r>
              <a:rPr lang="en-GB"/>
              <a:t>2.1 Introduction to great British nuclear</a:t>
            </a:r>
          </a:p>
        </p:txBody>
      </p:sp>
      <p:sp>
        <p:nvSpPr>
          <p:cNvPr id="4" name="Text Placeholder 3">
            <a:extLst>
              <a:ext uri="{FF2B5EF4-FFF2-40B4-BE49-F238E27FC236}">
                <a16:creationId xmlns:a16="http://schemas.microsoft.com/office/drawing/2014/main" id="{4E463B89-D18F-18F0-4F42-444910E7817E}"/>
              </a:ext>
            </a:extLst>
          </p:cNvPr>
          <p:cNvSpPr>
            <a:spLocks noGrp="1"/>
          </p:cNvSpPr>
          <p:nvPr>
            <p:ph type="body" sz="quarter" idx="15"/>
          </p:nvPr>
        </p:nvSpPr>
        <p:spPr>
          <a:xfrm>
            <a:off x="447676" y="1231571"/>
            <a:ext cx="10858500" cy="646073"/>
          </a:xfrm>
        </p:spPr>
        <p:txBody>
          <a:bodyPr/>
          <a:lstStyle/>
          <a:p>
            <a:pPr marL="0" indent="0">
              <a:buNone/>
            </a:pPr>
            <a:r>
              <a:rPr lang="en-GB" sz="1400">
                <a:latin typeface="Arial Nova Light" panose="020B0304020202020204" pitchFamily="34" charset="0"/>
              </a:rPr>
              <a:t>GBN was officially launched in 2023 to rejuvenate the UK’s nuclear industry and drive forward the delivery of the nuclear programme.</a:t>
            </a:r>
          </a:p>
          <a:p>
            <a:endParaRPr lang="en-GB" sz="2000"/>
          </a:p>
        </p:txBody>
      </p:sp>
      <p:sp>
        <p:nvSpPr>
          <p:cNvPr id="30" name="TextBox 29">
            <a:extLst>
              <a:ext uri="{FF2B5EF4-FFF2-40B4-BE49-F238E27FC236}">
                <a16:creationId xmlns:a16="http://schemas.microsoft.com/office/drawing/2014/main" id="{A1EC1851-38E4-60D9-B992-F1114CA2DB7A}"/>
              </a:ext>
            </a:extLst>
          </p:cNvPr>
          <p:cNvSpPr txBox="1"/>
          <p:nvPr/>
        </p:nvSpPr>
        <p:spPr>
          <a:xfrm>
            <a:off x="7181851" y="2808627"/>
            <a:ext cx="2447924" cy="338554"/>
          </a:xfrm>
          <a:prstGeom prst="rect">
            <a:avLst/>
          </a:prstGeom>
          <a:noFill/>
        </p:spPr>
        <p:txBody>
          <a:bodyPr wrap="square" rtlCol="0">
            <a:spAutoFit/>
          </a:bodyPr>
          <a:lstStyle/>
          <a:p>
            <a:r>
              <a:rPr lang="en-GB" sz="800">
                <a:hlinkClick r:id="rId2"/>
              </a:rPr>
              <a:t>https://www.gov.uk/government/publications/civil-nuclear-roadmap-to-2050</a:t>
            </a:r>
            <a:r>
              <a:rPr lang="en-GB" sz="800"/>
              <a:t> </a:t>
            </a:r>
          </a:p>
        </p:txBody>
      </p:sp>
      <p:grpSp>
        <p:nvGrpSpPr>
          <p:cNvPr id="5" name="Group 4">
            <a:extLst>
              <a:ext uri="{FF2B5EF4-FFF2-40B4-BE49-F238E27FC236}">
                <a16:creationId xmlns:a16="http://schemas.microsoft.com/office/drawing/2014/main" id="{012C4F47-71A5-5F02-4D6D-6FDB5407E0D0}"/>
              </a:ext>
            </a:extLst>
          </p:cNvPr>
          <p:cNvGrpSpPr/>
          <p:nvPr/>
        </p:nvGrpSpPr>
        <p:grpSpPr>
          <a:xfrm>
            <a:off x="142630" y="1724980"/>
            <a:ext cx="11601694" cy="4322439"/>
            <a:chOff x="142630" y="1724980"/>
            <a:chExt cx="11601694" cy="4322439"/>
          </a:xfrm>
        </p:grpSpPr>
        <p:pic>
          <p:nvPicPr>
            <p:cNvPr id="22" name="Picture 21">
              <a:extLst>
                <a:ext uri="{FF2B5EF4-FFF2-40B4-BE49-F238E27FC236}">
                  <a16:creationId xmlns:a16="http://schemas.microsoft.com/office/drawing/2014/main" id="{00C25E99-15E8-961B-FA06-C2DF20ACD62F}"/>
                </a:ext>
              </a:extLst>
            </p:cNvPr>
            <p:cNvPicPr>
              <a:picLocks noChangeAspect="1"/>
            </p:cNvPicPr>
            <p:nvPr/>
          </p:nvPicPr>
          <p:blipFill>
            <a:blip r:embed="rId3"/>
            <a:stretch>
              <a:fillRect/>
            </a:stretch>
          </p:blipFill>
          <p:spPr>
            <a:xfrm>
              <a:off x="142630" y="1724980"/>
              <a:ext cx="11601694" cy="4322439"/>
            </a:xfrm>
            <a:prstGeom prst="rect">
              <a:avLst/>
            </a:prstGeom>
          </p:spPr>
        </p:pic>
        <p:sp>
          <p:nvSpPr>
            <p:cNvPr id="2" name="TextBox 1">
              <a:extLst>
                <a:ext uri="{FF2B5EF4-FFF2-40B4-BE49-F238E27FC236}">
                  <a16:creationId xmlns:a16="http://schemas.microsoft.com/office/drawing/2014/main" id="{18A89CC8-8C9C-4529-C4A2-453307430330}"/>
                </a:ext>
              </a:extLst>
            </p:cNvPr>
            <p:cNvSpPr txBox="1"/>
            <p:nvPr/>
          </p:nvSpPr>
          <p:spPr>
            <a:xfrm>
              <a:off x="10576560" y="5395597"/>
              <a:ext cx="554991" cy="153888"/>
            </a:xfrm>
            <a:prstGeom prst="rect">
              <a:avLst/>
            </a:prstGeom>
            <a:solidFill>
              <a:schemeClr val="bg1"/>
            </a:solidFill>
            <a:ln>
              <a:noFill/>
            </a:ln>
          </p:spPr>
          <p:txBody>
            <a:bodyPr wrap="square" rtlCol="0">
              <a:spAutoFit/>
            </a:bodyPr>
            <a:lstStyle/>
            <a:p>
              <a:endParaRPr lang="en-GB" sz="400" b="1" i="1">
                <a:solidFill>
                  <a:schemeClr val="bg2">
                    <a:lumMod val="10000"/>
                  </a:schemeClr>
                </a:solidFill>
              </a:endParaRPr>
            </a:p>
          </p:txBody>
        </p:sp>
      </p:grpSp>
    </p:spTree>
    <p:extLst>
      <p:ext uri="{BB962C8B-B14F-4D97-AF65-F5344CB8AC3E}">
        <p14:creationId xmlns:p14="http://schemas.microsoft.com/office/powerpoint/2010/main" val="1404331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E6D61A-5A40-8187-7B04-A04D6458F20A}"/>
              </a:ext>
            </a:extLst>
          </p:cNvPr>
          <p:cNvSpPr txBox="1"/>
          <p:nvPr/>
        </p:nvSpPr>
        <p:spPr>
          <a:xfrm>
            <a:off x="1221105" y="2705725"/>
            <a:ext cx="974979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rPr>
              <a:t>INTRODUCTION TO THE SMR PROJECT</a:t>
            </a:r>
            <a:endParaRPr kumimoji="0" lang="en-US" sz="44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endParaRPr>
          </a:p>
        </p:txBody>
      </p:sp>
      <p:sp>
        <p:nvSpPr>
          <p:cNvPr id="6" name="TextBox 1">
            <a:extLst>
              <a:ext uri="{FF2B5EF4-FFF2-40B4-BE49-F238E27FC236}">
                <a16:creationId xmlns:a16="http://schemas.microsoft.com/office/drawing/2014/main" id="{36BB5676-1FC7-7819-69CB-D2ED40D3F2CC}"/>
              </a:ext>
            </a:extLst>
          </p:cNvPr>
          <p:cNvSpPr txBox="1"/>
          <p:nvPr/>
        </p:nvSpPr>
        <p:spPr>
          <a:xfrm>
            <a:off x="10153650" y="5267325"/>
            <a:ext cx="2038350" cy="151447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9000" b="1" i="0" u="none" strike="noStrike" kern="1200" cap="none" spc="0" normalizeH="0" baseline="0" noProof="0">
                <a:ln>
                  <a:noFill/>
                </a:ln>
                <a:solidFill>
                  <a:srgbClr val="FFFFFF"/>
                </a:solidFill>
                <a:effectLst/>
                <a:uLnTx/>
                <a:uFillTx/>
                <a:latin typeface="Arial Black" panose="020B0A04020102020204" pitchFamily="34" charset="0"/>
                <a:ea typeface="Arial" panose="020B0604020202020204" pitchFamily="34" charset="0"/>
                <a:cs typeface="Times New Roman" panose="02020603050405020304" pitchFamily="18" charset="0"/>
              </a:rPr>
              <a:t>3</a:t>
            </a:r>
            <a:endParaRPr kumimoji="0" lang="en-GB" sz="1100" b="0" i="0" u="none" strike="noStrike" kern="1200" cap="none" spc="0" normalizeH="0" baseline="0" noProof="0">
              <a:ln>
                <a:noFill/>
              </a:ln>
              <a:solidFill>
                <a:srgbClr val="20244C"/>
              </a:solidFill>
              <a:effectLst/>
              <a:uLnTx/>
              <a:uFillTx/>
              <a:latin typeface="Arial Nova Light" panose="020B03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88250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43908-3B58-2C43-D7E5-71DFB0B9DE80}"/>
              </a:ext>
            </a:extLst>
          </p:cNvPr>
          <p:cNvSpPr>
            <a:spLocks noGrp="1"/>
          </p:cNvSpPr>
          <p:nvPr>
            <p:ph type="body" sz="quarter" idx="11"/>
          </p:nvPr>
        </p:nvSpPr>
        <p:spPr>
          <a:xfrm>
            <a:off x="343924" y="1170991"/>
            <a:ext cx="5938524" cy="276897"/>
          </a:xfrm>
        </p:spPr>
        <p:txBody>
          <a:bodyPr/>
          <a:lstStyle/>
          <a:p>
            <a:r>
              <a:rPr lang="en-GB" sz="1600"/>
              <a:t>SMR Programme Objectives</a:t>
            </a:r>
          </a:p>
        </p:txBody>
      </p:sp>
      <p:sp>
        <p:nvSpPr>
          <p:cNvPr id="3" name="Text Placeholder 2">
            <a:extLst>
              <a:ext uri="{FF2B5EF4-FFF2-40B4-BE49-F238E27FC236}">
                <a16:creationId xmlns:a16="http://schemas.microsoft.com/office/drawing/2014/main" id="{EBB94F92-232A-8860-E144-E215241B325A}"/>
              </a:ext>
            </a:extLst>
          </p:cNvPr>
          <p:cNvSpPr>
            <a:spLocks noGrp="1"/>
          </p:cNvSpPr>
          <p:nvPr>
            <p:ph type="body" sz="quarter" idx="14"/>
          </p:nvPr>
        </p:nvSpPr>
        <p:spPr>
          <a:xfrm>
            <a:off x="343923" y="595023"/>
            <a:ext cx="8885137" cy="646073"/>
          </a:xfrm>
        </p:spPr>
        <p:txBody>
          <a:bodyPr/>
          <a:lstStyle/>
          <a:p>
            <a:r>
              <a:rPr lang="en-GB"/>
              <a:t>3.1 Introduction to the smr project</a:t>
            </a:r>
          </a:p>
        </p:txBody>
      </p:sp>
      <p:sp>
        <p:nvSpPr>
          <p:cNvPr id="4" name="Text Placeholder 3">
            <a:extLst>
              <a:ext uri="{FF2B5EF4-FFF2-40B4-BE49-F238E27FC236}">
                <a16:creationId xmlns:a16="http://schemas.microsoft.com/office/drawing/2014/main" id="{21D6B27A-C67C-781F-4E37-ECD2C52CD8A7}"/>
              </a:ext>
            </a:extLst>
          </p:cNvPr>
          <p:cNvSpPr>
            <a:spLocks noGrp="1"/>
          </p:cNvSpPr>
          <p:nvPr>
            <p:ph type="body" sz="quarter" idx="15"/>
          </p:nvPr>
        </p:nvSpPr>
        <p:spPr>
          <a:xfrm>
            <a:off x="343924" y="1550020"/>
            <a:ext cx="6622267" cy="4712957"/>
          </a:xfrm>
        </p:spPr>
        <p:txBody>
          <a:bodyPr lIns="91440" tIns="45720" rIns="91440" bIns="45720" anchor="t"/>
          <a:lstStyle/>
          <a:p>
            <a:pPr marL="0" indent="0" algn="just">
              <a:buNone/>
            </a:pPr>
            <a:r>
              <a:rPr lang="en-GB" sz="1200" dirty="0">
                <a:latin typeface="Arial Nova Light" panose="020B0304020202020204" pitchFamily="34" charset="0"/>
              </a:rPr>
              <a:t>GBN’s Portfolio objectives are to deliver (up to) 24GW of New Nuclear generating capacity by 2050.</a:t>
            </a:r>
          </a:p>
          <a:p>
            <a:pPr marL="0" indent="0" algn="just">
              <a:buNone/>
            </a:pPr>
            <a:r>
              <a:rPr lang="en-GB" sz="1200" dirty="0">
                <a:latin typeface="Arial Nova Light" panose="020B0304020202020204" pitchFamily="34" charset="0"/>
              </a:rPr>
              <a:t>GBN’s SMR Programme objectives are to:</a:t>
            </a:r>
          </a:p>
          <a:p>
            <a:pPr>
              <a:lnSpc>
                <a:spcPct val="100000"/>
              </a:lnSpc>
              <a:buClr>
                <a:schemeClr val="tx1"/>
              </a:buClr>
              <a:buFont typeface="Arial" panose="020B0604020202020204" pitchFamily="34" charset="0"/>
              <a:buChar char="̸"/>
            </a:pPr>
            <a:r>
              <a:rPr lang="en-GB" sz="1200" dirty="0">
                <a:latin typeface="Arial Nova Light" panose="020B0304020202020204" pitchFamily="34" charset="0"/>
              </a:rPr>
              <a:t>Demonstrate that SMRs can be deployed reliably, quickly and in a repeatable manner, supporting future fleet deployment.</a:t>
            </a:r>
          </a:p>
          <a:p>
            <a:pPr>
              <a:lnSpc>
                <a:spcPct val="100000"/>
              </a:lnSpc>
              <a:buClr>
                <a:schemeClr val="tx1"/>
              </a:buClr>
              <a:buFont typeface="Arial" panose="020B0604020202020204" pitchFamily="34" charset="0"/>
              <a:buChar char="̸"/>
            </a:pPr>
            <a:r>
              <a:rPr lang="en-GB" sz="1200" dirty="0">
                <a:latin typeface="Arial Nova Light" panose="020B0304020202020204" pitchFamily="34" charset="0"/>
              </a:rPr>
              <a:t>Deliver up to two SMR projects progressing to Financial Investment Decision (FID), with a view to COD in the mid-2030s</a:t>
            </a:r>
          </a:p>
          <a:p>
            <a:pPr>
              <a:lnSpc>
                <a:spcPct val="100000"/>
              </a:lnSpc>
              <a:buClr>
                <a:schemeClr val="tx1"/>
              </a:buClr>
              <a:buFont typeface="Arial" panose="020B0604020202020204" pitchFamily="34" charset="0"/>
              <a:buChar char="̸"/>
            </a:pPr>
            <a:r>
              <a:rPr lang="en-GB" sz="1200" dirty="0">
                <a:latin typeface="Arial Nova Light" panose="020B0304020202020204" pitchFamily="34" charset="0"/>
              </a:rPr>
              <a:t>Promote the growth of the UK’s nuclear development capability and market.</a:t>
            </a:r>
          </a:p>
          <a:p>
            <a:pPr>
              <a:lnSpc>
                <a:spcPct val="100000"/>
              </a:lnSpc>
              <a:buClr>
                <a:schemeClr val="tx1"/>
              </a:buClr>
              <a:buFont typeface="Arial" panose="020B0604020202020204" pitchFamily="34" charset="0"/>
              <a:buChar char="̸"/>
            </a:pPr>
            <a:r>
              <a:rPr lang="en-GB" sz="1200" dirty="0">
                <a:latin typeface="Arial Nova Light" panose="020B0304020202020204" pitchFamily="34" charset="0"/>
              </a:rPr>
              <a:t>Address the delivery challenge faced by the nuclear industry by:</a:t>
            </a:r>
          </a:p>
          <a:p>
            <a:pPr lvl="1"/>
            <a:r>
              <a:rPr lang="en-GB" sz="1200" dirty="0">
                <a:latin typeface="Arial Nova Light" panose="020B0304020202020204" pitchFamily="34" charset="0"/>
              </a:rPr>
              <a:t>reducing the overall capital cost,</a:t>
            </a:r>
          </a:p>
          <a:p>
            <a:pPr lvl="1"/>
            <a:r>
              <a:rPr lang="en-GB" sz="1200" dirty="0">
                <a:latin typeface="Arial Nova Light" panose="020B0304020202020204" pitchFamily="34" charset="0"/>
              </a:rPr>
              <a:t>reducing overall construction risk and length utilising modern methods of construction, </a:t>
            </a:r>
          </a:p>
          <a:p>
            <a:pPr lvl="1"/>
            <a:r>
              <a:rPr lang="en-GB" sz="1200" dirty="0">
                <a:latin typeface="Arial Nova Light" panose="020B0304020202020204" pitchFamily="34" charset="0"/>
              </a:rPr>
              <a:t>streamlining design replication.</a:t>
            </a:r>
          </a:p>
          <a:p>
            <a:pPr marL="228600" lvl="1">
              <a:lnSpc>
                <a:spcPct val="100000"/>
              </a:lnSpc>
              <a:spcBef>
                <a:spcPts val="1000"/>
              </a:spcBef>
              <a:buClr>
                <a:schemeClr val="tx1"/>
              </a:buClr>
              <a:buFont typeface="Arial" panose="020B0604020202020204" pitchFamily="34" charset="0"/>
              <a:buChar char="̸"/>
            </a:pPr>
            <a:r>
              <a:rPr lang="en-GB" sz="1200" dirty="0">
                <a:latin typeface="Arial Nova Light" panose="020B0304020202020204" pitchFamily="34" charset="0"/>
              </a:rPr>
              <a:t>Support the inclusion of a significant proportion of systems and structures designed for modularisation, factory assembly and flexible logistics solutions.</a:t>
            </a:r>
          </a:p>
          <a:p>
            <a:pPr>
              <a:lnSpc>
                <a:spcPct val="100000"/>
              </a:lnSpc>
              <a:buClr>
                <a:schemeClr val="tx1"/>
              </a:buClr>
              <a:buFont typeface="Arial" panose="020B0604020202020204" pitchFamily="34" charset="0"/>
              <a:buChar char="̸"/>
            </a:pPr>
            <a:r>
              <a:rPr lang="en-GB" sz="1200" dirty="0">
                <a:latin typeface="Arial Nova Light" panose="020B0304020202020204" pitchFamily="34" charset="0"/>
              </a:rPr>
              <a:t>Procure SMR technologies within delivery models that benefit Social Value imperatives.</a:t>
            </a:r>
          </a:p>
          <a:p>
            <a:pPr>
              <a:lnSpc>
                <a:spcPct val="100000"/>
              </a:lnSpc>
              <a:buClr>
                <a:schemeClr val="tx1"/>
              </a:buClr>
              <a:buFont typeface="Arial" panose="020B0604020202020204" pitchFamily="34" charset="0"/>
              <a:buChar char="̸"/>
            </a:pPr>
            <a:r>
              <a:rPr lang="en-GB" sz="1200" dirty="0">
                <a:latin typeface="Arial Nova Light" panose="020B0304020202020204" pitchFamily="34" charset="0"/>
              </a:rPr>
              <a:t>Deliver a robust project framework underpinned by key regulatory, economic and commercial considerations in laying a credible basis for future, repeatable SMR deployment, in order to attract private sector investment for both the FOAK project(s) (private finance at FID being an objective) as well as future fleets.</a:t>
            </a:r>
          </a:p>
          <a:p>
            <a:pPr marL="0" indent="0">
              <a:buNone/>
            </a:pPr>
            <a:endParaRPr lang="en-GB" sz="1200" dirty="0"/>
          </a:p>
        </p:txBody>
      </p:sp>
      <p:grpSp>
        <p:nvGrpSpPr>
          <p:cNvPr id="11" name="Group 10">
            <a:extLst>
              <a:ext uri="{FF2B5EF4-FFF2-40B4-BE49-F238E27FC236}">
                <a16:creationId xmlns:a16="http://schemas.microsoft.com/office/drawing/2014/main" id="{40AB5A01-46EC-A742-1427-5F8AFC81E798}"/>
              </a:ext>
            </a:extLst>
          </p:cNvPr>
          <p:cNvGrpSpPr/>
          <p:nvPr/>
        </p:nvGrpSpPr>
        <p:grpSpPr>
          <a:xfrm>
            <a:off x="7054489" y="1447888"/>
            <a:ext cx="4793587" cy="4207457"/>
            <a:chOff x="6844462" y="1191844"/>
            <a:chExt cx="4793587" cy="4207457"/>
          </a:xfrm>
          <a:effectLst>
            <a:outerShdw blurRad="50800" dist="38100" dir="2700000" algn="tl" rotWithShape="0">
              <a:prstClr val="black">
                <a:alpha val="40000"/>
              </a:prstClr>
            </a:outerShdw>
          </a:effectLst>
        </p:grpSpPr>
        <p:sp>
          <p:nvSpPr>
            <p:cNvPr id="5" name="Rectangle 4">
              <a:extLst>
                <a:ext uri="{FF2B5EF4-FFF2-40B4-BE49-F238E27FC236}">
                  <a16:creationId xmlns:a16="http://schemas.microsoft.com/office/drawing/2014/main" id="{DF7EE468-AE81-09FB-0FB8-862A157B2D2A}"/>
                </a:ext>
              </a:extLst>
            </p:cNvPr>
            <p:cNvSpPr/>
            <p:nvPr/>
          </p:nvSpPr>
          <p:spPr>
            <a:xfrm>
              <a:off x="9044822" y="1191844"/>
              <a:ext cx="1332000" cy="612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t>DESNZ</a:t>
              </a:r>
            </a:p>
          </p:txBody>
        </p:sp>
        <p:sp>
          <p:nvSpPr>
            <p:cNvPr id="6" name="Rectangle 5">
              <a:extLst>
                <a:ext uri="{FF2B5EF4-FFF2-40B4-BE49-F238E27FC236}">
                  <a16:creationId xmlns:a16="http://schemas.microsoft.com/office/drawing/2014/main" id="{EDE7E95B-0449-278F-517F-E3F8B3846F36}"/>
                </a:ext>
              </a:extLst>
            </p:cNvPr>
            <p:cNvSpPr/>
            <p:nvPr/>
          </p:nvSpPr>
          <p:spPr>
            <a:xfrm>
              <a:off x="9044822" y="2287219"/>
              <a:ext cx="1332000" cy="612000"/>
            </a:xfrm>
            <a:prstGeom prst="rect">
              <a:avLst/>
            </a:prstGeom>
            <a:solidFill>
              <a:schemeClr val="accent6">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rgbClr val="000000"/>
                  </a:solidFill>
                </a:rPr>
                <a:t>GBN</a:t>
              </a:r>
            </a:p>
          </p:txBody>
        </p:sp>
        <p:sp>
          <p:nvSpPr>
            <p:cNvPr id="7" name="Rectangle 6">
              <a:extLst>
                <a:ext uri="{FF2B5EF4-FFF2-40B4-BE49-F238E27FC236}">
                  <a16:creationId xmlns:a16="http://schemas.microsoft.com/office/drawing/2014/main" id="{633CC162-D92F-DF99-AF56-0CE7D91B2BF2}"/>
                </a:ext>
              </a:extLst>
            </p:cNvPr>
            <p:cNvSpPr/>
            <p:nvPr/>
          </p:nvSpPr>
          <p:spPr>
            <a:xfrm>
              <a:off x="7800975" y="3537260"/>
              <a:ext cx="1332000" cy="612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t>SMR Programme</a:t>
              </a:r>
            </a:p>
          </p:txBody>
        </p:sp>
        <p:sp>
          <p:nvSpPr>
            <p:cNvPr id="8" name="Rectangle 7">
              <a:extLst>
                <a:ext uri="{FF2B5EF4-FFF2-40B4-BE49-F238E27FC236}">
                  <a16:creationId xmlns:a16="http://schemas.microsoft.com/office/drawing/2014/main" id="{78297C70-91C2-EE5C-6C4B-F651B6E091FB}"/>
                </a:ext>
              </a:extLst>
            </p:cNvPr>
            <p:cNvSpPr/>
            <p:nvPr/>
          </p:nvSpPr>
          <p:spPr>
            <a:xfrm>
              <a:off x="10306049" y="3537260"/>
              <a:ext cx="1332000" cy="61200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t>Other Programmes (future TBD)</a:t>
              </a:r>
            </a:p>
          </p:txBody>
        </p:sp>
        <p:sp>
          <p:nvSpPr>
            <p:cNvPr id="9" name="Rectangle 8">
              <a:extLst>
                <a:ext uri="{FF2B5EF4-FFF2-40B4-BE49-F238E27FC236}">
                  <a16:creationId xmlns:a16="http://schemas.microsoft.com/office/drawing/2014/main" id="{006B94E5-AEB9-18F5-8A8E-5D8E17C40D21}"/>
                </a:ext>
              </a:extLst>
            </p:cNvPr>
            <p:cNvSpPr/>
            <p:nvPr/>
          </p:nvSpPr>
          <p:spPr>
            <a:xfrm>
              <a:off x="6844462" y="4787301"/>
              <a:ext cx="1332000" cy="61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t>SMR Project 1</a:t>
              </a:r>
              <a:r>
                <a:rPr lang="en-GB" sz="1200" b="1">
                  <a:solidFill>
                    <a:srgbClr val="FF0000"/>
                  </a:solidFill>
                </a:rPr>
                <a:t>*</a:t>
              </a:r>
              <a:endParaRPr lang="en-GB" sz="1200" b="1"/>
            </a:p>
          </p:txBody>
        </p:sp>
        <p:sp>
          <p:nvSpPr>
            <p:cNvPr id="10" name="Rectangle 9">
              <a:extLst>
                <a:ext uri="{FF2B5EF4-FFF2-40B4-BE49-F238E27FC236}">
                  <a16:creationId xmlns:a16="http://schemas.microsoft.com/office/drawing/2014/main" id="{23E3E8DA-4783-9ED6-6C4B-E9E463288DC7}"/>
                </a:ext>
              </a:extLst>
            </p:cNvPr>
            <p:cNvSpPr/>
            <p:nvPr/>
          </p:nvSpPr>
          <p:spPr>
            <a:xfrm>
              <a:off x="8720887" y="4787301"/>
              <a:ext cx="1332000" cy="612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t>SMR Project 2</a:t>
              </a:r>
              <a:r>
                <a:rPr lang="en-GB" sz="1200" b="1">
                  <a:solidFill>
                    <a:srgbClr val="FF0000"/>
                  </a:solidFill>
                </a:rPr>
                <a:t>*</a:t>
              </a:r>
            </a:p>
          </p:txBody>
        </p:sp>
        <p:cxnSp>
          <p:nvCxnSpPr>
            <p:cNvPr id="12" name="Straight Connector 11">
              <a:extLst>
                <a:ext uri="{FF2B5EF4-FFF2-40B4-BE49-F238E27FC236}">
                  <a16:creationId xmlns:a16="http://schemas.microsoft.com/office/drawing/2014/main" id="{F35304BC-4B1D-56AA-6B33-52329BCC0D6F}"/>
                </a:ext>
              </a:extLst>
            </p:cNvPr>
            <p:cNvCxnSpPr>
              <a:stCxn id="5" idx="2"/>
              <a:endCxn id="6" idx="0"/>
            </p:cNvCxnSpPr>
            <p:nvPr/>
          </p:nvCxnSpPr>
          <p:spPr>
            <a:xfrm>
              <a:off x="9710822" y="1803844"/>
              <a:ext cx="0" cy="483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2EA0041A-F333-4E19-CFBE-AC1634528161}"/>
                </a:ext>
              </a:extLst>
            </p:cNvPr>
            <p:cNvCxnSpPr>
              <a:stCxn id="6" idx="2"/>
              <a:endCxn id="7" idx="0"/>
            </p:cNvCxnSpPr>
            <p:nvPr/>
          </p:nvCxnSpPr>
          <p:spPr>
            <a:xfrm rot="5400000">
              <a:off x="8769879" y="2596316"/>
              <a:ext cx="638041" cy="1243847"/>
            </a:xfrm>
            <a:prstGeom prst="bentConnector3">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43A00059-CBB3-39A5-B6C8-BE6BA1168AFF}"/>
                </a:ext>
              </a:extLst>
            </p:cNvPr>
            <p:cNvCxnSpPr>
              <a:stCxn id="6" idx="2"/>
              <a:endCxn id="8" idx="0"/>
            </p:cNvCxnSpPr>
            <p:nvPr/>
          </p:nvCxnSpPr>
          <p:spPr>
            <a:xfrm rot="16200000" flipH="1">
              <a:off x="10022415" y="2587625"/>
              <a:ext cx="638041" cy="1261227"/>
            </a:xfrm>
            <a:prstGeom prst="bentConnector3">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B0147B74-B296-B134-4E35-CEA8624E8C45}"/>
                </a:ext>
              </a:extLst>
            </p:cNvPr>
            <p:cNvCxnSpPr>
              <a:stCxn id="7" idx="2"/>
              <a:endCxn id="9" idx="0"/>
            </p:cNvCxnSpPr>
            <p:nvPr/>
          </p:nvCxnSpPr>
          <p:spPr>
            <a:xfrm rot="5400000">
              <a:off x="7669699" y="3990024"/>
              <a:ext cx="638041" cy="956513"/>
            </a:xfrm>
            <a:prstGeom prst="bentConnector3">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F47DA7E5-5E48-B643-8A4A-92BC727E9832}"/>
                </a:ext>
              </a:extLst>
            </p:cNvPr>
            <p:cNvCxnSpPr>
              <a:stCxn id="7" idx="2"/>
              <a:endCxn id="10" idx="0"/>
            </p:cNvCxnSpPr>
            <p:nvPr/>
          </p:nvCxnSpPr>
          <p:spPr>
            <a:xfrm rot="16200000" flipH="1">
              <a:off x="8607911" y="4008324"/>
              <a:ext cx="638041" cy="919912"/>
            </a:xfrm>
            <a:prstGeom prst="bentConnector3">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CA2E7921-9EDB-5D13-1D7D-AC0FE3459272}"/>
              </a:ext>
            </a:extLst>
          </p:cNvPr>
          <p:cNvSpPr txBox="1"/>
          <p:nvPr/>
        </p:nvSpPr>
        <p:spPr>
          <a:xfrm>
            <a:off x="6966193" y="5903444"/>
            <a:ext cx="5225807" cy="461665"/>
          </a:xfrm>
          <a:prstGeom prst="rect">
            <a:avLst/>
          </a:prstGeom>
          <a:noFill/>
        </p:spPr>
        <p:txBody>
          <a:bodyPr wrap="square">
            <a:spAutoFit/>
          </a:bodyPr>
          <a:lstStyle/>
          <a:p>
            <a:pPr marL="0" indent="0">
              <a:buNone/>
            </a:pPr>
            <a:r>
              <a:rPr lang="en-GB" sz="1200" dirty="0">
                <a:solidFill>
                  <a:srgbClr val="FF0000"/>
                </a:solidFill>
              </a:rPr>
              <a:t>*</a:t>
            </a:r>
            <a:r>
              <a:rPr lang="en-GB" sz="1200" i="1" dirty="0"/>
              <a:t>GBN reserve the right to award up to 4 projects, but GBN’s intent is to award 2.</a:t>
            </a:r>
          </a:p>
        </p:txBody>
      </p:sp>
    </p:spTree>
    <p:extLst>
      <p:ext uri="{BB962C8B-B14F-4D97-AF65-F5344CB8AC3E}">
        <p14:creationId xmlns:p14="http://schemas.microsoft.com/office/powerpoint/2010/main" val="172068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40548E-7FB1-5EB1-DC3B-F4C593BF79D9}"/>
              </a:ext>
            </a:extLst>
          </p:cNvPr>
          <p:cNvSpPr>
            <a:spLocks/>
          </p:cNvSpPr>
          <p:nvPr/>
        </p:nvSpPr>
        <p:spPr>
          <a:xfrm>
            <a:off x="287464" y="1462088"/>
            <a:ext cx="10601516" cy="4696777"/>
          </a:xfrm>
          <a:prstGeom prst="rect">
            <a:avLst/>
          </a:prstGeom>
          <a:solidFill>
            <a:schemeClr val="bg1"/>
          </a:solidFill>
          <a:ln>
            <a:solidFill>
              <a:schemeClr val="accent4"/>
            </a:solidFill>
          </a:ln>
          <a:effectLst>
            <a:outerShdw blurRad="50800" dist="38100" dir="5400000" algn="t" rotWithShape="0">
              <a:prstClr val="black">
                <a:alpha val="40000"/>
              </a:prstClr>
            </a:outerShdw>
          </a:effectLst>
        </p:spPr>
        <p:txBody>
          <a:bodyPr wrap="none">
            <a:no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endParaRPr kumimoji="0" lang="en-GB" sz="1400" b="0" i="0" u="none" strike="noStrike" kern="1200" cap="none" spc="0" normalizeH="0" baseline="0" noProof="0">
              <a:ln>
                <a:noFill/>
              </a:ln>
              <a:solidFill>
                <a:srgbClr val="20244C"/>
              </a:solidFill>
              <a:effectLst/>
              <a:uLnTx/>
              <a:uFillTx/>
              <a:latin typeface="Arial" panose="020B0604020202020204" pitchFamily="34" charset="0"/>
              <a:ea typeface="+mn-ea"/>
              <a:cs typeface="Times New Roman" panose="02020603050405020304" pitchFamily="18" charset="0"/>
            </a:endParaRPr>
          </a:p>
        </p:txBody>
      </p:sp>
      <p:graphicFrame>
        <p:nvGraphicFramePr>
          <p:cNvPr id="73" name="Table 72">
            <a:extLst>
              <a:ext uri="{FF2B5EF4-FFF2-40B4-BE49-F238E27FC236}">
                <a16:creationId xmlns:a16="http://schemas.microsoft.com/office/drawing/2014/main" id="{A14E52BA-9D9F-20CE-6028-8C1DA459979D}"/>
              </a:ext>
            </a:extLst>
          </p:cNvPr>
          <p:cNvGraphicFramePr>
            <a:graphicFrameLocks noGrp="1"/>
          </p:cNvGraphicFramePr>
          <p:nvPr/>
        </p:nvGraphicFramePr>
        <p:xfrm>
          <a:off x="384188" y="3203377"/>
          <a:ext cx="10371999" cy="2732760"/>
        </p:xfrm>
        <a:graphic>
          <a:graphicData uri="http://schemas.openxmlformats.org/drawingml/2006/table">
            <a:tbl>
              <a:tblPr>
                <a:tableStyleId>{5C22544A-7EE6-4342-B048-85BDC9FD1C3A}</a:tableStyleId>
              </a:tblPr>
              <a:tblGrid>
                <a:gridCol w="1720837">
                  <a:extLst>
                    <a:ext uri="{9D8B030D-6E8A-4147-A177-3AD203B41FA5}">
                      <a16:colId xmlns:a16="http://schemas.microsoft.com/office/drawing/2014/main" val="1028050458"/>
                    </a:ext>
                  </a:extLst>
                </a:gridCol>
                <a:gridCol w="1743075">
                  <a:extLst>
                    <a:ext uri="{9D8B030D-6E8A-4147-A177-3AD203B41FA5}">
                      <a16:colId xmlns:a16="http://schemas.microsoft.com/office/drawing/2014/main" val="1297292400"/>
                    </a:ext>
                  </a:extLst>
                </a:gridCol>
                <a:gridCol w="1724025">
                  <a:extLst>
                    <a:ext uri="{9D8B030D-6E8A-4147-A177-3AD203B41FA5}">
                      <a16:colId xmlns:a16="http://schemas.microsoft.com/office/drawing/2014/main" val="356935106"/>
                    </a:ext>
                  </a:extLst>
                </a:gridCol>
                <a:gridCol w="1190625">
                  <a:extLst>
                    <a:ext uri="{9D8B030D-6E8A-4147-A177-3AD203B41FA5}">
                      <a16:colId xmlns:a16="http://schemas.microsoft.com/office/drawing/2014/main" val="59982653"/>
                    </a:ext>
                  </a:extLst>
                </a:gridCol>
                <a:gridCol w="1190625">
                  <a:extLst>
                    <a:ext uri="{9D8B030D-6E8A-4147-A177-3AD203B41FA5}">
                      <a16:colId xmlns:a16="http://schemas.microsoft.com/office/drawing/2014/main" val="2009173879"/>
                    </a:ext>
                  </a:extLst>
                </a:gridCol>
                <a:gridCol w="1176338">
                  <a:extLst>
                    <a:ext uri="{9D8B030D-6E8A-4147-A177-3AD203B41FA5}">
                      <a16:colId xmlns:a16="http://schemas.microsoft.com/office/drawing/2014/main" val="1251649666"/>
                    </a:ext>
                  </a:extLst>
                </a:gridCol>
                <a:gridCol w="1626474">
                  <a:extLst>
                    <a:ext uri="{9D8B030D-6E8A-4147-A177-3AD203B41FA5}">
                      <a16:colId xmlns:a16="http://schemas.microsoft.com/office/drawing/2014/main" val="2859681087"/>
                    </a:ext>
                  </a:extLst>
                </a:gridCol>
              </a:tblGrid>
              <a:tr h="408000">
                <a:tc>
                  <a:txBody>
                    <a:bodyPr/>
                    <a:lstStyle/>
                    <a:p>
                      <a:r>
                        <a:rPr lang="en-GB" sz="700" b="1"/>
                        <a:t>Financing</a:t>
                      </a:r>
                    </a:p>
                  </a:txBody>
                  <a:tcPr marL="0" anchor="ctr">
                    <a:lnR w="6350" cap="flat" cmpd="sng" algn="ctr">
                      <a:solidFill>
                        <a:schemeClr val="bg2">
                          <a:lumMod val="90000"/>
                        </a:schemeClr>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endParaRPr lang="en-GB"/>
                    </a:p>
                  </a:txBody>
                  <a:tcPr>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endParaRPr lang="en-GB"/>
                    </a:p>
                  </a:txBody>
                  <a:tcPr>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endParaRPr lang="en-GB"/>
                    </a:p>
                  </a:txBody>
                  <a:tcPr>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endParaRPr lang="en-GB"/>
                    </a:p>
                  </a:txBody>
                  <a:tcPr>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endParaRPr lang="en-GB"/>
                    </a:p>
                  </a:txBody>
                  <a:tcPr>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endParaRPr lang="en-GB"/>
                    </a:p>
                  </a:txBody>
                  <a:tcPr>
                    <a:lnL w="6350" cap="flat" cmpd="sng" algn="ctr">
                      <a:solidFill>
                        <a:schemeClr val="bg2">
                          <a:lumMod val="90000"/>
                        </a:schemeClr>
                      </a:solidFill>
                      <a:prstDash val="sysDot"/>
                      <a:round/>
                      <a:headEnd type="none" w="med" len="med"/>
                      <a:tailEnd type="none" w="med" len="med"/>
                    </a:lnL>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886953714"/>
                  </a:ext>
                </a:extLst>
              </a:tr>
              <a:tr h="408000">
                <a:tc>
                  <a:txBody>
                    <a:bodyPr/>
                    <a:lstStyle/>
                    <a:p>
                      <a:r>
                        <a:rPr lang="en-GB" sz="700" b="1"/>
                        <a:t>Organisational</a:t>
                      </a:r>
                    </a:p>
                  </a:txBody>
                  <a:tcPr marL="0" anchor="ctr">
                    <a:lnR w="6350" cap="flat" cmpd="sng" algn="ctr">
                      <a:solidFill>
                        <a:schemeClr val="bg2">
                          <a:lumMod val="90000"/>
                        </a:schemeClr>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GB"/>
                    </a:p>
                  </a:txBody>
                  <a:tcPr>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GB"/>
                    </a:p>
                  </a:txBody>
                  <a:tcPr>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GB"/>
                    </a:p>
                  </a:txBody>
                  <a:tcPr>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GB"/>
                    </a:p>
                  </a:txBody>
                  <a:tcPr>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GB"/>
                    </a:p>
                  </a:txBody>
                  <a:tcPr>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GB"/>
                    </a:p>
                  </a:txBody>
                  <a:tcPr>
                    <a:lnL w="6350" cap="flat" cmpd="sng" algn="ctr">
                      <a:solidFill>
                        <a:schemeClr val="bg2">
                          <a:lumMod val="90000"/>
                        </a:schemeClr>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826691984"/>
                  </a:ext>
                </a:extLst>
              </a:tr>
              <a:tr h="408000">
                <a:tc>
                  <a:txBody>
                    <a:bodyPr/>
                    <a:lstStyle/>
                    <a:p>
                      <a:r>
                        <a:rPr lang="en-GB" sz="700" b="1"/>
                        <a:t>Project Delivery</a:t>
                      </a:r>
                    </a:p>
                  </a:txBody>
                  <a:tcPr marL="0" anchor="ctr">
                    <a:lnR w="6350" cap="flat" cmpd="sng" algn="ctr">
                      <a:solidFill>
                        <a:schemeClr val="bg2">
                          <a:lumMod val="90000"/>
                        </a:schemeClr>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solid"/>
                      <a:round/>
                      <a:headEnd type="none" w="med" len="med"/>
                      <a:tailEnd type="none" w="med" len="med"/>
                    </a:lnB>
                    <a:noFill/>
                  </a:tcPr>
                </a:tc>
                <a:tc>
                  <a:txBody>
                    <a:bodyPr/>
                    <a:lstStyle/>
                    <a:p>
                      <a:endParaRPr lang="en-GB"/>
                    </a:p>
                  </a:txBody>
                  <a:tcPr>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solid"/>
                      <a:round/>
                      <a:headEnd type="none" w="med" len="med"/>
                      <a:tailEnd type="none" w="med" len="med"/>
                    </a:lnB>
                    <a:noFill/>
                  </a:tcPr>
                </a:tc>
                <a:tc>
                  <a:txBody>
                    <a:bodyPr/>
                    <a:lstStyle/>
                    <a:p>
                      <a:endParaRPr lang="en-GB"/>
                    </a:p>
                  </a:txBody>
                  <a:tcPr>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solid"/>
                      <a:round/>
                      <a:headEnd type="none" w="med" len="med"/>
                      <a:tailEnd type="none" w="med" len="med"/>
                    </a:lnB>
                    <a:noFill/>
                  </a:tcPr>
                </a:tc>
                <a:tc>
                  <a:txBody>
                    <a:bodyPr/>
                    <a:lstStyle/>
                    <a:p>
                      <a:endParaRPr lang="en-GB"/>
                    </a:p>
                  </a:txBody>
                  <a:tcPr>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solid"/>
                      <a:round/>
                      <a:headEnd type="none" w="med" len="med"/>
                      <a:tailEnd type="none" w="med" len="med"/>
                    </a:lnB>
                    <a:noFill/>
                  </a:tcPr>
                </a:tc>
                <a:tc>
                  <a:txBody>
                    <a:bodyPr/>
                    <a:lstStyle/>
                    <a:p>
                      <a:endParaRPr lang="en-GB"/>
                    </a:p>
                  </a:txBody>
                  <a:tcPr>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solid"/>
                      <a:round/>
                      <a:headEnd type="none" w="med" len="med"/>
                      <a:tailEnd type="none" w="med" len="med"/>
                    </a:lnB>
                    <a:noFill/>
                  </a:tcPr>
                </a:tc>
                <a:tc>
                  <a:txBody>
                    <a:bodyPr/>
                    <a:lstStyle/>
                    <a:p>
                      <a:endParaRPr lang="en-GB"/>
                    </a:p>
                  </a:txBody>
                  <a:tcPr>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solid"/>
                      <a:round/>
                      <a:headEnd type="none" w="med" len="med"/>
                      <a:tailEnd type="none" w="med" len="med"/>
                    </a:lnB>
                    <a:noFill/>
                  </a:tcPr>
                </a:tc>
                <a:tc>
                  <a:txBody>
                    <a:bodyPr/>
                    <a:lstStyle/>
                    <a:p>
                      <a:endParaRPr lang="en-GB"/>
                    </a:p>
                  </a:txBody>
                  <a:tcPr>
                    <a:lnL w="6350" cap="flat" cmpd="sng" algn="ctr">
                      <a:solidFill>
                        <a:schemeClr val="bg2">
                          <a:lumMod val="90000"/>
                        </a:schemeClr>
                      </a:solidFill>
                      <a:prstDash val="sysDot"/>
                      <a:round/>
                      <a:headEnd type="none" w="med" len="med"/>
                      <a:tailEnd type="none" w="med" len="med"/>
                    </a:lnL>
                    <a:lnT w="12700" cap="flat" cmpd="sng" algn="ctr">
                      <a:solidFill>
                        <a:schemeClr val="tx1"/>
                      </a:solidFill>
                      <a:prstDash val="sysDot"/>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650594676"/>
                  </a:ext>
                </a:extLst>
              </a:tr>
              <a:tr h="0">
                <a:tc>
                  <a:txBody>
                    <a:bodyPr/>
                    <a:lstStyle/>
                    <a:p>
                      <a:endParaRPr lang="en-GB" sz="100" b="1"/>
                    </a:p>
                  </a:txBody>
                  <a:tcPr marL="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GB" sz="40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GB" sz="40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GB" sz="40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GB" sz="40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GB" sz="40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GB" sz="400"/>
                    </a:p>
                  </a:txBody>
                  <a:tcPr>
                    <a:lnL w="6350" cap="flat" cmpd="sng" algn="ctr">
                      <a:no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699219491"/>
                  </a:ext>
                </a:extLst>
              </a:tr>
              <a:tr h="0">
                <a:tc>
                  <a:txBody>
                    <a:bodyPr/>
                    <a:lstStyle/>
                    <a:p>
                      <a:pPr algn="ctr"/>
                      <a:r>
                        <a:rPr lang="en-GB" sz="700" b="1"/>
                        <a:t>Tranche 1</a:t>
                      </a:r>
                    </a:p>
                  </a:txBody>
                  <a:tcPr marL="0" anchor="b">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20244C"/>
                      </a:solidFill>
                      <a:prstDash val="solid"/>
                      <a:round/>
                      <a:headEnd type="none" w="med" len="med"/>
                      <a:tailEnd type="none" w="med" len="med"/>
                    </a:lnB>
                    <a:noFill/>
                  </a:tcPr>
                </a:tc>
                <a:tc>
                  <a:txBody>
                    <a:bodyPr/>
                    <a:lstStyle/>
                    <a:p>
                      <a:pPr algn="ctr"/>
                      <a:r>
                        <a:rPr lang="en-GB" sz="700" b="1"/>
                        <a:t>Tranche 2a</a:t>
                      </a: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20244C"/>
                      </a:solidFill>
                      <a:prstDash val="solid"/>
                      <a:round/>
                      <a:headEnd type="none" w="med" len="med"/>
                      <a:tailEnd type="none" w="med" len="med"/>
                    </a:lnB>
                    <a:noFill/>
                  </a:tcPr>
                </a:tc>
                <a:tc>
                  <a:txBody>
                    <a:bodyPr/>
                    <a:lstStyle/>
                    <a:p>
                      <a:pPr algn="ctr"/>
                      <a:r>
                        <a:rPr lang="en-GB" sz="700" b="1"/>
                        <a:t>Tranche 2b</a:t>
                      </a: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20244C"/>
                      </a:solidFill>
                      <a:prstDash val="solid"/>
                      <a:round/>
                      <a:headEnd type="none" w="med" len="med"/>
                      <a:tailEnd type="none" w="med" len="med"/>
                    </a:lnB>
                    <a:noFill/>
                  </a:tcPr>
                </a:tc>
                <a:tc>
                  <a:txBody>
                    <a:bodyPr/>
                    <a:lstStyle/>
                    <a:p>
                      <a:pPr algn="ctr"/>
                      <a:r>
                        <a:rPr lang="en-GB" sz="700" b="1"/>
                        <a:t>Tranche 3a</a:t>
                      </a: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20244C"/>
                      </a:solidFill>
                      <a:prstDash val="solid"/>
                      <a:round/>
                      <a:headEnd type="none" w="med" len="med"/>
                      <a:tailEnd type="none" w="med" len="med"/>
                    </a:lnB>
                    <a:noFill/>
                  </a:tcPr>
                </a:tc>
                <a:tc>
                  <a:txBody>
                    <a:bodyPr/>
                    <a:lstStyle/>
                    <a:p>
                      <a:pPr algn="ctr"/>
                      <a:r>
                        <a:rPr lang="en-GB" sz="700" b="1"/>
                        <a:t>Tranche 3b</a:t>
                      </a: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20244C"/>
                      </a:solidFill>
                      <a:prstDash val="solid"/>
                      <a:round/>
                      <a:headEnd type="none" w="med" len="med"/>
                      <a:tailEnd type="none" w="med" len="med"/>
                    </a:lnB>
                    <a:noFill/>
                  </a:tcPr>
                </a:tc>
                <a:tc>
                  <a:txBody>
                    <a:bodyPr/>
                    <a:lstStyle/>
                    <a:p>
                      <a:pPr algn="ctr"/>
                      <a:r>
                        <a:rPr lang="en-GB" sz="700" b="1"/>
                        <a:t>Tranche 3c</a:t>
                      </a: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20244C"/>
                      </a:solidFill>
                      <a:prstDash val="solid"/>
                      <a:round/>
                      <a:headEnd type="none" w="med" len="med"/>
                      <a:tailEnd type="none" w="med" len="med"/>
                    </a:lnB>
                    <a:noFill/>
                  </a:tcPr>
                </a:tc>
                <a:tc>
                  <a:txBody>
                    <a:bodyPr/>
                    <a:lstStyle/>
                    <a:p>
                      <a:pPr algn="ctr"/>
                      <a:r>
                        <a:rPr lang="en-GB" sz="700" b="1"/>
                        <a:t>Tranche 4</a:t>
                      </a:r>
                    </a:p>
                  </a:txBody>
                  <a:tcPr anchor="b">
                    <a:lnL w="6350" cap="flat" cmpd="sng" algn="ctr">
                      <a:noFill/>
                      <a:prstDash val="solid"/>
                      <a:round/>
                      <a:headEnd type="none" w="med" len="med"/>
                      <a:tailEnd type="none" w="med" len="med"/>
                    </a:lnL>
                    <a:lnT w="6350" cap="flat" cmpd="sng" algn="ctr">
                      <a:noFill/>
                      <a:prstDash val="solid"/>
                      <a:round/>
                      <a:headEnd type="none" w="med" len="med"/>
                      <a:tailEnd type="none" w="med" len="med"/>
                    </a:lnT>
                    <a:lnB w="6350" cap="flat" cmpd="sng" algn="ctr">
                      <a:solidFill>
                        <a:srgbClr val="20244C"/>
                      </a:solidFill>
                      <a:prstDash val="solid"/>
                      <a:round/>
                      <a:headEnd type="none" w="med" len="med"/>
                      <a:tailEnd type="none" w="med" len="med"/>
                    </a:lnB>
                    <a:noFill/>
                  </a:tcPr>
                </a:tc>
                <a:extLst>
                  <a:ext uri="{0D108BD9-81ED-4DB2-BD59-A6C34878D82A}">
                    <a16:rowId xmlns:a16="http://schemas.microsoft.com/office/drawing/2014/main" val="3082360309"/>
                  </a:ext>
                </a:extLst>
              </a:tr>
              <a:tr h="408000">
                <a:tc>
                  <a:txBody>
                    <a:bodyPr/>
                    <a:lstStyle/>
                    <a:p>
                      <a:r>
                        <a:rPr lang="en-GB" sz="700" b="0">
                          <a:solidFill>
                            <a:schemeClr val="bg2">
                              <a:lumMod val="10000"/>
                            </a:schemeClr>
                          </a:solidFill>
                        </a:rPr>
                        <a:t>The project is defined, delivery team is established, governance structures are put in place, key roles and responsibilities are assigned and resource mobilisation is underway.</a:t>
                      </a:r>
                    </a:p>
                  </a:txBody>
                  <a:tcPr marL="45720" marR="45720">
                    <a:lnR w="6350" cap="flat" cmpd="sng" algn="ctr">
                      <a:noFill/>
                      <a:prstDash val="solid"/>
                      <a:round/>
                      <a:headEnd type="none" w="med" len="med"/>
                      <a:tailEnd type="none" w="med" len="med"/>
                    </a:lnR>
                    <a:lnT w="6350" cap="flat" cmpd="sng" algn="ctr">
                      <a:solidFill>
                        <a:srgbClr val="20244C"/>
                      </a:solidFill>
                      <a:prstDash val="solid"/>
                      <a:round/>
                      <a:headEnd type="none" w="med" len="med"/>
                      <a:tailEnd type="none" w="med" len="med"/>
                    </a:lnT>
                    <a:noFill/>
                  </a:tcPr>
                </a:tc>
                <a:tc>
                  <a:txBody>
                    <a:bodyPr/>
                    <a:lstStyle/>
                    <a:p>
                      <a:pPr marL="0" algn="l" defTabSz="914400" rtl="0" eaLnBrk="1" latinLnBrk="0" hangingPunct="1"/>
                      <a:r>
                        <a:rPr lang="en-GB" sz="700" b="0" kern="1200">
                          <a:solidFill>
                            <a:schemeClr val="bg2">
                              <a:lumMod val="10000"/>
                            </a:schemeClr>
                          </a:solidFill>
                          <a:latin typeface="+mn-lt"/>
                          <a:ea typeface="+mn-ea"/>
                          <a:cs typeface="+mn-cs"/>
                        </a:rPr>
                        <a:t>The project design is moved through concept and preliminary stage, with fundamental design decisions agreed, initial safety principals established, and early planning for delivery (including identification of long lead items) is underway. </a:t>
                      </a:r>
                    </a:p>
                    <a:p>
                      <a:pPr marL="0" algn="l" defTabSz="914400" rtl="0" eaLnBrk="1" latinLnBrk="0" hangingPunct="1"/>
                      <a:r>
                        <a:rPr lang="en-GB" sz="700" b="0" kern="1200">
                          <a:solidFill>
                            <a:schemeClr val="bg2">
                              <a:lumMod val="10000"/>
                            </a:schemeClr>
                          </a:solidFill>
                          <a:latin typeface="+mn-lt"/>
                          <a:ea typeface="+mn-ea"/>
                          <a:cs typeface="+mn-cs"/>
                        </a:rPr>
                        <a:t>Design maturity commensurate to support the early needs of the planning and consenting programme is delivered.</a:t>
                      </a: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0244C"/>
                      </a:solidFill>
                      <a:prstDash val="solid"/>
                      <a:round/>
                      <a:headEnd type="none" w="med" len="med"/>
                      <a:tailEnd type="none" w="med" len="med"/>
                    </a:lnT>
                    <a:noFill/>
                  </a:tcPr>
                </a:tc>
                <a:tc>
                  <a:txBody>
                    <a:bodyPr/>
                    <a:lstStyle/>
                    <a:p>
                      <a:pPr marL="0" algn="l" defTabSz="914400" rtl="0" eaLnBrk="1" latinLnBrk="0" hangingPunct="1"/>
                      <a:r>
                        <a:rPr lang="en-GB" sz="700" b="0" kern="1200">
                          <a:solidFill>
                            <a:schemeClr val="bg2">
                              <a:lumMod val="10000"/>
                            </a:schemeClr>
                          </a:solidFill>
                          <a:latin typeface="+mn-lt"/>
                          <a:ea typeface="+mn-ea"/>
                          <a:cs typeface="+mn-cs"/>
                        </a:rPr>
                        <a:t>The detailed design is completed, along with supporting safety, security, and environmental justifications. All necessary works to support early site mobilisation, procurement of delivery contracts, and delivery estimates of cost, schedule and risk are completed.</a:t>
                      </a: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0244C"/>
                      </a:solidFill>
                      <a:prstDash val="solid"/>
                      <a:round/>
                      <a:headEnd type="none" w="med" len="med"/>
                      <a:tailEnd type="none" w="med" len="med"/>
                    </a:lnT>
                    <a:noFill/>
                  </a:tcPr>
                </a:tc>
                <a:tc>
                  <a:txBody>
                    <a:bodyPr/>
                    <a:lstStyle/>
                    <a:p>
                      <a:pPr marL="0" algn="l" defTabSz="914400" rtl="0" eaLnBrk="1" latinLnBrk="0" hangingPunct="1"/>
                      <a:r>
                        <a:rPr lang="en-GB" sz="700" b="0" kern="1200">
                          <a:solidFill>
                            <a:schemeClr val="bg2">
                              <a:lumMod val="10000"/>
                            </a:schemeClr>
                          </a:solidFill>
                          <a:latin typeface="+mn-lt"/>
                          <a:ea typeface="+mn-ea"/>
                          <a:cs typeface="+mn-cs"/>
                        </a:rPr>
                        <a:t>All necessary site works to support nuclear construction are completed, including site preparation, enabling works, associated developments and bulk earthworks.</a:t>
                      </a: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0244C"/>
                      </a:solidFill>
                      <a:prstDash val="solid"/>
                      <a:round/>
                      <a:headEnd type="none" w="med" len="med"/>
                      <a:tailEnd type="none" w="med" len="med"/>
                    </a:lnT>
                    <a:noFill/>
                  </a:tcPr>
                </a:tc>
                <a:tc>
                  <a:txBody>
                    <a:bodyPr/>
                    <a:lstStyle/>
                    <a:p>
                      <a:pPr marL="0" algn="l" defTabSz="914400" rtl="0" eaLnBrk="1" latinLnBrk="0" hangingPunct="1"/>
                      <a:r>
                        <a:rPr lang="en-GB" sz="700" b="0" kern="1200">
                          <a:solidFill>
                            <a:schemeClr val="bg2">
                              <a:lumMod val="10000"/>
                            </a:schemeClr>
                          </a:solidFill>
                          <a:latin typeface="+mn-lt"/>
                          <a:ea typeface="+mn-ea"/>
                          <a:cs typeface="+mn-cs"/>
                        </a:rPr>
                        <a:t>The SMR plant is constructed, assembled, manufactured and installed on site, along with the completion of all other main project construction works.</a:t>
                      </a: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0244C"/>
                      </a:solidFill>
                      <a:prstDash val="solid"/>
                      <a:round/>
                      <a:headEnd type="none" w="med" len="med"/>
                      <a:tailEnd type="none" w="med" len="med"/>
                    </a:lnT>
                    <a:noFill/>
                  </a:tcPr>
                </a:tc>
                <a:tc>
                  <a:txBody>
                    <a:bodyPr/>
                    <a:lstStyle/>
                    <a:p>
                      <a:pPr marL="0" algn="l" defTabSz="914400" rtl="0" eaLnBrk="1" latinLnBrk="0" hangingPunct="1"/>
                      <a:r>
                        <a:rPr lang="en-GB" sz="700" b="0" kern="1200">
                          <a:solidFill>
                            <a:schemeClr val="bg2">
                              <a:lumMod val="10000"/>
                            </a:schemeClr>
                          </a:solidFill>
                          <a:latin typeface="+mn-lt"/>
                          <a:ea typeface="+mn-ea"/>
                          <a:cs typeface="+mn-cs"/>
                        </a:rPr>
                        <a:t>The plant is commissioned, with nuclear fuel loaded and grid synchronisation completed. </a:t>
                      </a:r>
                    </a:p>
                    <a:p>
                      <a:pPr marL="0" algn="l" defTabSz="914400" rtl="0" eaLnBrk="1" latinLnBrk="0" hangingPunct="1"/>
                      <a:r>
                        <a:rPr lang="en-GB" sz="700" b="0" kern="1200">
                          <a:solidFill>
                            <a:schemeClr val="bg2">
                              <a:lumMod val="10000"/>
                            </a:schemeClr>
                          </a:solidFill>
                          <a:latin typeface="+mn-lt"/>
                          <a:ea typeface="+mn-ea"/>
                          <a:cs typeface="+mn-cs"/>
                        </a:rPr>
                        <a:t>The operating organisation is fully developed in preparation for commercial operations.</a:t>
                      </a: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0244C"/>
                      </a:solidFill>
                      <a:prstDash val="solid"/>
                      <a:round/>
                      <a:headEnd type="none" w="med" len="med"/>
                      <a:tailEnd type="none" w="med" len="med"/>
                    </a:lnT>
                    <a:noFill/>
                  </a:tcPr>
                </a:tc>
                <a:tc>
                  <a:txBody>
                    <a:bodyPr/>
                    <a:lstStyle/>
                    <a:p>
                      <a:pPr marL="0" algn="l" defTabSz="914400" rtl="0" eaLnBrk="1" latinLnBrk="0" hangingPunct="1"/>
                      <a:r>
                        <a:rPr lang="en-GB" sz="700" b="0" kern="1200">
                          <a:solidFill>
                            <a:schemeClr val="bg2">
                              <a:lumMod val="10000"/>
                            </a:schemeClr>
                          </a:solidFill>
                          <a:latin typeface="+mn-lt"/>
                          <a:ea typeface="+mn-ea"/>
                          <a:cs typeface="+mn-cs"/>
                        </a:rPr>
                        <a:t>The SMR plant enters commercial operation and is operated and maintained for its lifetime. </a:t>
                      </a:r>
                    </a:p>
                  </a:txBody>
                  <a:tcPr marL="45720" marR="45720">
                    <a:lnL w="6350" cap="flat" cmpd="sng" algn="ctr">
                      <a:noFill/>
                      <a:prstDash val="solid"/>
                      <a:round/>
                      <a:headEnd type="none" w="med" len="med"/>
                      <a:tailEnd type="none" w="med" len="med"/>
                    </a:lnL>
                    <a:lnT w="6350" cap="flat" cmpd="sng" algn="ctr">
                      <a:solidFill>
                        <a:srgbClr val="20244C"/>
                      </a:solidFill>
                      <a:prstDash val="solid"/>
                      <a:round/>
                      <a:headEnd type="none" w="med" len="med"/>
                      <a:tailEnd type="none" w="med" len="med"/>
                    </a:lnT>
                    <a:noFill/>
                  </a:tcPr>
                </a:tc>
                <a:extLst>
                  <a:ext uri="{0D108BD9-81ED-4DB2-BD59-A6C34878D82A}">
                    <a16:rowId xmlns:a16="http://schemas.microsoft.com/office/drawing/2014/main" val="1259648265"/>
                  </a:ext>
                </a:extLst>
              </a:tr>
            </a:tbl>
          </a:graphicData>
        </a:graphic>
      </p:graphicFrame>
      <p:sp>
        <p:nvSpPr>
          <p:cNvPr id="6" name="Subtitle 3">
            <a:extLst>
              <a:ext uri="{FF2B5EF4-FFF2-40B4-BE49-F238E27FC236}">
                <a16:creationId xmlns:a16="http://schemas.microsoft.com/office/drawing/2014/main" id="{EDA0F066-5DAF-1C7C-2511-E4624BE0DB66}"/>
              </a:ext>
            </a:extLst>
          </p:cNvPr>
          <p:cNvSpPr txBox="1">
            <a:spLocks/>
          </p:cNvSpPr>
          <p:nvPr/>
        </p:nvSpPr>
        <p:spPr>
          <a:xfrm>
            <a:off x="380705" y="1484342"/>
            <a:ext cx="5157116" cy="276490"/>
          </a:xfrm>
          <a:prstGeom prst="rect">
            <a:avLst/>
          </a:prstGeom>
        </p:spPr>
        <p:txBody>
          <a:bodyPr lIns="0" r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20244C"/>
                </a:solidFill>
                <a:effectLst/>
                <a:uLnTx/>
                <a:uFillTx/>
                <a:latin typeface="Arial" panose="020B0604020202020204" pitchFamily="34" charset="0"/>
                <a:ea typeface="+mn-ea"/>
                <a:cs typeface="Arial" panose="020B0604020202020204" pitchFamily="34" charset="0"/>
              </a:rPr>
              <a:t>Phases</a:t>
            </a:r>
          </a:p>
        </p:txBody>
      </p:sp>
      <p:grpSp>
        <p:nvGrpSpPr>
          <p:cNvPr id="22" name="Group 21">
            <a:extLst>
              <a:ext uri="{FF2B5EF4-FFF2-40B4-BE49-F238E27FC236}">
                <a16:creationId xmlns:a16="http://schemas.microsoft.com/office/drawing/2014/main" id="{C320DB52-3D98-8A46-224B-3F2F27A42985}"/>
              </a:ext>
            </a:extLst>
          </p:cNvPr>
          <p:cNvGrpSpPr/>
          <p:nvPr/>
        </p:nvGrpSpPr>
        <p:grpSpPr>
          <a:xfrm>
            <a:off x="2033250" y="4112210"/>
            <a:ext cx="987950" cy="215444"/>
            <a:chOff x="6902047" y="5216111"/>
            <a:chExt cx="996080" cy="254623"/>
          </a:xfrm>
        </p:grpSpPr>
        <p:sp>
          <p:nvSpPr>
            <p:cNvPr id="23" name="Diamond 22">
              <a:extLst>
                <a:ext uri="{FF2B5EF4-FFF2-40B4-BE49-F238E27FC236}">
                  <a16:creationId xmlns:a16="http://schemas.microsoft.com/office/drawing/2014/main" id="{87737F21-DD64-30E3-63FB-EADB40CFF66E}"/>
                </a:ext>
              </a:extLst>
            </p:cNvPr>
            <p:cNvSpPr>
              <a:spLocks/>
            </p:cNvSpPr>
            <p:nvPr/>
          </p:nvSpPr>
          <p:spPr>
            <a:xfrm>
              <a:off x="6902047" y="5265491"/>
              <a:ext cx="145185" cy="170187"/>
            </a:xfrm>
            <a:prstGeom prst="diamond">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AB17F568-24FF-E69F-C008-53AD298E8100}"/>
                </a:ext>
              </a:extLst>
            </p:cNvPr>
            <p:cNvSpPr txBox="1">
              <a:spLocks/>
            </p:cNvSpPr>
            <p:nvPr/>
          </p:nvSpPr>
          <p:spPr>
            <a:xfrm>
              <a:off x="7083874" y="5216111"/>
              <a:ext cx="814253" cy="2546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20244C"/>
                  </a:solidFill>
                  <a:effectLst/>
                  <a:uLnTx/>
                  <a:uFillTx/>
                  <a:latin typeface="Arial" panose="020B0604020202020204"/>
                  <a:ea typeface="+mn-ea"/>
                  <a:cs typeface="+mn-cs"/>
                </a:rPr>
                <a:t>Project Initiation Stage Gate</a:t>
              </a:r>
            </a:p>
          </p:txBody>
        </p:sp>
      </p:grpSp>
      <p:sp>
        <p:nvSpPr>
          <p:cNvPr id="3" name="Freeform 16">
            <a:extLst>
              <a:ext uri="{FF2B5EF4-FFF2-40B4-BE49-F238E27FC236}">
                <a16:creationId xmlns:a16="http://schemas.microsoft.com/office/drawing/2014/main" id="{BE6B5A5B-046F-4EDB-8D41-A30732F46123}"/>
              </a:ext>
            </a:extLst>
          </p:cNvPr>
          <p:cNvSpPr>
            <a:spLocks/>
          </p:cNvSpPr>
          <p:nvPr/>
        </p:nvSpPr>
        <p:spPr bwMode="auto">
          <a:xfrm>
            <a:off x="389788" y="1783086"/>
            <a:ext cx="1727732" cy="388144"/>
          </a:xfrm>
          <a:custGeom>
            <a:avLst/>
            <a:gdLst>
              <a:gd name="T0" fmla="*/ 4744 w 5078"/>
              <a:gd name="T1" fmla="*/ 1023 h 1023"/>
              <a:gd name="T2" fmla="*/ 0 w 5078"/>
              <a:gd name="T3" fmla="*/ 1023 h 1023"/>
              <a:gd name="T4" fmla="*/ 333 w 5078"/>
              <a:gd name="T5" fmla="*/ 511 h 1023"/>
              <a:gd name="T6" fmla="*/ 0 w 5078"/>
              <a:gd name="T7" fmla="*/ 0 h 1023"/>
              <a:gd name="T8" fmla="*/ 4744 w 5078"/>
              <a:gd name="T9" fmla="*/ 0 h 1023"/>
              <a:gd name="T10" fmla="*/ 5078 w 5078"/>
              <a:gd name="T11" fmla="*/ 511 h 1023"/>
              <a:gd name="T12" fmla="*/ 4744 w 5078"/>
              <a:gd name="T13" fmla="*/ 1023 h 1023"/>
            </a:gdLst>
            <a:ahLst/>
            <a:cxnLst>
              <a:cxn ang="0">
                <a:pos x="T0" y="T1"/>
              </a:cxn>
              <a:cxn ang="0">
                <a:pos x="T2" y="T3"/>
              </a:cxn>
              <a:cxn ang="0">
                <a:pos x="T4" y="T5"/>
              </a:cxn>
              <a:cxn ang="0">
                <a:pos x="T6" y="T7"/>
              </a:cxn>
              <a:cxn ang="0">
                <a:pos x="T8" y="T9"/>
              </a:cxn>
              <a:cxn ang="0">
                <a:pos x="T10" y="T11"/>
              </a:cxn>
              <a:cxn ang="0">
                <a:pos x="T12" y="T13"/>
              </a:cxn>
            </a:cxnLst>
            <a:rect l="0" t="0" r="r" b="b"/>
            <a:pathLst>
              <a:path w="5078" h="1023">
                <a:moveTo>
                  <a:pt x="4744" y="1023"/>
                </a:moveTo>
                <a:lnTo>
                  <a:pt x="0" y="1023"/>
                </a:lnTo>
                <a:lnTo>
                  <a:pt x="333" y="511"/>
                </a:lnTo>
                <a:lnTo>
                  <a:pt x="0" y="0"/>
                </a:lnTo>
                <a:lnTo>
                  <a:pt x="4744" y="0"/>
                </a:lnTo>
                <a:lnTo>
                  <a:pt x="5078" y="511"/>
                </a:lnTo>
                <a:lnTo>
                  <a:pt x="4744" y="1023"/>
                </a:lnTo>
                <a:close/>
              </a:path>
            </a:pathLst>
          </a:custGeom>
          <a:solidFill>
            <a:schemeClr val="tx2"/>
          </a:solidFill>
          <a:ln>
            <a:noFill/>
          </a:ln>
        </p:spPr>
        <p:txBody>
          <a:bodyPr vert="horz" wrap="square" lIns="45720" tIns="22860" rIns="45720" bIns="2286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solidFill>
                  <a:schemeClr val="bg1"/>
                </a:solidFill>
                <a:latin typeface="Arial" panose="020B0604020202020204" pitchFamily="34" charset="0"/>
                <a:cs typeface="Arial" panose="020B0604020202020204" pitchFamily="34" charset="0"/>
              </a:rPr>
              <a:t>1. Initiation</a:t>
            </a:r>
          </a:p>
        </p:txBody>
      </p:sp>
      <p:sp>
        <p:nvSpPr>
          <p:cNvPr id="7" name="Freeform 16">
            <a:extLst>
              <a:ext uri="{FF2B5EF4-FFF2-40B4-BE49-F238E27FC236}">
                <a16:creationId xmlns:a16="http://schemas.microsoft.com/office/drawing/2014/main" id="{1443C382-05EA-ED30-044E-BFE012E9FD01}"/>
              </a:ext>
            </a:extLst>
          </p:cNvPr>
          <p:cNvSpPr>
            <a:spLocks/>
          </p:cNvSpPr>
          <p:nvPr/>
        </p:nvSpPr>
        <p:spPr bwMode="auto">
          <a:xfrm>
            <a:off x="9124146" y="1783086"/>
            <a:ext cx="1632038" cy="388144"/>
          </a:xfrm>
          <a:custGeom>
            <a:avLst/>
            <a:gdLst>
              <a:gd name="T0" fmla="*/ 4744 w 5078"/>
              <a:gd name="T1" fmla="*/ 1023 h 1023"/>
              <a:gd name="T2" fmla="*/ 0 w 5078"/>
              <a:gd name="T3" fmla="*/ 1023 h 1023"/>
              <a:gd name="T4" fmla="*/ 333 w 5078"/>
              <a:gd name="T5" fmla="*/ 511 h 1023"/>
              <a:gd name="T6" fmla="*/ 0 w 5078"/>
              <a:gd name="T7" fmla="*/ 0 h 1023"/>
              <a:gd name="T8" fmla="*/ 4744 w 5078"/>
              <a:gd name="T9" fmla="*/ 0 h 1023"/>
              <a:gd name="T10" fmla="*/ 5078 w 5078"/>
              <a:gd name="T11" fmla="*/ 511 h 1023"/>
              <a:gd name="T12" fmla="*/ 4744 w 5078"/>
              <a:gd name="T13" fmla="*/ 1023 h 1023"/>
            </a:gdLst>
            <a:ahLst/>
            <a:cxnLst>
              <a:cxn ang="0">
                <a:pos x="T0" y="T1"/>
              </a:cxn>
              <a:cxn ang="0">
                <a:pos x="T2" y="T3"/>
              </a:cxn>
              <a:cxn ang="0">
                <a:pos x="T4" y="T5"/>
              </a:cxn>
              <a:cxn ang="0">
                <a:pos x="T6" y="T7"/>
              </a:cxn>
              <a:cxn ang="0">
                <a:pos x="T8" y="T9"/>
              </a:cxn>
              <a:cxn ang="0">
                <a:pos x="T10" y="T11"/>
              </a:cxn>
              <a:cxn ang="0">
                <a:pos x="T12" y="T13"/>
              </a:cxn>
            </a:cxnLst>
            <a:rect l="0" t="0" r="r" b="b"/>
            <a:pathLst>
              <a:path w="5078" h="1023">
                <a:moveTo>
                  <a:pt x="4744" y="1023"/>
                </a:moveTo>
                <a:lnTo>
                  <a:pt x="0" y="1023"/>
                </a:lnTo>
                <a:lnTo>
                  <a:pt x="333" y="511"/>
                </a:lnTo>
                <a:lnTo>
                  <a:pt x="0" y="0"/>
                </a:lnTo>
                <a:lnTo>
                  <a:pt x="4744" y="0"/>
                </a:lnTo>
                <a:lnTo>
                  <a:pt x="5078" y="511"/>
                </a:lnTo>
                <a:lnTo>
                  <a:pt x="4744" y="1023"/>
                </a:lnTo>
                <a:close/>
              </a:path>
            </a:pathLst>
          </a:custGeom>
          <a:solidFill>
            <a:schemeClr val="accent5"/>
          </a:solidFill>
          <a:ln>
            <a:noFill/>
          </a:ln>
        </p:spPr>
        <p:txBody>
          <a:bodyPr vert="horz" wrap="square" lIns="45720" tIns="22860" rIns="45720" bIns="2286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solidFill>
                  <a:schemeClr val="bg1"/>
                </a:solidFill>
                <a:latin typeface="Arial" panose="020B0604020202020204" pitchFamily="34" charset="0"/>
                <a:cs typeface="Arial" panose="020B0604020202020204" pitchFamily="34" charset="0"/>
              </a:rPr>
              <a:t>4. Operations</a:t>
            </a:r>
          </a:p>
        </p:txBody>
      </p:sp>
      <p:sp>
        <p:nvSpPr>
          <p:cNvPr id="10" name="Freeform 16">
            <a:extLst>
              <a:ext uri="{FF2B5EF4-FFF2-40B4-BE49-F238E27FC236}">
                <a16:creationId xmlns:a16="http://schemas.microsoft.com/office/drawing/2014/main" id="{36B747ED-3559-19AD-01B6-86DE8F5A82E5}"/>
              </a:ext>
            </a:extLst>
          </p:cNvPr>
          <p:cNvSpPr>
            <a:spLocks/>
          </p:cNvSpPr>
          <p:nvPr/>
        </p:nvSpPr>
        <p:spPr bwMode="auto">
          <a:xfrm>
            <a:off x="389788" y="2524408"/>
            <a:ext cx="1727733" cy="388144"/>
          </a:xfrm>
          <a:custGeom>
            <a:avLst/>
            <a:gdLst>
              <a:gd name="T0" fmla="*/ 4744 w 5078"/>
              <a:gd name="T1" fmla="*/ 1023 h 1023"/>
              <a:gd name="T2" fmla="*/ 0 w 5078"/>
              <a:gd name="T3" fmla="*/ 1023 h 1023"/>
              <a:gd name="T4" fmla="*/ 333 w 5078"/>
              <a:gd name="T5" fmla="*/ 511 h 1023"/>
              <a:gd name="T6" fmla="*/ 0 w 5078"/>
              <a:gd name="T7" fmla="*/ 0 h 1023"/>
              <a:gd name="T8" fmla="*/ 4744 w 5078"/>
              <a:gd name="T9" fmla="*/ 0 h 1023"/>
              <a:gd name="T10" fmla="*/ 5078 w 5078"/>
              <a:gd name="T11" fmla="*/ 511 h 1023"/>
              <a:gd name="T12" fmla="*/ 4744 w 5078"/>
              <a:gd name="T13" fmla="*/ 1023 h 1023"/>
            </a:gdLst>
            <a:ahLst/>
            <a:cxnLst>
              <a:cxn ang="0">
                <a:pos x="T0" y="T1"/>
              </a:cxn>
              <a:cxn ang="0">
                <a:pos x="T2" y="T3"/>
              </a:cxn>
              <a:cxn ang="0">
                <a:pos x="T4" y="T5"/>
              </a:cxn>
              <a:cxn ang="0">
                <a:pos x="T6" y="T7"/>
              </a:cxn>
              <a:cxn ang="0">
                <a:pos x="T8" y="T9"/>
              </a:cxn>
              <a:cxn ang="0">
                <a:pos x="T10" y="T11"/>
              </a:cxn>
              <a:cxn ang="0">
                <a:pos x="T12" y="T13"/>
              </a:cxn>
            </a:cxnLst>
            <a:rect l="0" t="0" r="r" b="b"/>
            <a:pathLst>
              <a:path w="5078" h="1023">
                <a:moveTo>
                  <a:pt x="4744" y="1023"/>
                </a:moveTo>
                <a:lnTo>
                  <a:pt x="0" y="1023"/>
                </a:lnTo>
                <a:lnTo>
                  <a:pt x="333" y="511"/>
                </a:lnTo>
                <a:lnTo>
                  <a:pt x="0" y="0"/>
                </a:lnTo>
                <a:lnTo>
                  <a:pt x="4744" y="0"/>
                </a:lnTo>
                <a:lnTo>
                  <a:pt x="5078" y="511"/>
                </a:lnTo>
                <a:lnTo>
                  <a:pt x="4744" y="1023"/>
                </a:lnTo>
                <a:close/>
              </a:path>
            </a:pathLst>
          </a:custGeom>
          <a:solidFill>
            <a:schemeClr val="tx2">
              <a:lumMod val="40000"/>
              <a:lumOff val="60000"/>
            </a:schemeClr>
          </a:solidFill>
          <a:ln w="6350">
            <a:solidFill>
              <a:schemeClr val="tx2"/>
            </a:solidFill>
          </a:ln>
        </p:spPr>
        <p:txBody>
          <a:bodyPr vert="horz" wrap="square" lIns="45720" tIns="22860" rIns="45720" bIns="2286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a:solidFill>
                  <a:schemeClr val="bg1"/>
                </a:solidFill>
                <a:latin typeface="Arial" panose="020B0604020202020204" pitchFamily="34" charset="0"/>
                <a:cs typeface="Arial" panose="020B0604020202020204" pitchFamily="34" charset="0"/>
              </a:rPr>
              <a:t>1. Project Establishment</a:t>
            </a:r>
          </a:p>
        </p:txBody>
      </p:sp>
      <p:sp>
        <p:nvSpPr>
          <p:cNvPr id="26" name="Freeform 16">
            <a:extLst>
              <a:ext uri="{FF2B5EF4-FFF2-40B4-BE49-F238E27FC236}">
                <a16:creationId xmlns:a16="http://schemas.microsoft.com/office/drawing/2014/main" id="{1F32FDB8-2E15-4877-48CC-18CC63ED5000}"/>
              </a:ext>
            </a:extLst>
          </p:cNvPr>
          <p:cNvSpPr>
            <a:spLocks/>
          </p:cNvSpPr>
          <p:nvPr/>
        </p:nvSpPr>
        <p:spPr bwMode="auto">
          <a:xfrm>
            <a:off x="2117517" y="2524408"/>
            <a:ext cx="1727733" cy="388144"/>
          </a:xfrm>
          <a:custGeom>
            <a:avLst/>
            <a:gdLst>
              <a:gd name="T0" fmla="*/ 4744 w 5078"/>
              <a:gd name="T1" fmla="*/ 1023 h 1023"/>
              <a:gd name="T2" fmla="*/ 0 w 5078"/>
              <a:gd name="T3" fmla="*/ 1023 h 1023"/>
              <a:gd name="T4" fmla="*/ 333 w 5078"/>
              <a:gd name="T5" fmla="*/ 511 h 1023"/>
              <a:gd name="T6" fmla="*/ 0 w 5078"/>
              <a:gd name="T7" fmla="*/ 0 h 1023"/>
              <a:gd name="T8" fmla="*/ 4744 w 5078"/>
              <a:gd name="T9" fmla="*/ 0 h 1023"/>
              <a:gd name="T10" fmla="*/ 5078 w 5078"/>
              <a:gd name="T11" fmla="*/ 511 h 1023"/>
              <a:gd name="T12" fmla="*/ 4744 w 5078"/>
              <a:gd name="T13" fmla="*/ 1023 h 1023"/>
            </a:gdLst>
            <a:ahLst/>
            <a:cxnLst>
              <a:cxn ang="0">
                <a:pos x="T0" y="T1"/>
              </a:cxn>
              <a:cxn ang="0">
                <a:pos x="T2" y="T3"/>
              </a:cxn>
              <a:cxn ang="0">
                <a:pos x="T4" y="T5"/>
              </a:cxn>
              <a:cxn ang="0">
                <a:pos x="T6" y="T7"/>
              </a:cxn>
              <a:cxn ang="0">
                <a:pos x="T8" y="T9"/>
              </a:cxn>
              <a:cxn ang="0">
                <a:pos x="T10" y="T11"/>
              </a:cxn>
              <a:cxn ang="0">
                <a:pos x="T12" y="T13"/>
              </a:cxn>
            </a:cxnLst>
            <a:rect l="0" t="0" r="r" b="b"/>
            <a:pathLst>
              <a:path w="5078" h="1023">
                <a:moveTo>
                  <a:pt x="4744" y="1023"/>
                </a:moveTo>
                <a:lnTo>
                  <a:pt x="0" y="1023"/>
                </a:lnTo>
                <a:lnTo>
                  <a:pt x="333" y="511"/>
                </a:lnTo>
                <a:lnTo>
                  <a:pt x="0" y="0"/>
                </a:lnTo>
                <a:lnTo>
                  <a:pt x="4744" y="0"/>
                </a:lnTo>
                <a:lnTo>
                  <a:pt x="5078" y="511"/>
                </a:lnTo>
                <a:lnTo>
                  <a:pt x="4744" y="1023"/>
                </a:lnTo>
                <a:close/>
              </a:path>
            </a:pathLst>
          </a:custGeom>
          <a:solidFill>
            <a:schemeClr val="accent1">
              <a:lumMod val="40000"/>
              <a:lumOff val="60000"/>
            </a:schemeClr>
          </a:solidFill>
          <a:ln w="6350">
            <a:solidFill>
              <a:schemeClr val="accent1"/>
            </a:solidFill>
          </a:ln>
        </p:spPr>
        <p:txBody>
          <a:bodyPr vert="horz" wrap="square" lIns="45720" tIns="22860" rIns="45720" bIns="2286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a:solidFill>
                  <a:schemeClr val="bg1"/>
                </a:solidFill>
                <a:latin typeface="Arial" panose="020B0604020202020204" pitchFamily="34" charset="0"/>
                <a:cs typeface="Arial" panose="020B0604020202020204" pitchFamily="34" charset="0"/>
              </a:rPr>
              <a:t>2a. Initial Planning</a:t>
            </a:r>
          </a:p>
        </p:txBody>
      </p:sp>
      <p:sp>
        <p:nvSpPr>
          <p:cNvPr id="35" name="Freeform 16">
            <a:extLst>
              <a:ext uri="{FF2B5EF4-FFF2-40B4-BE49-F238E27FC236}">
                <a16:creationId xmlns:a16="http://schemas.microsoft.com/office/drawing/2014/main" id="{77D88489-5074-99CF-494B-996948F5D08A}"/>
              </a:ext>
            </a:extLst>
          </p:cNvPr>
          <p:cNvSpPr>
            <a:spLocks/>
          </p:cNvSpPr>
          <p:nvPr/>
        </p:nvSpPr>
        <p:spPr bwMode="auto">
          <a:xfrm>
            <a:off x="9124149" y="2524408"/>
            <a:ext cx="1632038" cy="388144"/>
          </a:xfrm>
          <a:custGeom>
            <a:avLst/>
            <a:gdLst>
              <a:gd name="T0" fmla="*/ 4744 w 5078"/>
              <a:gd name="T1" fmla="*/ 1023 h 1023"/>
              <a:gd name="T2" fmla="*/ 0 w 5078"/>
              <a:gd name="T3" fmla="*/ 1023 h 1023"/>
              <a:gd name="T4" fmla="*/ 333 w 5078"/>
              <a:gd name="T5" fmla="*/ 511 h 1023"/>
              <a:gd name="T6" fmla="*/ 0 w 5078"/>
              <a:gd name="T7" fmla="*/ 0 h 1023"/>
              <a:gd name="T8" fmla="*/ 4744 w 5078"/>
              <a:gd name="T9" fmla="*/ 0 h 1023"/>
              <a:gd name="T10" fmla="*/ 5078 w 5078"/>
              <a:gd name="T11" fmla="*/ 511 h 1023"/>
              <a:gd name="T12" fmla="*/ 4744 w 5078"/>
              <a:gd name="T13" fmla="*/ 1023 h 1023"/>
            </a:gdLst>
            <a:ahLst/>
            <a:cxnLst>
              <a:cxn ang="0">
                <a:pos x="T0" y="T1"/>
              </a:cxn>
              <a:cxn ang="0">
                <a:pos x="T2" y="T3"/>
              </a:cxn>
              <a:cxn ang="0">
                <a:pos x="T4" y="T5"/>
              </a:cxn>
              <a:cxn ang="0">
                <a:pos x="T6" y="T7"/>
              </a:cxn>
              <a:cxn ang="0">
                <a:pos x="T8" y="T9"/>
              </a:cxn>
              <a:cxn ang="0">
                <a:pos x="T10" y="T11"/>
              </a:cxn>
              <a:cxn ang="0">
                <a:pos x="T12" y="T13"/>
              </a:cxn>
            </a:cxnLst>
            <a:rect l="0" t="0" r="r" b="b"/>
            <a:pathLst>
              <a:path w="5078" h="1023">
                <a:moveTo>
                  <a:pt x="4744" y="1023"/>
                </a:moveTo>
                <a:lnTo>
                  <a:pt x="0" y="1023"/>
                </a:lnTo>
                <a:lnTo>
                  <a:pt x="333" y="511"/>
                </a:lnTo>
                <a:lnTo>
                  <a:pt x="0" y="0"/>
                </a:lnTo>
                <a:lnTo>
                  <a:pt x="4744" y="0"/>
                </a:lnTo>
                <a:lnTo>
                  <a:pt x="5078" y="511"/>
                </a:lnTo>
                <a:lnTo>
                  <a:pt x="4744" y="1023"/>
                </a:lnTo>
                <a:close/>
              </a:path>
            </a:pathLst>
          </a:custGeom>
          <a:solidFill>
            <a:schemeClr val="accent5">
              <a:lumMod val="40000"/>
              <a:lumOff val="60000"/>
            </a:schemeClr>
          </a:solidFill>
          <a:ln w="6350">
            <a:solidFill>
              <a:schemeClr val="accent5"/>
            </a:solidFill>
          </a:ln>
        </p:spPr>
        <p:txBody>
          <a:bodyPr vert="horz" wrap="square" lIns="45720" tIns="22860" rIns="45720" bIns="2286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a:solidFill>
                  <a:schemeClr val="bg1"/>
                </a:solidFill>
                <a:latin typeface="Arial" panose="020B0604020202020204" pitchFamily="34" charset="0"/>
                <a:cs typeface="Arial" panose="020B0604020202020204" pitchFamily="34" charset="0"/>
              </a:rPr>
              <a:t>4. Operations</a:t>
            </a:r>
          </a:p>
        </p:txBody>
      </p:sp>
      <p:sp>
        <p:nvSpPr>
          <p:cNvPr id="38" name="Freeform 16">
            <a:extLst>
              <a:ext uri="{FF2B5EF4-FFF2-40B4-BE49-F238E27FC236}">
                <a16:creationId xmlns:a16="http://schemas.microsoft.com/office/drawing/2014/main" id="{1CD2BAAD-C423-6185-D071-2431176E854F}"/>
              </a:ext>
            </a:extLst>
          </p:cNvPr>
          <p:cNvSpPr>
            <a:spLocks/>
          </p:cNvSpPr>
          <p:nvPr/>
        </p:nvSpPr>
        <p:spPr bwMode="auto">
          <a:xfrm>
            <a:off x="3845254" y="2524408"/>
            <a:ext cx="1727733" cy="388144"/>
          </a:xfrm>
          <a:custGeom>
            <a:avLst/>
            <a:gdLst>
              <a:gd name="T0" fmla="*/ 4744 w 5078"/>
              <a:gd name="T1" fmla="*/ 1023 h 1023"/>
              <a:gd name="T2" fmla="*/ 0 w 5078"/>
              <a:gd name="T3" fmla="*/ 1023 h 1023"/>
              <a:gd name="T4" fmla="*/ 333 w 5078"/>
              <a:gd name="T5" fmla="*/ 511 h 1023"/>
              <a:gd name="T6" fmla="*/ 0 w 5078"/>
              <a:gd name="T7" fmla="*/ 0 h 1023"/>
              <a:gd name="T8" fmla="*/ 4744 w 5078"/>
              <a:gd name="T9" fmla="*/ 0 h 1023"/>
              <a:gd name="T10" fmla="*/ 5078 w 5078"/>
              <a:gd name="T11" fmla="*/ 511 h 1023"/>
              <a:gd name="T12" fmla="*/ 4744 w 5078"/>
              <a:gd name="T13" fmla="*/ 1023 h 1023"/>
            </a:gdLst>
            <a:ahLst/>
            <a:cxnLst>
              <a:cxn ang="0">
                <a:pos x="T0" y="T1"/>
              </a:cxn>
              <a:cxn ang="0">
                <a:pos x="T2" y="T3"/>
              </a:cxn>
              <a:cxn ang="0">
                <a:pos x="T4" y="T5"/>
              </a:cxn>
              <a:cxn ang="0">
                <a:pos x="T6" y="T7"/>
              </a:cxn>
              <a:cxn ang="0">
                <a:pos x="T8" y="T9"/>
              </a:cxn>
              <a:cxn ang="0">
                <a:pos x="T10" y="T11"/>
              </a:cxn>
              <a:cxn ang="0">
                <a:pos x="T12" y="T13"/>
              </a:cxn>
            </a:cxnLst>
            <a:rect l="0" t="0" r="r" b="b"/>
            <a:pathLst>
              <a:path w="5078" h="1023">
                <a:moveTo>
                  <a:pt x="4744" y="1023"/>
                </a:moveTo>
                <a:lnTo>
                  <a:pt x="0" y="1023"/>
                </a:lnTo>
                <a:lnTo>
                  <a:pt x="333" y="511"/>
                </a:lnTo>
                <a:lnTo>
                  <a:pt x="0" y="0"/>
                </a:lnTo>
                <a:lnTo>
                  <a:pt x="4744" y="0"/>
                </a:lnTo>
                <a:lnTo>
                  <a:pt x="5078" y="511"/>
                </a:lnTo>
                <a:lnTo>
                  <a:pt x="4744" y="1023"/>
                </a:lnTo>
                <a:close/>
              </a:path>
            </a:pathLst>
          </a:custGeom>
          <a:solidFill>
            <a:schemeClr val="accent1">
              <a:lumMod val="40000"/>
              <a:lumOff val="60000"/>
            </a:schemeClr>
          </a:solidFill>
          <a:ln w="6350">
            <a:solidFill>
              <a:schemeClr val="accent1"/>
            </a:solidFill>
          </a:ln>
        </p:spPr>
        <p:txBody>
          <a:bodyPr vert="horz" wrap="square" lIns="45720" tIns="22860" rIns="45720" bIns="2286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a:solidFill>
                  <a:schemeClr val="bg1"/>
                </a:solidFill>
                <a:latin typeface="Arial" panose="020B0604020202020204" pitchFamily="34" charset="0"/>
                <a:cs typeface="Arial" panose="020B0604020202020204" pitchFamily="34" charset="0"/>
              </a:rPr>
              <a:t>2b. Detailed Planning</a:t>
            </a:r>
          </a:p>
        </p:txBody>
      </p:sp>
      <p:sp>
        <p:nvSpPr>
          <p:cNvPr id="39" name="Arrow: Chevron 38">
            <a:extLst>
              <a:ext uri="{FF2B5EF4-FFF2-40B4-BE49-F238E27FC236}">
                <a16:creationId xmlns:a16="http://schemas.microsoft.com/office/drawing/2014/main" id="{D6C6E040-D9AF-202C-8BDC-BD71B3CB3D88}"/>
              </a:ext>
            </a:extLst>
          </p:cNvPr>
          <p:cNvSpPr/>
          <p:nvPr/>
        </p:nvSpPr>
        <p:spPr>
          <a:xfrm>
            <a:off x="2117520" y="1789302"/>
            <a:ext cx="3455467" cy="388800"/>
          </a:xfrm>
          <a:prstGeom prst="chevron">
            <a:avLst>
              <a:gd name="adj" fmla="val 27952"/>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2. Definition</a:t>
            </a:r>
          </a:p>
        </p:txBody>
      </p:sp>
      <p:sp>
        <p:nvSpPr>
          <p:cNvPr id="40" name="Arrow: Chevron 39">
            <a:extLst>
              <a:ext uri="{FF2B5EF4-FFF2-40B4-BE49-F238E27FC236}">
                <a16:creationId xmlns:a16="http://schemas.microsoft.com/office/drawing/2014/main" id="{D3CF7B14-14F4-A42B-F579-8A4BF3589A91}"/>
              </a:ext>
            </a:extLst>
          </p:cNvPr>
          <p:cNvSpPr/>
          <p:nvPr/>
        </p:nvSpPr>
        <p:spPr>
          <a:xfrm>
            <a:off x="5572984" y="1790093"/>
            <a:ext cx="3551162" cy="388800"/>
          </a:xfrm>
          <a:prstGeom prst="chevron">
            <a:avLst>
              <a:gd name="adj" fmla="val 25502"/>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3. Execution</a:t>
            </a:r>
          </a:p>
        </p:txBody>
      </p:sp>
      <p:sp>
        <p:nvSpPr>
          <p:cNvPr id="48" name="Arrow: Chevron 47">
            <a:extLst>
              <a:ext uri="{FF2B5EF4-FFF2-40B4-BE49-F238E27FC236}">
                <a16:creationId xmlns:a16="http://schemas.microsoft.com/office/drawing/2014/main" id="{97DF4F83-3170-953F-6A71-798CCD1B3871}"/>
              </a:ext>
            </a:extLst>
          </p:cNvPr>
          <p:cNvSpPr>
            <a:spLocks/>
          </p:cNvSpPr>
          <p:nvPr/>
        </p:nvSpPr>
        <p:spPr>
          <a:xfrm>
            <a:off x="5572978" y="2524408"/>
            <a:ext cx="1183722" cy="388800"/>
          </a:xfrm>
          <a:prstGeom prst="chevron">
            <a:avLst>
              <a:gd name="adj" fmla="val 30402"/>
            </a:avLst>
          </a:prstGeom>
          <a:solidFill>
            <a:schemeClr val="accent4">
              <a:lumMod val="40000"/>
              <a:lumOff val="60000"/>
            </a:schemeClr>
          </a:solidFill>
          <a:ln w="63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b="1">
                <a:solidFill>
                  <a:schemeClr val="bg1"/>
                </a:solidFill>
              </a:rPr>
              <a:t>3a. Non-nuclear Construction</a:t>
            </a:r>
          </a:p>
        </p:txBody>
      </p:sp>
      <p:sp>
        <p:nvSpPr>
          <p:cNvPr id="52" name="Arrow: Chevron 51">
            <a:extLst>
              <a:ext uri="{FF2B5EF4-FFF2-40B4-BE49-F238E27FC236}">
                <a16:creationId xmlns:a16="http://schemas.microsoft.com/office/drawing/2014/main" id="{7E48F6DF-7033-22F6-5B36-D44182AFEDC7}"/>
              </a:ext>
            </a:extLst>
          </p:cNvPr>
          <p:cNvSpPr>
            <a:spLocks/>
          </p:cNvSpPr>
          <p:nvPr/>
        </p:nvSpPr>
        <p:spPr>
          <a:xfrm>
            <a:off x="6756702" y="2524408"/>
            <a:ext cx="1183722" cy="388800"/>
          </a:xfrm>
          <a:prstGeom prst="chevron">
            <a:avLst>
              <a:gd name="adj" fmla="val 29177"/>
            </a:avLst>
          </a:prstGeom>
          <a:solidFill>
            <a:schemeClr val="accent4">
              <a:lumMod val="40000"/>
              <a:lumOff val="60000"/>
            </a:schemeClr>
          </a:solidFill>
          <a:ln w="63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b="1">
                <a:solidFill>
                  <a:schemeClr val="bg1"/>
                </a:solidFill>
              </a:rPr>
              <a:t>3b. Nuclear Construction</a:t>
            </a:r>
          </a:p>
        </p:txBody>
      </p:sp>
      <p:sp>
        <p:nvSpPr>
          <p:cNvPr id="58" name="Arrow: Chevron 57">
            <a:extLst>
              <a:ext uri="{FF2B5EF4-FFF2-40B4-BE49-F238E27FC236}">
                <a16:creationId xmlns:a16="http://schemas.microsoft.com/office/drawing/2014/main" id="{8FF83636-C48D-D5FC-7980-D7D11AFEBCE4}"/>
              </a:ext>
            </a:extLst>
          </p:cNvPr>
          <p:cNvSpPr>
            <a:spLocks/>
          </p:cNvSpPr>
          <p:nvPr/>
        </p:nvSpPr>
        <p:spPr>
          <a:xfrm>
            <a:off x="7940424" y="2524408"/>
            <a:ext cx="1183722" cy="388800"/>
          </a:xfrm>
          <a:prstGeom prst="chevron">
            <a:avLst>
              <a:gd name="adj" fmla="val 29177"/>
            </a:avLst>
          </a:prstGeom>
          <a:solidFill>
            <a:schemeClr val="accent4">
              <a:lumMod val="40000"/>
              <a:lumOff val="60000"/>
            </a:schemeClr>
          </a:solidFill>
          <a:ln w="63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b="1">
                <a:solidFill>
                  <a:schemeClr val="bg1"/>
                </a:solidFill>
              </a:rPr>
              <a:t>3c. Commissioning</a:t>
            </a:r>
          </a:p>
        </p:txBody>
      </p:sp>
      <p:sp>
        <p:nvSpPr>
          <p:cNvPr id="61" name="Subtitle 3">
            <a:extLst>
              <a:ext uri="{FF2B5EF4-FFF2-40B4-BE49-F238E27FC236}">
                <a16:creationId xmlns:a16="http://schemas.microsoft.com/office/drawing/2014/main" id="{7000298E-B475-2EB6-3D5A-FD2A4EA4A28F}"/>
              </a:ext>
            </a:extLst>
          </p:cNvPr>
          <p:cNvSpPr txBox="1">
            <a:spLocks/>
          </p:cNvSpPr>
          <p:nvPr/>
        </p:nvSpPr>
        <p:spPr>
          <a:xfrm>
            <a:off x="380705" y="2207883"/>
            <a:ext cx="5157116" cy="276490"/>
          </a:xfrm>
          <a:prstGeom prst="rect">
            <a:avLst/>
          </a:prstGeom>
        </p:spPr>
        <p:txBody>
          <a:bodyPr lIns="0" r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20244C"/>
                </a:solidFill>
                <a:effectLst/>
                <a:uLnTx/>
                <a:uFillTx/>
                <a:latin typeface="Arial" panose="020B0604020202020204" pitchFamily="34" charset="0"/>
                <a:ea typeface="+mn-ea"/>
                <a:cs typeface="Arial" panose="020B0604020202020204" pitchFamily="34" charset="0"/>
              </a:rPr>
              <a:t>Tranches</a:t>
            </a:r>
          </a:p>
        </p:txBody>
      </p:sp>
      <p:sp>
        <p:nvSpPr>
          <p:cNvPr id="72" name="Subtitle 3">
            <a:extLst>
              <a:ext uri="{FF2B5EF4-FFF2-40B4-BE49-F238E27FC236}">
                <a16:creationId xmlns:a16="http://schemas.microsoft.com/office/drawing/2014/main" id="{A04FA551-4501-4FF4-2210-268EDF29695C}"/>
              </a:ext>
            </a:extLst>
          </p:cNvPr>
          <p:cNvSpPr txBox="1">
            <a:spLocks/>
          </p:cNvSpPr>
          <p:nvPr/>
        </p:nvSpPr>
        <p:spPr>
          <a:xfrm>
            <a:off x="380705" y="2950882"/>
            <a:ext cx="5157116" cy="276490"/>
          </a:xfrm>
          <a:prstGeom prst="rect">
            <a:avLst/>
          </a:prstGeom>
        </p:spPr>
        <p:txBody>
          <a:bodyPr lIns="0" r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20244C"/>
                </a:solidFill>
                <a:effectLst/>
                <a:uLnTx/>
                <a:uFillTx/>
                <a:latin typeface="Arial" panose="020B0604020202020204" pitchFamily="34" charset="0"/>
                <a:ea typeface="+mn-ea"/>
                <a:cs typeface="Arial" panose="020B0604020202020204" pitchFamily="34" charset="0"/>
              </a:rPr>
              <a:t>Milestones</a:t>
            </a:r>
          </a:p>
        </p:txBody>
      </p:sp>
      <p:grpSp>
        <p:nvGrpSpPr>
          <p:cNvPr id="78" name="Group 77">
            <a:extLst>
              <a:ext uri="{FF2B5EF4-FFF2-40B4-BE49-F238E27FC236}">
                <a16:creationId xmlns:a16="http://schemas.microsoft.com/office/drawing/2014/main" id="{03FA38A5-8960-EA09-C066-A90742D7BFD5}"/>
              </a:ext>
            </a:extLst>
          </p:cNvPr>
          <p:cNvGrpSpPr/>
          <p:nvPr/>
        </p:nvGrpSpPr>
        <p:grpSpPr>
          <a:xfrm>
            <a:off x="3775348" y="4112196"/>
            <a:ext cx="1176694" cy="323164"/>
            <a:chOff x="6902047" y="5216111"/>
            <a:chExt cx="996080" cy="381933"/>
          </a:xfrm>
        </p:grpSpPr>
        <p:sp>
          <p:nvSpPr>
            <p:cNvPr id="80" name="Diamond 79">
              <a:extLst>
                <a:ext uri="{FF2B5EF4-FFF2-40B4-BE49-F238E27FC236}">
                  <a16:creationId xmlns:a16="http://schemas.microsoft.com/office/drawing/2014/main" id="{9216E7E5-8A16-1D2A-48DA-D629DF2DDBDC}"/>
                </a:ext>
              </a:extLst>
            </p:cNvPr>
            <p:cNvSpPr>
              <a:spLocks/>
            </p:cNvSpPr>
            <p:nvPr/>
          </p:nvSpPr>
          <p:spPr>
            <a:xfrm>
              <a:off x="6902047" y="5265491"/>
              <a:ext cx="121897" cy="170187"/>
            </a:xfrm>
            <a:prstGeom prst="diamond">
              <a:avLst/>
            </a:prstGeom>
            <a:solidFill>
              <a:srgbClr val="2024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1" name="TextBox 80">
              <a:extLst>
                <a:ext uri="{FF2B5EF4-FFF2-40B4-BE49-F238E27FC236}">
                  <a16:creationId xmlns:a16="http://schemas.microsoft.com/office/drawing/2014/main" id="{4CC3BB8A-0AFD-ABC4-8AFA-6AED36326A84}"/>
                </a:ext>
              </a:extLst>
            </p:cNvPr>
            <p:cNvSpPr txBox="1">
              <a:spLocks/>
            </p:cNvSpPr>
            <p:nvPr/>
          </p:nvSpPr>
          <p:spPr>
            <a:xfrm>
              <a:off x="7083874" y="5216111"/>
              <a:ext cx="814253" cy="3819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20244C"/>
                  </a:solidFill>
                  <a:effectLst/>
                  <a:uLnTx/>
                  <a:uFillTx/>
                  <a:latin typeface="Arial" panose="020B0604020202020204"/>
                  <a:ea typeface="+mn-ea"/>
                  <a:cs typeface="+mn-cs"/>
                </a:rPr>
                <a:t>Preliminary Design Complete Stage Gate</a:t>
              </a:r>
            </a:p>
          </p:txBody>
        </p:sp>
      </p:grpSp>
      <p:grpSp>
        <p:nvGrpSpPr>
          <p:cNvPr id="82" name="Group 81">
            <a:extLst>
              <a:ext uri="{FF2B5EF4-FFF2-40B4-BE49-F238E27FC236}">
                <a16:creationId xmlns:a16="http://schemas.microsoft.com/office/drawing/2014/main" id="{5CEDB252-81A4-CC6F-8CA2-81F0A4725C88}"/>
              </a:ext>
            </a:extLst>
          </p:cNvPr>
          <p:cNvGrpSpPr/>
          <p:nvPr/>
        </p:nvGrpSpPr>
        <p:grpSpPr>
          <a:xfrm>
            <a:off x="5498404" y="4112210"/>
            <a:ext cx="1176694" cy="215444"/>
            <a:chOff x="6902047" y="5216111"/>
            <a:chExt cx="996080" cy="254623"/>
          </a:xfrm>
        </p:grpSpPr>
        <p:sp>
          <p:nvSpPr>
            <p:cNvPr id="89" name="Diamond 88">
              <a:extLst>
                <a:ext uri="{FF2B5EF4-FFF2-40B4-BE49-F238E27FC236}">
                  <a16:creationId xmlns:a16="http://schemas.microsoft.com/office/drawing/2014/main" id="{AC45E386-EEAC-4989-10C7-D8FB8AF97294}"/>
                </a:ext>
              </a:extLst>
            </p:cNvPr>
            <p:cNvSpPr>
              <a:spLocks/>
            </p:cNvSpPr>
            <p:nvPr/>
          </p:nvSpPr>
          <p:spPr>
            <a:xfrm>
              <a:off x="6902047" y="5265491"/>
              <a:ext cx="121897" cy="170187"/>
            </a:xfrm>
            <a:prstGeom prst="diamond">
              <a:avLst/>
            </a:prstGeom>
            <a:solidFill>
              <a:srgbClr val="2024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3" name="TextBox 92">
              <a:extLst>
                <a:ext uri="{FF2B5EF4-FFF2-40B4-BE49-F238E27FC236}">
                  <a16:creationId xmlns:a16="http://schemas.microsoft.com/office/drawing/2014/main" id="{A04125E2-1EAE-41A0-33A2-508DAD9D312E}"/>
                </a:ext>
              </a:extLst>
            </p:cNvPr>
            <p:cNvSpPr txBox="1">
              <a:spLocks/>
            </p:cNvSpPr>
            <p:nvPr/>
          </p:nvSpPr>
          <p:spPr>
            <a:xfrm>
              <a:off x="7083874" y="5216111"/>
              <a:ext cx="814253" cy="2546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20244C"/>
                  </a:solidFill>
                  <a:effectLst/>
                  <a:uLnTx/>
                  <a:uFillTx/>
                  <a:latin typeface="Arial" panose="020B0604020202020204"/>
                  <a:ea typeface="+mn-ea"/>
                  <a:cs typeface="+mn-cs"/>
                </a:rPr>
                <a:t>Detailed Design Complete Stage Gate</a:t>
              </a:r>
            </a:p>
          </p:txBody>
        </p:sp>
      </p:grpSp>
      <p:grpSp>
        <p:nvGrpSpPr>
          <p:cNvPr id="94" name="Group 93">
            <a:extLst>
              <a:ext uri="{FF2B5EF4-FFF2-40B4-BE49-F238E27FC236}">
                <a16:creationId xmlns:a16="http://schemas.microsoft.com/office/drawing/2014/main" id="{23E2349E-D561-E8AB-129D-88D38B65F0AF}"/>
              </a:ext>
            </a:extLst>
          </p:cNvPr>
          <p:cNvGrpSpPr/>
          <p:nvPr/>
        </p:nvGrpSpPr>
        <p:grpSpPr>
          <a:xfrm>
            <a:off x="9057517" y="4112210"/>
            <a:ext cx="1176694" cy="215444"/>
            <a:chOff x="6902047" y="5216111"/>
            <a:chExt cx="996080" cy="254623"/>
          </a:xfrm>
        </p:grpSpPr>
        <p:sp>
          <p:nvSpPr>
            <p:cNvPr id="95" name="Diamond 94">
              <a:extLst>
                <a:ext uri="{FF2B5EF4-FFF2-40B4-BE49-F238E27FC236}">
                  <a16:creationId xmlns:a16="http://schemas.microsoft.com/office/drawing/2014/main" id="{85E37FA9-EA9F-63FE-A465-21647A0C55D2}"/>
                </a:ext>
              </a:extLst>
            </p:cNvPr>
            <p:cNvSpPr>
              <a:spLocks/>
            </p:cNvSpPr>
            <p:nvPr/>
          </p:nvSpPr>
          <p:spPr>
            <a:xfrm>
              <a:off x="6902047" y="5265491"/>
              <a:ext cx="121897" cy="170187"/>
            </a:xfrm>
            <a:prstGeom prst="diamond">
              <a:avLst/>
            </a:prstGeom>
            <a:solidFill>
              <a:srgbClr val="2024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6" name="TextBox 95">
              <a:extLst>
                <a:ext uri="{FF2B5EF4-FFF2-40B4-BE49-F238E27FC236}">
                  <a16:creationId xmlns:a16="http://schemas.microsoft.com/office/drawing/2014/main" id="{791B0475-96DA-8856-5CE9-B0AE869FA4A4}"/>
                </a:ext>
              </a:extLst>
            </p:cNvPr>
            <p:cNvSpPr txBox="1">
              <a:spLocks/>
            </p:cNvSpPr>
            <p:nvPr/>
          </p:nvSpPr>
          <p:spPr>
            <a:xfrm>
              <a:off x="7083874" y="5216111"/>
              <a:ext cx="814253" cy="2546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20244C"/>
                  </a:solidFill>
                  <a:effectLst/>
                  <a:uLnTx/>
                  <a:uFillTx/>
                  <a:latin typeface="Arial" panose="020B0604020202020204"/>
                  <a:ea typeface="+mn-ea"/>
                  <a:cs typeface="+mn-cs"/>
                </a:rPr>
                <a:t>Commercial Operations</a:t>
              </a:r>
            </a:p>
          </p:txBody>
        </p:sp>
      </p:grpSp>
      <p:grpSp>
        <p:nvGrpSpPr>
          <p:cNvPr id="97" name="Group 96">
            <a:extLst>
              <a:ext uri="{FF2B5EF4-FFF2-40B4-BE49-F238E27FC236}">
                <a16:creationId xmlns:a16="http://schemas.microsoft.com/office/drawing/2014/main" id="{15DA92E6-1F99-02C4-D0AC-D447B5776632}"/>
              </a:ext>
            </a:extLst>
          </p:cNvPr>
          <p:cNvGrpSpPr/>
          <p:nvPr/>
        </p:nvGrpSpPr>
        <p:grpSpPr>
          <a:xfrm>
            <a:off x="5713201" y="3307030"/>
            <a:ext cx="1176694" cy="215444"/>
            <a:chOff x="6902047" y="5216111"/>
            <a:chExt cx="996080" cy="254623"/>
          </a:xfrm>
        </p:grpSpPr>
        <p:sp>
          <p:nvSpPr>
            <p:cNvPr id="98" name="Diamond 97">
              <a:extLst>
                <a:ext uri="{FF2B5EF4-FFF2-40B4-BE49-F238E27FC236}">
                  <a16:creationId xmlns:a16="http://schemas.microsoft.com/office/drawing/2014/main" id="{BB3EF15B-2C8D-98AC-3E61-10CAAF0AC4F2}"/>
                </a:ext>
              </a:extLst>
            </p:cNvPr>
            <p:cNvSpPr>
              <a:spLocks/>
            </p:cNvSpPr>
            <p:nvPr/>
          </p:nvSpPr>
          <p:spPr>
            <a:xfrm>
              <a:off x="6902047" y="5265491"/>
              <a:ext cx="121897" cy="170187"/>
            </a:xfrm>
            <a:prstGeom prst="diamond">
              <a:avLst/>
            </a:prstGeom>
            <a:solidFill>
              <a:srgbClr val="2024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9" name="TextBox 98">
              <a:extLst>
                <a:ext uri="{FF2B5EF4-FFF2-40B4-BE49-F238E27FC236}">
                  <a16:creationId xmlns:a16="http://schemas.microsoft.com/office/drawing/2014/main" id="{14850EEE-FC57-84C8-95ED-9B8AD15F328F}"/>
                </a:ext>
              </a:extLst>
            </p:cNvPr>
            <p:cNvSpPr txBox="1">
              <a:spLocks/>
            </p:cNvSpPr>
            <p:nvPr/>
          </p:nvSpPr>
          <p:spPr>
            <a:xfrm>
              <a:off x="7083874" y="5216111"/>
              <a:ext cx="814253" cy="2546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20244C"/>
                  </a:solidFill>
                  <a:effectLst/>
                  <a:uLnTx/>
                  <a:uFillTx/>
                  <a:latin typeface="Arial" panose="020B0604020202020204"/>
                  <a:ea typeface="+mn-ea"/>
                  <a:cs typeface="+mn-cs"/>
                </a:rPr>
                <a:t>Final Investment Decision</a:t>
              </a:r>
            </a:p>
          </p:txBody>
        </p:sp>
      </p:grpSp>
      <p:grpSp>
        <p:nvGrpSpPr>
          <p:cNvPr id="100" name="Group 99">
            <a:extLst>
              <a:ext uri="{FF2B5EF4-FFF2-40B4-BE49-F238E27FC236}">
                <a16:creationId xmlns:a16="http://schemas.microsoft.com/office/drawing/2014/main" id="{05481951-F3CA-D73C-4FE4-B15D05A0A6C0}"/>
              </a:ext>
            </a:extLst>
          </p:cNvPr>
          <p:cNvGrpSpPr/>
          <p:nvPr/>
        </p:nvGrpSpPr>
        <p:grpSpPr>
          <a:xfrm>
            <a:off x="6695961" y="4112210"/>
            <a:ext cx="1176694" cy="215444"/>
            <a:chOff x="6902047" y="5216111"/>
            <a:chExt cx="996080" cy="254623"/>
          </a:xfrm>
        </p:grpSpPr>
        <p:sp>
          <p:nvSpPr>
            <p:cNvPr id="101" name="Diamond 100">
              <a:extLst>
                <a:ext uri="{FF2B5EF4-FFF2-40B4-BE49-F238E27FC236}">
                  <a16:creationId xmlns:a16="http://schemas.microsoft.com/office/drawing/2014/main" id="{8741A6EB-54C6-2C21-4BD7-18F3D2B4146D}"/>
                </a:ext>
              </a:extLst>
            </p:cNvPr>
            <p:cNvSpPr>
              <a:spLocks/>
            </p:cNvSpPr>
            <p:nvPr/>
          </p:nvSpPr>
          <p:spPr>
            <a:xfrm>
              <a:off x="6902047" y="5265491"/>
              <a:ext cx="121897" cy="170187"/>
            </a:xfrm>
            <a:prstGeom prst="diamond">
              <a:avLst/>
            </a:prstGeom>
            <a:solidFill>
              <a:srgbClr val="2024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2" name="TextBox 101">
              <a:extLst>
                <a:ext uri="{FF2B5EF4-FFF2-40B4-BE49-F238E27FC236}">
                  <a16:creationId xmlns:a16="http://schemas.microsoft.com/office/drawing/2014/main" id="{404DFC09-687E-BD92-ADC2-C356D04E720C}"/>
                </a:ext>
              </a:extLst>
            </p:cNvPr>
            <p:cNvSpPr txBox="1">
              <a:spLocks/>
            </p:cNvSpPr>
            <p:nvPr/>
          </p:nvSpPr>
          <p:spPr>
            <a:xfrm>
              <a:off x="7083874" y="5216111"/>
              <a:ext cx="814253" cy="2546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20244C"/>
                  </a:solidFill>
                  <a:effectLst/>
                  <a:uLnTx/>
                  <a:uFillTx/>
                  <a:latin typeface="Arial" panose="020B0604020202020204"/>
                  <a:ea typeface="+mn-ea"/>
                  <a:cs typeface="+mn-cs"/>
                </a:rPr>
                <a:t>First Nuclear Construction</a:t>
              </a:r>
            </a:p>
          </p:txBody>
        </p:sp>
      </p:grpSp>
      <p:grpSp>
        <p:nvGrpSpPr>
          <p:cNvPr id="103" name="Group 102">
            <a:extLst>
              <a:ext uri="{FF2B5EF4-FFF2-40B4-BE49-F238E27FC236}">
                <a16:creationId xmlns:a16="http://schemas.microsoft.com/office/drawing/2014/main" id="{BEDA6992-9F05-62B8-A960-43C5EF0327B0}"/>
              </a:ext>
            </a:extLst>
          </p:cNvPr>
          <p:cNvGrpSpPr/>
          <p:nvPr/>
        </p:nvGrpSpPr>
        <p:grpSpPr>
          <a:xfrm>
            <a:off x="1681966" y="3750798"/>
            <a:ext cx="987950" cy="144000"/>
            <a:chOff x="6902047" y="4895715"/>
            <a:chExt cx="996080" cy="170187"/>
          </a:xfrm>
        </p:grpSpPr>
        <p:sp>
          <p:nvSpPr>
            <p:cNvPr id="104" name="Diamond 103">
              <a:extLst>
                <a:ext uri="{FF2B5EF4-FFF2-40B4-BE49-F238E27FC236}">
                  <a16:creationId xmlns:a16="http://schemas.microsoft.com/office/drawing/2014/main" id="{CDB7F680-2294-DDAE-FB82-8B71E428DA98}"/>
                </a:ext>
              </a:extLst>
            </p:cNvPr>
            <p:cNvSpPr>
              <a:spLocks/>
            </p:cNvSpPr>
            <p:nvPr/>
          </p:nvSpPr>
          <p:spPr>
            <a:xfrm>
              <a:off x="6902047" y="4895715"/>
              <a:ext cx="145185" cy="170187"/>
            </a:xfrm>
            <a:prstGeom prst="diamond">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5" name="TextBox 104">
              <a:extLst>
                <a:ext uri="{FF2B5EF4-FFF2-40B4-BE49-F238E27FC236}">
                  <a16:creationId xmlns:a16="http://schemas.microsoft.com/office/drawing/2014/main" id="{E9D44C0D-196A-BA53-CDB5-8570FF53FDA6}"/>
                </a:ext>
              </a:extLst>
            </p:cNvPr>
            <p:cNvSpPr txBox="1">
              <a:spLocks/>
            </p:cNvSpPr>
            <p:nvPr/>
          </p:nvSpPr>
          <p:spPr>
            <a:xfrm>
              <a:off x="7083874" y="4917157"/>
              <a:ext cx="814253" cy="12731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20244C"/>
                  </a:solidFill>
                  <a:effectLst/>
                  <a:uLnTx/>
                  <a:uFillTx/>
                  <a:latin typeface="Arial" panose="020B0604020202020204"/>
                  <a:ea typeface="+mn-ea"/>
                  <a:cs typeface="+mn-cs"/>
                </a:rPr>
                <a:t>MM2</a:t>
              </a:r>
            </a:p>
          </p:txBody>
        </p:sp>
      </p:grpSp>
      <p:grpSp>
        <p:nvGrpSpPr>
          <p:cNvPr id="109" name="Group 108">
            <a:extLst>
              <a:ext uri="{FF2B5EF4-FFF2-40B4-BE49-F238E27FC236}">
                <a16:creationId xmlns:a16="http://schemas.microsoft.com/office/drawing/2014/main" id="{D7DB2CE5-6712-9E28-9092-25FD78DC0E77}"/>
              </a:ext>
            </a:extLst>
          </p:cNvPr>
          <p:cNvGrpSpPr/>
          <p:nvPr/>
        </p:nvGrpSpPr>
        <p:grpSpPr>
          <a:xfrm>
            <a:off x="2777599" y="3743377"/>
            <a:ext cx="987950" cy="144000"/>
            <a:chOff x="6902047" y="4895715"/>
            <a:chExt cx="996080" cy="170187"/>
          </a:xfrm>
        </p:grpSpPr>
        <p:sp>
          <p:nvSpPr>
            <p:cNvPr id="110" name="Diamond 109">
              <a:extLst>
                <a:ext uri="{FF2B5EF4-FFF2-40B4-BE49-F238E27FC236}">
                  <a16:creationId xmlns:a16="http://schemas.microsoft.com/office/drawing/2014/main" id="{8AB89637-CCD1-C77B-CA95-065FA210A200}"/>
                </a:ext>
              </a:extLst>
            </p:cNvPr>
            <p:cNvSpPr>
              <a:spLocks/>
            </p:cNvSpPr>
            <p:nvPr/>
          </p:nvSpPr>
          <p:spPr>
            <a:xfrm>
              <a:off x="6902047" y="4895715"/>
              <a:ext cx="145185" cy="170187"/>
            </a:xfrm>
            <a:prstGeom prst="diamond">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1" name="TextBox 110">
              <a:extLst>
                <a:ext uri="{FF2B5EF4-FFF2-40B4-BE49-F238E27FC236}">
                  <a16:creationId xmlns:a16="http://schemas.microsoft.com/office/drawing/2014/main" id="{B539580A-E279-B7FA-5B83-3645884BAF54}"/>
                </a:ext>
              </a:extLst>
            </p:cNvPr>
            <p:cNvSpPr txBox="1">
              <a:spLocks/>
            </p:cNvSpPr>
            <p:nvPr/>
          </p:nvSpPr>
          <p:spPr>
            <a:xfrm>
              <a:off x="7083874" y="4917157"/>
              <a:ext cx="814253" cy="12731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20244C"/>
                  </a:solidFill>
                  <a:effectLst/>
                  <a:uLnTx/>
                  <a:uFillTx/>
                  <a:latin typeface="Arial" panose="020B0604020202020204"/>
                  <a:ea typeface="+mn-ea"/>
                  <a:cs typeface="+mn-cs"/>
                </a:rPr>
                <a:t>MM3</a:t>
              </a:r>
            </a:p>
          </p:txBody>
        </p:sp>
      </p:grpSp>
      <p:grpSp>
        <p:nvGrpSpPr>
          <p:cNvPr id="112" name="Group 111">
            <a:extLst>
              <a:ext uri="{FF2B5EF4-FFF2-40B4-BE49-F238E27FC236}">
                <a16:creationId xmlns:a16="http://schemas.microsoft.com/office/drawing/2014/main" id="{50062621-1502-0932-972E-E8B28DFB54BB}"/>
              </a:ext>
            </a:extLst>
          </p:cNvPr>
          <p:cNvGrpSpPr/>
          <p:nvPr/>
        </p:nvGrpSpPr>
        <p:grpSpPr>
          <a:xfrm>
            <a:off x="4327042" y="3745425"/>
            <a:ext cx="987950" cy="144000"/>
            <a:chOff x="6902047" y="4895715"/>
            <a:chExt cx="996080" cy="170187"/>
          </a:xfrm>
        </p:grpSpPr>
        <p:sp>
          <p:nvSpPr>
            <p:cNvPr id="113" name="Diamond 112">
              <a:extLst>
                <a:ext uri="{FF2B5EF4-FFF2-40B4-BE49-F238E27FC236}">
                  <a16:creationId xmlns:a16="http://schemas.microsoft.com/office/drawing/2014/main" id="{96CB8D4A-2359-9833-D158-451D0D6A2A2D}"/>
                </a:ext>
              </a:extLst>
            </p:cNvPr>
            <p:cNvSpPr>
              <a:spLocks/>
            </p:cNvSpPr>
            <p:nvPr/>
          </p:nvSpPr>
          <p:spPr>
            <a:xfrm>
              <a:off x="6902047" y="4895715"/>
              <a:ext cx="145185" cy="170187"/>
            </a:xfrm>
            <a:prstGeom prst="diamond">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4" name="TextBox 113">
              <a:extLst>
                <a:ext uri="{FF2B5EF4-FFF2-40B4-BE49-F238E27FC236}">
                  <a16:creationId xmlns:a16="http://schemas.microsoft.com/office/drawing/2014/main" id="{9AC62BFD-3F5C-45E9-AB18-7BA8FB091120}"/>
                </a:ext>
              </a:extLst>
            </p:cNvPr>
            <p:cNvSpPr txBox="1">
              <a:spLocks/>
            </p:cNvSpPr>
            <p:nvPr/>
          </p:nvSpPr>
          <p:spPr>
            <a:xfrm>
              <a:off x="7083874" y="4917157"/>
              <a:ext cx="814253" cy="12731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20244C"/>
                  </a:solidFill>
                  <a:effectLst/>
                  <a:uLnTx/>
                  <a:uFillTx/>
                  <a:latin typeface="Arial" panose="020B0604020202020204"/>
                  <a:ea typeface="+mn-ea"/>
                  <a:cs typeface="+mn-cs"/>
                </a:rPr>
                <a:t>MM4</a:t>
              </a:r>
            </a:p>
          </p:txBody>
        </p:sp>
      </p:grpSp>
      <p:sp>
        <p:nvSpPr>
          <p:cNvPr id="115" name="Text Placeholder 2">
            <a:extLst>
              <a:ext uri="{FF2B5EF4-FFF2-40B4-BE49-F238E27FC236}">
                <a16:creationId xmlns:a16="http://schemas.microsoft.com/office/drawing/2014/main" id="{0E628156-EE61-6254-B316-A6A622978A8C}"/>
              </a:ext>
            </a:extLst>
          </p:cNvPr>
          <p:cNvSpPr txBox="1">
            <a:spLocks/>
          </p:cNvSpPr>
          <p:nvPr/>
        </p:nvSpPr>
        <p:spPr>
          <a:xfrm>
            <a:off x="184090" y="619736"/>
            <a:ext cx="11487858" cy="64607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500" b="1" i="0" kern="1200" cap="all"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3.2 SMR Project Phases, Tranches and Milestones</a:t>
            </a:r>
          </a:p>
        </p:txBody>
      </p:sp>
    </p:spTree>
    <p:extLst>
      <p:ext uri="{BB962C8B-B14F-4D97-AF65-F5344CB8AC3E}">
        <p14:creationId xmlns:p14="http://schemas.microsoft.com/office/powerpoint/2010/main" val="1815248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5A6F172F-3BEB-CBE3-88C4-24EA56A5C969}"/>
              </a:ext>
            </a:extLst>
          </p:cNvPr>
          <p:cNvSpPr>
            <a:spLocks/>
          </p:cNvSpPr>
          <p:nvPr/>
        </p:nvSpPr>
        <p:spPr>
          <a:xfrm>
            <a:off x="381512" y="2351674"/>
            <a:ext cx="11428976" cy="273050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B4B8CE0C-D21B-6F77-23ED-3428BC1BAAE9}"/>
              </a:ext>
            </a:extLst>
          </p:cNvPr>
          <p:cNvSpPr>
            <a:spLocks noGrp="1"/>
          </p:cNvSpPr>
          <p:nvPr>
            <p:ph type="body" sz="quarter" idx="14"/>
          </p:nvPr>
        </p:nvSpPr>
        <p:spPr>
          <a:xfrm>
            <a:off x="343924" y="595023"/>
            <a:ext cx="7741948" cy="646073"/>
          </a:xfrm>
        </p:spPr>
        <p:txBody>
          <a:bodyPr/>
          <a:lstStyle/>
          <a:p>
            <a:r>
              <a:rPr lang="en-GB"/>
              <a:t>3.3 Introduction to the smr project</a:t>
            </a:r>
          </a:p>
        </p:txBody>
      </p:sp>
      <p:sp>
        <p:nvSpPr>
          <p:cNvPr id="63" name="Rectangle: Rounded Corners 62">
            <a:extLst>
              <a:ext uri="{FF2B5EF4-FFF2-40B4-BE49-F238E27FC236}">
                <a16:creationId xmlns:a16="http://schemas.microsoft.com/office/drawing/2014/main" id="{2986C7EA-526E-E0BB-8399-AFAE9E5AF6DC}"/>
              </a:ext>
            </a:extLst>
          </p:cNvPr>
          <p:cNvSpPr>
            <a:spLocks/>
          </p:cNvSpPr>
          <p:nvPr/>
        </p:nvSpPr>
        <p:spPr>
          <a:xfrm>
            <a:off x="343925" y="1214716"/>
            <a:ext cx="11466564" cy="883726"/>
          </a:xfrm>
          <a:prstGeom prst="roundRect">
            <a:avLst>
              <a:gd name="adj" fmla="val 282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300" dirty="0">
                <a:solidFill>
                  <a:srgbClr val="000000"/>
                </a:solidFill>
                <a:latin typeface="Arial Nova Light" panose="020B0304020202020204" pitchFamily="34" charset="0"/>
                <a:cs typeface="Arial"/>
              </a:rPr>
              <a:t>GBN’s intent initially is to deliver up to two SMR projects. The intention is that there will be one DevCo appointed in respect of each SMR project, which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300" dirty="0">
                <a:solidFill>
                  <a:srgbClr val="000000"/>
                </a:solidFill>
                <a:latin typeface="Arial Nova Light" panose="020B0304020202020204" pitchFamily="34" charset="0"/>
                <a:cs typeface="Arial"/>
              </a:rPr>
              <a:t>will be initially formed within GBN.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300" dirty="0">
              <a:solidFill>
                <a:srgbClr val="000000"/>
              </a:solidFill>
              <a:latin typeface="Arial Nova Light" panose="020B0304020202020204" pitchFamily="34" charset="0"/>
              <a:cs typeface="Arial"/>
            </a:endParaRPr>
          </a:p>
          <a:p>
            <a:pPr algn="just">
              <a:defRPr/>
            </a:pPr>
            <a:r>
              <a:rPr lang="en-US" sz="1300" dirty="0">
                <a:solidFill>
                  <a:srgbClr val="000000"/>
                </a:solidFill>
                <a:latin typeface="Arial Nova Light" panose="020B0304020202020204" pitchFamily="34" charset="0"/>
                <a:cs typeface="Arial"/>
              </a:rPr>
              <a:t>A strategic decision will be taken prior to/around FID for one DevCo per technology/SMR project, based on; scale, requirement for single focus and to ‘ring-fence’ individual TP’s IP/know-how to safeguard value leakage. </a:t>
            </a:r>
          </a:p>
          <a:p>
            <a:pPr marL="0" marR="0" lvl="0" indent="0" defTabSz="914400" rtl="0" eaLnBrk="1" fontAlgn="auto" latinLnBrk="0" hangingPunct="1">
              <a:lnSpc>
                <a:spcPct val="100000"/>
              </a:lnSpc>
              <a:spcBef>
                <a:spcPts val="0"/>
              </a:spcBef>
              <a:spcAft>
                <a:spcPts val="0"/>
              </a:spcAft>
              <a:buClrTx/>
              <a:buSzTx/>
              <a:buFontTx/>
              <a:buNone/>
              <a:tabLst/>
              <a:defRPr/>
            </a:pPr>
            <a:r>
              <a:rPr lang="en-GB" sz="1300" dirty="0">
                <a:solidFill>
                  <a:srgbClr val="000000"/>
                </a:solidFill>
                <a:latin typeface="Arial" panose="020B0604020202020204"/>
                <a:cs typeface="Arial"/>
              </a:rPr>
              <a:t> </a:t>
            </a:r>
            <a:endParaRPr kumimoji="0" lang="en-GB" sz="1300" b="0" i="0" u="none" strike="noStrike" kern="1200" cap="none" spc="0" normalizeH="0" baseline="0" noProof="0" dirty="0">
              <a:ln>
                <a:noFill/>
              </a:ln>
              <a:solidFill>
                <a:srgbClr val="000000"/>
              </a:solidFill>
              <a:effectLst/>
              <a:uLnTx/>
              <a:uFillTx/>
              <a:latin typeface="Arial" panose="020B0604020202020204"/>
              <a:ea typeface="+mn-ea"/>
              <a:cs typeface="Arial"/>
            </a:endParaRPr>
          </a:p>
        </p:txBody>
      </p:sp>
      <p:sp>
        <p:nvSpPr>
          <p:cNvPr id="11" name="TextBox 10">
            <a:extLst>
              <a:ext uri="{FF2B5EF4-FFF2-40B4-BE49-F238E27FC236}">
                <a16:creationId xmlns:a16="http://schemas.microsoft.com/office/drawing/2014/main" id="{F1FDE284-8383-3BAA-D13A-329DE361037A}"/>
              </a:ext>
            </a:extLst>
          </p:cNvPr>
          <p:cNvSpPr txBox="1"/>
          <p:nvPr/>
        </p:nvSpPr>
        <p:spPr>
          <a:xfrm>
            <a:off x="3891746" y="3040878"/>
            <a:ext cx="4190851" cy="1180699"/>
          </a:xfrm>
          <a:prstGeom prst="rect">
            <a:avLst/>
          </a:prstGeom>
          <a:no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a:ln>
                  <a:noFill/>
                </a:ln>
                <a:solidFill>
                  <a:srgbClr val="20244C"/>
                </a:solidFill>
                <a:effectLst/>
                <a:uLnTx/>
                <a:uFillTx/>
                <a:latin typeface="Arial Nova Light" panose="020B0304020202020204" pitchFamily="34" charset="0"/>
                <a:cs typeface="Arial"/>
              </a:rPr>
              <a:t>Potential trigger points for the transition: </a:t>
            </a:r>
          </a:p>
          <a:p>
            <a:pPr marR="0" lvl="0" algn="ctr"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a:ln>
                <a:noFill/>
              </a:ln>
              <a:solidFill>
                <a:srgbClr val="20244C"/>
              </a:solidFill>
              <a:effectLst/>
              <a:uLnTx/>
              <a:uFillTx/>
              <a:latin typeface="Arial Nova Light" panose="020B0304020202020204" pitchFamily="34" charset="0"/>
              <a:cs typeface="Arial"/>
            </a:endParaRPr>
          </a:p>
          <a:p>
            <a:pPr marL="228600" indent="-228600" algn="just">
              <a:buFont typeface="+mj-lt"/>
              <a:buAutoNum type="arabicPeriod"/>
              <a:defRPr/>
            </a:pPr>
            <a:r>
              <a:rPr kumimoji="0" lang="en-US" sz="1200" b="0" i="1" u="none" strike="noStrike" kern="1200" cap="none" spc="0" normalizeH="0" baseline="0" noProof="0">
                <a:ln>
                  <a:noFill/>
                </a:ln>
                <a:solidFill>
                  <a:srgbClr val="20244C"/>
                </a:solidFill>
                <a:effectLst/>
                <a:uLnTx/>
                <a:uFillTx/>
                <a:latin typeface="Arial Nova Light" panose="020B0304020202020204" pitchFamily="34" charset="0"/>
                <a:cs typeface="Arial"/>
              </a:rPr>
              <a:t>Nuclear Site </a:t>
            </a:r>
            <a:r>
              <a:rPr kumimoji="0" lang="en-GB" sz="1200" b="0" i="1" u="none" strike="noStrike" kern="1200" cap="none" spc="0" normalizeH="0" baseline="0">
                <a:ln>
                  <a:noFill/>
                </a:ln>
                <a:solidFill>
                  <a:srgbClr val="20244C"/>
                </a:solidFill>
                <a:effectLst/>
                <a:uLnTx/>
                <a:uFillTx/>
                <a:latin typeface="Arial Nova Light" panose="020B0304020202020204" pitchFamily="34" charset="0"/>
                <a:cs typeface="Arial"/>
              </a:rPr>
              <a:t>Licence</a:t>
            </a:r>
            <a:r>
              <a:rPr kumimoji="0" lang="en-US" sz="1200" b="0" i="1" u="none" strike="noStrike" kern="1200" cap="none" spc="0" normalizeH="0" baseline="0" noProof="0">
                <a:ln>
                  <a:noFill/>
                </a:ln>
                <a:solidFill>
                  <a:srgbClr val="20244C"/>
                </a:solidFill>
                <a:effectLst/>
                <a:uLnTx/>
                <a:uFillTx/>
                <a:latin typeface="Arial Nova Light" panose="020B0304020202020204" pitchFamily="34" charset="0"/>
                <a:cs typeface="Arial"/>
              </a:rPr>
              <a:t> requirements driving need for SMR project standalone capability pre-FID</a:t>
            </a:r>
          </a:p>
          <a:p>
            <a:pPr marL="228600" indent="-228600" algn="just">
              <a:buFont typeface="+mj-lt"/>
              <a:buAutoNum type="arabicPeriod"/>
              <a:defRPr/>
            </a:pPr>
            <a:r>
              <a:rPr kumimoji="0" lang="en-US" sz="1200" b="0" i="1" u="none" strike="noStrike" kern="1200" cap="none" spc="0" normalizeH="0" baseline="0" noProof="0">
                <a:ln>
                  <a:noFill/>
                </a:ln>
                <a:solidFill>
                  <a:srgbClr val="20244C"/>
                </a:solidFill>
                <a:effectLst/>
                <a:uLnTx/>
                <a:uFillTx/>
                <a:latin typeface="Arial Nova Light" panose="020B0304020202020204" pitchFamily="34" charset="0"/>
                <a:cs typeface="Arial"/>
              </a:rPr>
              <a:t>The introduction of private finance requiring a</a:t>
            </a:r>
            <a:r>
              <a:rPr kumimoji="0" lang="en-US" sz="1200" b="0" i="1" u="none" kern="1200" cap="none" spc="0" normalizeH="0" baseline="0" noProof="0">
                <a:ln>
                  <a:noFill/>
                </a:ln>
                <a:solidFill>
                  <a:srgbClr val="FF0000"/>
                </a:solidFill>
                <a:effectLst/>
                <a:uLnTx/>
                <a:uFillTx/>
                <a:latin typeface="Arial Nova Light" panose="020B0304020202020204" pitchFamily="34" charset="0"/>
                <a:cs typeface="Arial"/>
              </a:rPr>
              <a:t> </a:t>
            </a:r>
            <a:r>
              <a:rPr kumimoji="0" lang="en-US" sz="1200" b="0" i="1" u="none" strike="noStrike" kern="1200" cap="none" spc="0" normalizeH="0" baseline="0" noProof="0">
                <a:ln>
                  <a:noFill/>
                </a:ln>
                <a:solidFill>
                  <a:srgbClr val="20244C"/>
                </a:solidFill>
                <a:effectLst/>
                <a:uLnTx/>
                <a:uFillTx/>
                <a:latin typeface="Arial Nova Light" panose="020B0304020202020204" pitchFamily="34" charset="0"/>
                <a:cs typeface="Arial"/>
              </a:rPr>
              <a:t>DevCo special purpose vehicle for the privately financed project.</a:t>
            </a:r>
            <a:endParaRPr kumimoji="0" lang="en-US" sz="1200" b="0" i="1" u="none" strike="sngStrike" kern="1200" cap="none" spc="0" normalizeH="0" baseline="0" noProof="0">
              <a:ln>
                <a:noFill/>
              </a:ln>
              <a:solidFill>
                <a:srgbClr val="FF0000"/>
              </a:solidFill>
              <a:effectLst/>
              <a:uLnTx/>
              <a:uFillTx/>
              <a:latin typeface="Arial Nova Light" panose="020B0304020202020204" pitchFamily="34" charset="0"/>
              <a:cs typeface="Arial"/>
            </a:endParaRPr>
          </a:p>
        </p:txBody>
      </p:sp>
      <p:grpSp>
        <p:nvGrpSpPr>
          <p:cNvPr id="18" name="Group 17">
            <a:extLst>
              <a:ext uri="{FF2B5EF4-FFF2-40B4-BE49-F238E27FC236}">
                <a16:creationId xmlns:a16="http://schemas.microsoft.com/office/drawing/2014/main" id="{86AF4958-4853-C59D-1026-6159A9DB7F75}"/>
              </a:ext>
            </a:extLst>
          </p:cNvPr>
          <p:cNvGrpSpPr>
            <a:grpSpLocks/>
          </p:cNvGrpSpPr>
          <p:nvPr/>
        </p:nvGrpSpPr>
        <p:grpSpPr>
          <a:xfrm>
            <a:off x="682255" y="2564092"/>
            <a:ext cx="2771401" cy="2464876"/>
            <a:chOff x="2456287" y="2347429"/>
            <a:chExt cx="2771401" cy="2440471"/>
          </a:xfrm>
        </p:grpSpPr>
        <p:grpSp>
          <p:nvGrpSpPr>
            <p:cNvPr id="10" name="Group 9">
              <a:extLst>
                <a:ext uri="{FF2B5EF4-FFF2-40B4-BE49-F238E27FC236}">
                  <a16:creationId xmlns:a16="http://schemas.microsoft.com/office/drawing/2014/main" id="{93B72045-E5DC-734A-935F-20F1C8F18787}"/>
                </a:ext>
              </a:extLst>
            </p:cNvPr>
            <p:cNvGrpSpPr/>
            <p:nvPr/>
          </p:nvGrpSpPr>
          <p:grpSpPr>
            <a:xfrm>
              <a:off x="2583476" y="2347429"/>
              <a:ext cx="2547275" cy="2231297"/>
              <a:chOff x="2583476" y="2347429"/>
              <a:chExt cx="2547275" cy="2231297"/>
            </a:xfrm>
          </p:grpSpPr>
          <p:sp>
            <p:nvSpPr>
              <p:cNvPr id="38" name="Rectangle 37">
                <a:extLst>
                  <a:ext uri="{FF2B5EF4-FFF2-40B4-BE49-F238E27FC236}">
                    <a16:creationId xmlns:a16="http://schemas.microsoft.com/office/drawing/2014/main" id="{5AF9A23A-B02E-B7BE-A64E-3EC6B8F913C5}"/>
                  </a:ext>
                </a:extLst>
              </p:cNvPr>
              <p:cNvSpPr>
                <a:spLocks/>
              </p:cNvSpPr>
              <p:nvPr/>
            </p:nvSpPr>
            <p:spPr>
              <a:xfrm>
                <a:off x="3902645" y="4205061"/>
                <a:ext cx="1228106" cy="37366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a:ea typeface="+mn-ea"/>
                    <a:cs typeface="+mn-cs"/>
                  </a:rPr>
                  <a:t>Technology Partner 2</a:t>
                </a:r>
              </a:p>
            </p:txBody>
          </p:sp>
          <p:sp>
            <p:nvSpPr>
              <p:cNvPr id="42" name="Rectangle 41">
                <a:extLst>
                  <a:ext uri="{FF2B5EF4-FFF2-40B4-BE49-F238E27FC236}">
                    <a16:creationId xmlns:a16="http://schemas.microsoft.com/office/drawing/2014/main" id="{6987CEB8-DAF5-6492-CBA6-4FC00D1B3E8C}"/>
                  </a:ext>
                </a:extLst>
              </p:cNvPr>
              <p:cNvSpPr>
                <a:spLocks/>
              </p:cNvSpPr>
              <p:nvPr/>
            </p:nvSpPr>
            <p:spPr>
              <a:xfrm>
                <a:off x="2583476" y="4205061"/>
                <a:ext cx="1187286" cy="37366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a:ea typeface="+mn-ea"/>
                    <a:cs typeface="+mn-cs"/>
                  </a:rPr>
                  <a:t>Technology Partner 1</a:t>
                </a:r>
              </a:p>
            </p:txBody>
          </p:sp>
          <p:sp>
            <p:nvSpPr>
              <p:cNvPr id="37" name="Rectangle 36">
                <a:extLst>
                  <a:ext uri="{FF2B5EF4-FFF2-40B4-BE49-F238E27FC236}">
                    <a16:creationId xmlns:a16="http://schemas.microsoft.com/office/drawing/2014/main" id="{0B578C1D-BAC4-A95C-F472-2CECC8477F7C}"/>
                  </a:ext>
                </a:extLst>
              </p:cNvPr>
              <p:cNvSpPr>
                <a:spLocks/>
              </p:cNvSpPr>
              <p:nvPr/>
            </p:nvSpPr>
            <p:spPr>
              <a:xfrm>
                <a:off x="3104715" y="2673371"/>
                <a:ext cx="1445613" cy="373665"/>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000000"/>
                    </a:solidFill>
                    <a:latin typeface="Arial" panose="020B0604020202020204"/>
                  </a:rPr>
                  <a:t>GBN</a:t>
                </a:r>
                <a:endParaRPr kumimoji="0" lang="en-GB" sz="12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F644483C-71F0-F2F7-04B0-13F062FDF02B}"/>
                  </a:ext>
                </a:extLst>
              </p:cNvPr>
              <p:cNvSpPr>
                <a:spLocks/>
              </p:cNvSpPr>
              <p:nvPr/>
            </p:nvSpPr>
            <p:spPr>
              <a:xfrm>
                <a:off x="2583476" y="3502375"/>
                <a:ext cx="1187286" cy="314378"/>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SMR Project 1</a:t>
                </a:r>
              </a:p>
            </p:txBody>
          </p:sp>
          <p:sp>
            <p:nvSpPr>
              <p:cNvPr id="40" name="Rectangle 39">
                <a:extLst>
                  <a:ext uri="{FF2B5EF4-FFF2-40B4-BE49-F238E27FC236}">
                    <a16:creationId xmlns:a16="http://schemas.microsoft.com/office/drawing/2014/main" id="{D3AC1F71-DD30-21D6-56C0-4193A9DAB6F0}"/>
                  </a:ext>
                </a:extLst>
              </p:cNvPr>
              <p:cNvSpPr>
                <a:spLocks/>
              </p:cNvSpPr>
              <p:nvPr/>
            </p:nvSpPr>
            <p:spPr>
              <a:xfrm>
                <a:off x="3902645" y="3502375"/>
                <a:ext cx="1228106" cy="314378"/>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SMR Project 2</a:t>
                </a:r>
              </a:p>
            </p:txBody>
          </p:sp>
          <p:cxnSp>
            <p:nvCxnSpPr>
              <p:cNvPr id="41" name="Connector: Elbow 40">
                <a:extLst>
                  <a:ext uri="{FF2B5EF4-FFF2-40B4-BE49-F238E27FC236}">
                    <a16:creationId xmlns:a16="http://schemas.microsoft.com/office/drawing/2014/main" id="{35A71ECB-587F-C5AE-C5E6-2E1D919F392E}"/>
                  </a:ext>
                </a:extLst>
              </p:cNvPr>
              <p:cNvCxnSpPr>
                <a:cxnSpLocks/>
                <a:stCxn id="37" idx="2"/>
                <a:endCxn id="39" idx="0"/>
              </p:cNvCxnSpPr>
              <p:nvPr/>
            </p:nvCxnSpPr>
            <p:spPr>
              <a:xfrm rot="5400000">
                <a:off x="3274652" y="2949504"/>
                <a:ext cx="455339" cy="650403"/>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BDE9D78D-6413-B9B0-6045-0107CAA5A71A}"/>
                  </a:ext>
                </a:extLst>
              </p:cNvPr>
              <p:cNvCxnSpPr>
                <a:cxnSpLocks/>
                <a:stCxn id="37" idx="2"/>
                <a:endCxn id="40" idx="0"/>
              </p:cNvCxnSpPr>
              <p:nvPr/>
            </p:nvCxnSpPr>
            <p:spPr>
              <a:xfrm rot="16200000" flipH="1">
                <a:off x="3944441" y="2930117"/>
                <a:ext cx="455339" cy="689176"/>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sp>
            <p:nvSpPr>
              <p:cNvPr id="46" name="Arrow: Up 45">
                <a:extLst>
                  <a:ext uri="{FF2B5EF4-FFF2-40B4-BE49-F238E27FC236}">
                    <a16:creationId xmlns:a16="http://schemas.microsoft.com/office/drawing/2014/main" id="{9A65B0B0-6281-FB75-8B67-6C27D798692A}"/>
                  </a:ext>
                </a:extLst>
              </p:cNvPr>
              <p:cNvSpPr>
                <a:spLocks/>
              </p:cNvSpPr>
              <p:nvPr/>
            </p:nvSpPr>
            <p:spPr>
              <a:xfrm>
                <a:off x="3070339" y="3901263"/>
                <a:ext cx="203718" cy="234874"/>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7" name="Arrow: Up 46">
                <a:extLst>
                  <a:ext uri="{FF2B5EF4-FFF2-40B4-BE49-F238E27FC236}">
                    <a16:creationId xmlns:a16="http://schemas.microsoft.com/office/drawing/2014/main" id="{EE790520-AFDB-4821-5E3B-09FECF986D76}"/>
                  </a:ext>
                </a:extLst>
              </p:cNvPr>
              <p:cNvSpPr>
                <a:spLocks/>
              </p:cNvSpPr>
              <p:nvPr/>
            </p:nvSpPr>
            <p:spPr>
              <a:xfrm>
                <a:off x="4389508" y="3901263"/>
                <a:ext cx="203718" cy="234874"/>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CC1689E7-BC99-CC6D-2B28-636866F23A32}"/>
                  </a:ext>
                </a:extLst>
              </p:cNvPr>
              <p:cNvSpPr>
                <a:spLocks/>
              </p:cNvSpPr>
              <p:nvPr/>
            </p:nvSpPr>
            <p:spPr>
              <a:xfrm>
                <a:off x="2583476" y="2347429"/>
                <a:ext cx="2547275" cy="423708"/>
              </a:xfrm>
              <a:prstGeom prst="roundRect">
                <a:avLst>
                  <a:gd name="adj" fmla="val 282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rgbClr val="000000"/>
                    </a:solidFill>
                    <a:effectLst/>
                    <a:uLnTx/>
                    <a:uFillTx/>
                    <a:latin typeface="Arial" panose="020B0604020202020204"/>
                    <a:ea typeface="+mn-ea"/>
                    <a:cs typeface="+mn-cs"/>
                  </a:rPr>
                  <a:t> </a:t>
                </a:r>
              </a:p>
            </p:txBody>
          </p:sp>
        </p:grpSp>
        <p:sp>
          <p:nvSpPr>
            <p:cNvPr id="15" name="Rectangle 14">
              <a:extLst>
                <a:ext uri="{FF2B5EF4-FFF2-40B4-BE49-F238E27FC236}">
                  <a16:creationId xmlns:a16="http://schemas.microsoft.com/office/drawing/2014/main" id="{B36923A0-C28C-077D-C2F0-6B0CD42EDB1D}"/>
                </a:ext>
              </a:extLst>
            </p:cNvPr>
            <p:cNvSpPr/>
            <p:nvPr/>
          </p:nvSpPr>
          <p:spPr>
            <a:xfrm>
              <a:off x="2456287" y="2347429"/>
              <a:ext cx="2771401" cy="244047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20" name="Group 19">
            <a:extLst>
              <a:ext uri="{FF2B5EF4-FFF2-40B4-BE49-F238E27FC236}">
                <a16:creationId xmlns:a16="http://schemas.microsoft.com/office/drawing/2014/main" id="{7DB27408-D7BD-24B7-BCE5-9EB53B667512}"/>
              </a:ext>
            </a:extLst>
          </p:cNvPr>
          <p:cNvGrpSpPr>
            <a:grpSpLocks/>
          </p:cNvGrpSpPr>
          <p:nvPr/>
        </p:nvGrpSpPr>
        <p:grpSpPr>
          <a:xfrm>
            <a:off x="8611155" y="2541466"/>
            <a:ext cx="2771401" cy="2464876"/>
            <a:chOff x="6223635" y="2347429"/>
            <a:chExt cx="2771401" cy="2440471"/>
          </a:xfrm>
        </p:grpSpPr>
        <p:grpSp>
          <p:nvGrpSpPr>
            <p:cNvPr id="12" name="Group 11">
              <a:extLst>
                <a:ext uri="{FF2B5EF4-FFF2-40B4-BE49-F238E27FC236}">
                  <a16:creationId xmlns:a16="http://schemas.microsoft.com/office/drawing/2014/main" id="{E481C5D5-CE8E-B459-4F23-03D2F3A0E1B8}"/>
                </a:ext>
              </a:extLst>
            </p:cNvPr>
            <p:cNvGrpSpPr/>
            <p:nvPr/>
          </p:nvGrpSpPr>
          <p:grpSpPr>
            <a:xfrm>
              <a:off x="6343139" y="2347429"/>
              <a:ext cx="2547274" cy="2231297"/>
              <a:chOff x="6343139" y="2347429"/>
              <a:chExt cx="2547274" cy="2231297"/>
            </a:xfrm>
          </p:grpSpPr>
          <p:sp>
            <p:nvSpPr>
              <p:cNvPr id="65" name="Rectangle 64">
                <a:extLst>
                  <a:ext uri="{FF2B5EF4-FFF2-40B4-BE49-F238E27FC236}">
                    <a16:creationId xmlns:a16="http://schemas.microsoft.com/office/drawing/2014/main" id="{9EB83DB0-10EF-253A-C228-2FCE2B2A2B0E}"/>
                  </a:ext>
                </a:extLst>
              </p:cNvPr>
              <p:cNvSpPr>
                <a:spLocks/>
              </p:cNvSpPr>
              <p:nvPr/>
            </p:nvSpPr>
            <p:spPr>
              <a:xfrm>
                <a:off x="6363549" y="3514153"/>
                <a:ext cx="1187285" cy="314378"/>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SMR Project 1</a:t>
                </a:r>
              </a:p>
            </p:txBody>
          </p:sp>
          <p:sp>
            <p:nvSpPr>
              <p:cNvPr id="66" name="Rectangle 65">
                <a:extLst>
                  <a:ext uri="{FF2B5EF4-FFF2-40B4-BE49-F238E27FC236}">
                    <a16:creationId xmlns:a16="http://schemas.microsoft.com/office/drawing/2014/main" id="{5D73362C-ECDF-49EE-0370-748A0CC0496A}"/>
                  </a:ext>
                </a:extLst>
              </p:cNvPr>
              <p:cNvSpPr>
                <a:spLocks/>
              </p:cNvSpPr>
              <p:nvPr/>
            </p:nvSpPr>
            <p:spPr>
              <a:xfrm>
                <a:off x="7682718" y="3514153"/>
                <a:ext cx="1187285" cy="314378"/>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SMR Project 2</a:t>
                </a:r>
              </a:p>
            </p:txBody>
          </p:sp>
          <p:cxnSp>
            <p:nvCxnSpPr>
              <p:cNvPr id="74" name="Straight Connector 73">
                <a:extLst>
                  <a:ext uri="{FF2B5EF4-FFF2-40B4-BE49-F238E27FC236}">
                    <a16:creationId xmlns:a16="http://schemas.microsoft.com/office/drawing/2014/main" id="{B94DD6D0-2FD9-1E1E-4107-9E6F0125F667}"/>
                  </a:ext>
                </a:extLst>
              </p:cNvPr>
              <p:cNvCxnSpPr>
                <a:cxnSpLocks/>
              </p:cNvCxnSpPr>
              <p:nvPr/>
            </p:nvCxnSpPr>
            <p:spPr>
              <a:xfrm flipH="1">
                <a:off x="6957191" y="3047036"/>
                <a:ext cx="4923" cy="467117"/>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CD1F2EA4-0258-F4A0-51D2-DD022A492FDA}"/>
                  </a:ext>
                </a:extLst>
              </p:cNvPr>
              <p:cNvCxnSpPr>
                <a:cxnSpLocks/>
              </p:cNvCxnSpPr>
              <p:nvPr/>
            </p:nvCxnSpPr>
            <p:spPr>
              <a:xfrm flipH="1">
                <a:off x="8276360" y="3047036"/>
                <a:ext cx="1" cy="464214"/>
              </a:xfrm>
              <a:prstGeom prst="line">
                <a:avLst/>
              </a:prstGeom>
              <a:ln w="12700"/>
            </p:spPr>
            <p:style>
              <a:lnRef idx="1">
                <a:schemeClr val="dk1"/>
              </a:lnRef>
              <a:fillRef idx="0">
                <a:schemeClr val="dk1"/>
              </a:fillRef>
              <a:effectRef idx="0">
                <a:schemeClr val="dk1"/>
              </a:effectRef>
              <a:fontRef idx="minor">
                <a:schemeClr val="tx1"/>
              </a:fontRef>
            </p:style>
          </p:cxnSp>
          <p:sp>
            <p:nvSpPr>
              <p:cNvPr id="108" name="Rectangle 107">
                <a:extLst>
                  <a:ext uri="{FF2B5EF4-FFF2-40B4-BE49-F238E27FC236}">
                    <a16:creationId xmlns:a16="http://schemas.microsoft.com/office/drawing/2014/main" id="{0E223540-0DEA-DE4C-7083-3A7AA5538439}"/>
                  </a:ext>
                </a:extLst>
              </p:cNvPr>
              <p:cNvSpPr>
                <a:spLocks/>
              </p:cNvSpPr>
              <p:nvPr/>
            </p:nvSpPr>
            <p:spPr>
              <a:xfrm>
                <a:off x="6343139" y="2673371"/>
                <a:ext cx="1228105" cy="373665"/>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DevCo 1</a:t>
                </a:r>
              </a:p>
            </p:txBody>
          </p:sp>
          <p:sp>
            <p:nvSpPr>
              <p:cNvPr id="109" name="Rectangle 108">
                <a:extLst>
                  <a:ext uri="{FF2B5EF4-FFF2-40B4-BE49-F238E27FC236}">
                    <a16:creationId xmlns:a16="http://schemas.microsoft.com/office/drawing/2014/main" id="{1444E92C-C869-FC8D-DB6F-C6E8CFE65E72}"/>
                  </a:ext>
                </a:extLst>
              </p:cNvPr>
              <p:cNvSpPr>
                <a:spLocks/>
              </p:cNvSpPr>
              <p:nvPr/>
            </p:nvSpPr>
            <p:spPr>
              <a:xfrm>
                <a:off x="7662308" y="2673371"/>
                <a:ext cx="1228105" cy="373665"/>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DevCo 2</a:t>
                </a:r>
              </a:p>
            </p:txBody>
          </p:sp>
          <p:sp>
            <p:nvSpPr>
              <p:cNvPr id="92" name="Rectangle 91">
                <a:extLst>
                  <a:ext uri="{FF2B5EF4-FFF2-40B4-BE49-F238E27FC236}">
                    <a16:creationId xmlns:a16="http://schemas.microsoft.com/office/drawing/2014/main" id="{D2392739-015B-BC67-D781-C386B4E52C14}"/>
                  </a:ext>
                </a:extLst>
              </p:cNvPr>
              <p:cNvSpPr>
                <a:spLocks/>
              </p:cNvSpPr>
              <p:nvPr/>
            </p:nvSpPr>
            <p:spPr>
              <a:xfrm>
                <a:off x="7662307" y="4205061"/>
                <a:ext cx="1228106" cy="37366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a:ea typeface="+mn-ea"/>
                    <a:cs typeface="+mn-cs"/>
                  </a:rPr>
                  <a:t>Technology Partner 2</a:t>
                </a:r>
              </a:p>
            </p:txBody>
          </p:sp>
          <p:sp>
            <p:nvSpPr>
              <p:cNvPr id="93" name="Rectangle 92">
                <a:extLst>
                  <a:ext uri="{FF2B5EF4-FFF2-40B4-BE49-F238E27FC236}">
                    <a16:creationId xmlns:a16="http://schemas.microsoft.com/office/drawing/2014/main" id="{BB6086FC-CCD9-4756-8785-841C094F48A0}"/>
                  </a:ext>
                </a:extLst>
              </p:cNvPr>
              <p:cNvSpPr>
                <a:spLocks/>
              </p:cNvSpPr>
              <p:nvPr/>
            </p:nvSpPr>
            <p:spPr>
              <a:xfrm>
                <a:off x="6363549" y="4205061"/>
                <a:ext cx="1187286" cy="37366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a:ea typeface="+mn-ea"/>
                    <a:cs typeface="+mn-cs"/>
                  </a:rPr>
                  <a:t>Technology Partner 1</a:t>
                </a:r>
              </a:p>
            </p:txBody>
          </p:sp>
          <p:sp>
            <p:nvSpPr>
              <p:cNvPr id="94" name="Arrow: Up 93">
                <a:extLst>
                  <a:ext uri="{FF2B5EF4-FFF2-40B4-BE49-F238E27FC236}">
                    <a16:creationId xmlns:a16="http://schemas.microsoft.com/office/drawing/2014/main" id="{80FC878B-E33A-3FEF-95DD-4A0981EDC556}"/>
                  </a:ext>
                </a:extLst>
              </p:cNvPr>
              <p:cNvSpPr>
                <a:spLocks/>
              </p:cNvSpPr>
              <p:nvPr/>
            </p:nvSpPr>
            <p:spPr>
              <a:xfrm>
                <a:off x="6855333" y="3901263"/>
                <a:ext cx="203718" cy="234874"/>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5" name="Arrow: Up 94">
                <a:extLst>
                  <a:ext uri="{FF2B5EF4-FFF2-40B4-BE49-F238E27FC236}">
                    <a16:creationId xmlns:a16="http://schemas.microsoft.com/office/drawing/2014/main" id="{1CDC3773-1EE9-4CFF-498F-0362CFA57710}"/>
                  </a:ext>
                </a:extLst>
              </p:cNvPr>
              <p:cNvSpPr>
                <a:spLocks/>
              </p:cNvSpPr>
              <p:nvPr/>
            </p:nvSpPr>
            <p:spPr>
              <a:xfrm>
                <a:off x="8174502" y="3901263"/>
                <a:ext cx="203718" cy="234874"/>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0A5EE53F-114E-1939-5CA3-BC820E51D7C6}"/>
                  </a:ext>
                </a:extLst>
              </p:cNvPr>
              <p:cNvSpPr>
                <a:spLocks/>
              </p:cNvSpPr>
              <p:nvPr/>
            </p:nvSpPr>
            <p:spPr>
              <a:xfrm>
                <a:off x="6363548" y="2347429"/>
                <a:ext cx="2501531" cy="423708"/>
              </a:xfrm>
              <a:prstGeom prst="roundRect">
                <a:avLst>
                  <a:gd name="adj" fmla="val 282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rgbClr val="000000"/>
                    </a:solidFill>
                    <a:effectLst/>
                    <a:uLnTx/>
                    <a:uFillTx/>
                    <a:latin typeface="Arial" panose="020B0604020202020204"/>
                    <a:ea typeface="+mn-ea"/>
                    <a:cs typeface="+mn-cs"/>
                  </a:rPr>
                  <a:t>(Future state) </a:t>
                </a:r>
              </a:p>
            </p:txBody>
          </p:sp>
        </p:grpSp>
        <p:sp>
          <p:nvSpPr>
            <p:cNvPr id="19" name="Rectangle 18">
              <a:extLst>
                <a:ext uri="{FF2B5EF4-FFF2-40B4-BE49-F238E27FC236}">
                  <a16:creationId xmlns:a16="http://schemas.microsoft.com/office/drawing/2014/main" id="{5C4C4765-FE0F-D052-9C53-1753A51AC94F}"/>
                </a:ext>
              </a:extLst>
            </p:cNvPr>
            <p:cNvSpPr/>
            <p:nvPr/>
          </p:nvSpPr>
          <p:spPr>
            <a:xfrm>
              <a:off x="6223635" y="2347429"/>
              <a:ext cx="2771401" cy="244047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1" name="Arrow: Striped Right 20">
            <a:extLst>
              <a:ext uri="{FF2B5EF4-FFF2-40B4-BE49-F238E27FC236}">
                <a16:creationId xmlns:a16="http://schemas.microsoft.com/office/drawing/2014/main" id="{DA23C5B7-A7FD-3E1C-2D12-2C87A4B20BA7}"/>
              </a:ext>
            </a:extLst>
          </p:cNvPr>
          <p:cNvSpPr/>
          <p:nvPr/>
        </p:nvSpPr>
        <p:spPr>
          <a:xfrm>
            <a:off x="5206134" y="2620996"/>
            <a:ext cx="1792880" cy="381000"/>
          </a:xfrm>
          <a:prstGeom prst="stripedRightArrow">
            <a:avLst>
              <a:gd name="adj1" fmla="val 68750"/>
              <a:gd name="adj2" fmla="val 50000"/>
            </a:avLst>
          </a:prstGeom>
          <a:solidFill>
            <a:schemeClr val="tx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0B13F250-8F3F-7595-EA0F-1481AFE10162}"/>
              </a:ext>
            </a:extLst>
          </p:cNvPr>
          <p:cNvSpPr txBox="1"/>
          <p:nvPr/>
        </p:nvSpPr>
        <p:spPr>
          <a:xfrm>
            <a:off x="164917" y="5196244"/>
            <a:ext cx="3616508" cy="104644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400" b="1" i="0" u="sng" strike="noStrike" kern="1200" cap="none" spc="0" normalizeH="0" baseline="0" noProof="0">
                <a:ln>
                  <a:noFill/>
                </a:ln>
                <a:solidFill>
                  <a:srgbClr val="20244C"/>
                </a:solidFill>
                <a:effectLst/>
                <a:uLnTx/>
                <a:uFillTx/>
                <a:latin typeface="Arial" panose="020B0604020202020204"/>
                <a:ea typeface="+mn-ea"/>
                <a:cs typeface="Arial"/>
              </a:rPr>
              <a:t>Start state: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44C"/>
                </a:solidFill>
                <a:effectLst/>
                <a:uLnTx/>
                <a:uFillTx/>
                <a:latin typeface="Arial Nova Light" panose="020B0304020202020204" pitchFamily="34" charset="0"/>
                <a:cs typeface="Arial"/>
              </a:rPr>
              <a:t>GBN launch individual SMR integrated project teams (journey to FID).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44C"/>
                </a:solidFill>
                <a:effectLst/>
                <a:uLnTx/>
                <a:uFillTx/>
                <a:latin typeface="Arial Nova Light" panose="020B0304020202020204" pitchFamily="34" charset="0"/>
                <a:cs typeface="Arial"/>
              </a:rPr>
              <a:t>Structured from the outset with the intent to transfer into two DevCos at appropriate point</a:t>
            </a:r>
          </a:p>
        </p:txBody>
      </p:sp>
      <p:sp>
        <p:nvSpPr>
          <p:cNvPr id="14" name="TextBox 13">
            <a:extLst>
              <a:ext uri="{FF2B5EF4-FFF2-40B4-BE49-F238E27FC236}">
                <a16:creationId xmlns:a16="http://schemas.microsoft.com/office/drawing/2014/main" id="{EB67CA99-E101-994D-6F23-518928DE4DAB}"/>
              </a:ext>
            </a:extLst>
          </p:cNvPr>
          <p:cNvSpPr txBox="1"/>
          <p:nvPr/>
        </p:nvSpPr>
        <p:spPr>
          <a:xfrm>
            <a:off x="8082597" y="5196244"/>
            <a:ext cx="3727892" cy="1231106"/>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400" b="1" i="0" u="sng" strike="noStrike" kern="1200" cap="none" spc="0" normalizeH="0" baseline="0" noProof="0">
                <a:ln>
                  <a:noFill/>
                </a:ln>
                <a:solidFill>
                  <a:srgbClr val="20244C"/>
                </a:solidFill>
                <a:effectLst/>
                <a:uLnTx/>
                <a:uFillTx/>
                <a:latin typeface="Arial" panose="020B0604020202020204"/>
                <a:ea typeface="+mn-ea"/>
                <a:cs typeface="Arial"/>
              </a:rPr>
              <a:t>Future state: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44C"/>
                </a:solidFill>
                <a:effectLst/>
                <a:uLnTx/>
                <a:uFillTx/>
                <a:latin typeface="Arial Nova Light" panose="020B0304020202020204" pitchFamily="34" charset="0"/>
                <a:cs typeface="Arial"/>
              </a:rPr>
              <a:t>Individual DevCos to manage the delivery of either an SMR project post-FID or a subsequent fleet of SMRs of the same technology.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20244C"/>
                </a:solidFill>
                <a:latin typeface="Arial Nova Light" panose="020B0304020202020204" pitchFamily="34" charset="0"/>
                <a:cs typeface="Arial"/>
              </a:rPr>
              <a:t>Delivery Partner and supply contracts operate within respective project(s)</a:t>
            </a:r>
            <a:endParaRPr kumimoji="0" lang="en-US" sz="1200" b="0" i="0" u="none" strike="noStrike" kern="1200" cap="none" spc="0" normalizeH="0" baseline="0" noProof="0">
              <a:ln>
                <a:noFill/>
              </a:ln>
              <a:solidFill>
                <a:srgbClr val="20244C"/>
              </a:solidFill>
              <a:effectLst/>
              <a:uLnTx/>
              <a:uFillTx/>
              <a:latin typeface="Arial Nova Light" panose="020B0304020202020204" pitchFamily="34" charset="0"/>
              <a:cs typeface="Arial"/>
            </a:endParaRPr>
          </a:p>
        </p:txBody>
      </p:sp>
    </p:spTree>
    <p:extLst>
      <p:ext uri="{BB962C8B-B14F-4D97-AF65-F5344CB8AC3E}">
        <p14:creationId xmlns:p14="http://schemas.microsoft.com/office/powerpoint/2010/main" val="1218513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5A04E-53B0-8E3D-ECC2-D9840F31E420}"/>
              </a:ext>
            </a:extLst>
          </p:cNvPr>
          <p:cNvSpPr>
            <a:spLocks noGrp="1"/>
          </p:cNvSpPr>
          <p:nvPr>
            <p:ph type="body" sz="quarter" idx="14"/>
          </p:nvPr>
        </p:nvSpPr>
        <p:spPr/>
        <p:txBody>
          <a:bodyPr/>
          <a:lstStyle/>
          <a:p>
            <a:r>
              <a:rPr lang="en-GB" dirty="0"/>
              <a:t>3.4 Gateway reviews</a:t>
            </a:r>
          </a:p>
        </p:txBody>
      </p:sp>
      <p:pic>
        <p:nvPicPr>
          <p:cNvPr id="4" name="Picture 3" descr="A diagram of a process&#10;&#10;Description automatically generated">
            <a:extLst>
              <a:ext uri="{FF2B5EF4-FFF2-40B4-BE49-F238E27FC236}">
                <a16:creationId xmlns:a16="http://schemas.microsoft.com/office/drawing/2014/main" id="{4DE2030C-58D0-348F-2088-CDEBFF34A68A}"/>
              </a:ext>
            </a:extLst>
          </p:cNvPr>
          <p:cNvPicPr>
            <a:picLocks noChangeAspect="1"/>
          </p:cNvPicPr>
          <p:nvPr/>
        </p:nvPicPr>
        <p:blipFill>
          <a:blip r:embed="rId2"/>
          <a:stretch>
            <a:fillRect/>
          </a:stretch>
        </p:blipFill>
        <p:spPr>
          <a:xfrm>
            <a:off x="343924" y="1334742"/>
            <a:ext cx="10201275" cy="4400550"/>
          </a:xfrm>
          <a:prstGeom prst="rect">
            <a:avLst/>
          </a:prstGeom>
        </p:spPr>
      </p:pic>
    </p:spTree>
    <p:extLst>
      <p:ext uri="{BB962C8B-B14F-4D97-AF65-F5344CB8AC3E}">
        <p14:creationId xmlns:p14="http://schemas.microsoft.com/office/powerpoint/2010/main" val="314964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E6D61A-5A40-8187-7B04-A04D6458F20A}"/>
              </a:ext>
            </a:extLst>
          </p:cNvPr>
          <p:cNvSpPr txBox="1"/>
          <p:nvPr/>
        </p:nvSpPr>
        <p:spPr>
          <a:xfrm>
            <a:off x="1221105" y="2705725"/>
            <a:ext cx="974979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rPr>
              <a:t>PROPOSED ENTERPRISE MODEL</a:t>
            </a:r>
          </a:p>
        </p:txBody>
      </p:sp>
      <p:sp>
        <p:nvSpPr>
          <p:cNvPr id="6" name="TextBox 1">
            <a:extLst>
              <a:ext uri="{FF2B5EF4-FFF2-40B4-BE49-F238E27FC236}">
                <a16:creationId xmlns:a16="http://schemas.microsoft.com/office/drawing/2014/main" id="{36BB5676-1FC7-7819-69CB-D2ED40D3F2CC}"/>
              </a:ext>
            </a:extLst>
          </p:cNvPr>
          <p:cNvSpPr txBox="1"/>
          <p:nvPr/>
        </p:nvSpPr>
        <p:spPr>
          <a:xfrm>
            <a:off x="10153650" y="5267325"/>
            <a:ext cx="2038350" cy="151447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9000" b="1" i="0" u="none" strike="noStrike" kern="1200" cap="none" spc="0" normalizeH="0" baseline="0" noProof="0">
                <a:ln>
                  <a:noFill/>
                </a:ln>
                <a:solidFill>
                  <a:srgbClr val="FFFFFF"/>
                </a:solidFill>
                <a:effectLst/>
                <a:uLnTx/>
                <a:uFillTx/>
                <a:latin typeface="Arial Black" panose="020B0A04020102020204" pitchFamily="34" charset="0"/>
                <a:ea typeface="Arial" panose="020B0604020202020204" pitchFamily="34" charset="0"/>
                <a:cs typeface="Times New Roman" panose="02020603050405020304" pitchFamily="18" charset="0"/>
              </a:rPr>
              <a:t>4</a:t>
            </a:r>
            <a:endParaRPr kumimoji="0" lang="en-GB" sz="1100" b="0" i="0" u="none" strike="noStrike" kern="1200" cap="none" spc="0" normalizeH="0" baseline="0" noProof="0">
              <a:ln>
                <a:noFill/>
              </a:ln>
              <a:solidFill>
                <a:srgbClr val="20244C"/>
              </a:solidFill>
              <a:effectLst/>
              <a:uLnTx/>
              <a:uFillTx/>
              <a:latin typeface="Arial Nova Light" panose="020B03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82925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875E13B-FE27-627F-2B75-8CD498E9461E}"/>
              </a:ext>
            </a:extLst>
          </p:cNvPr>
          <p:cNvSpPr/>
          <p:nvPr/>
        </p:nvSpPr>
        <p:spPr>
          <a:xfrm flipH="1">
            <a:off x="8376955" y="1396939"/>
            <a:ext cx="3553118" cy="4830769"/>
          </a:xfrm>
          <a:custGeom>
            <a:avLst/>
            <a:gdLst>
              <a:gd name="connsiteX0" fmla="*/ 1828800 w 3048000"/>
              <a:gd name="connsiteY0" fmla="*/ 0 h 4761385"/>
              <a:gd name="connsiteX1" fmla="*/ 3048000 w 3048000"/>
              <a:gd name="connsiteY1" fmla="*/ 3174257 h 4761385"/>
              <a:gd name="connsiteX2" fmla="*/ 3048000 w 3048000"/>
              <a:gd name="connsiteY2" fmla="*/ 4761385 h 4761385"/>
              <a:gd name="connsiteX3" fmla="*/ 0 w 3048000"/>
              <a:gd name="connsiteY3" fmla="*/ 4761385 h 4761385"/>
              <a:gd name="connsiteX4" fmla="*/ 1828800 w 3048000"/>
              <a:gd name="connsiteY4" fmla="*/ 0 h 476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4761385">
                <a:moveTo>
                  <a:pt x="1828800" y="0"/>
                </a:moveTo>
                <a:lnTo>
                  <a:pt x="3048000" y="3174257"/>
                </a:lnTo>
                <a:lnTo>
                  <a:pt x="3048000" y="4761385"/>
                </a:lnTo>
                <a:lnTo>
                  <a:pt x="0" y="4761385"/>
                </a:lnTo>
                <a:lnTo>
                  <a:pt x="1828800" y="0"/>
                </a:lnTo>
                <a:close/>
              </a:path>
            </a:pathLst>
          </a:custGeom>
          <a:solidFill>
            <a:schemeClr val="accent4">
              <a:alpha val="8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Text Placeholder 2">
            <a:extLst>
              <a:ext uri="{FF2B5EF4-FFF2-40B4-BE49-F238E27FC236}">
                <a16:creationId xmlns:a16="http://schemas.microsoft.com/office/drawing/2014/main" id="{09BC9C1F-6674-2125-77A9-1C2FAB657292}"/>
              </a:ext>
            </a:extLst>
          </p:cNvPr>
          <p:cNvSpPr>
            <a:spLocks noGrp="1"/>
          </p:cNvSpPr>
          <p:nvPr>
            <p:ph type="body" sz="quarter" idx="14"/>
          </p:nvPr>
        </p:nvSpPr>
        <p:spPr>
          <a:xfrm>
            <a:off x="343923" y="595023"/>
            <a:ext cx="8885137" cy="646073"/>
          </a:xfrm>
        </p:spPr>
        <p:txBody>
          <a:bodyPr/>
          <a:lstStyle/>
          <a:p>
            <a:r>
              <a:rPr lang="en-GB"/>
              <a:t>4.1 Enterprise model hierarchy</a:t>
            </a:r>
          </a:p>
        </p:txBody>
      </p:sp>
      <p:sp>
        <p:nvSpPr>
          <p:cNvPr id="29" name="TextBox 28">
            <a:extLst>
              <a:ext uri="{FF2B5EF4-FFF2-40B4-BE49-F238E27FC236}">
                <a16:creationId xmlns:a16="http://schemas.microsoft.com/office/drawing/2014/main" id="{FFA9D71A-6658-3A1C-47BF-57C4F70AAC61}"/>
              </a:ext>
            </a:extLst>
          </p:cNvPr>
          <p:cNvSpPr txBox="1"/>
          <p:nvPr/>
        </p:nvSpPr>
        <p:spPr>
          <a:xfrm>
            <a:off x="9453086" y="1900201"/>
            <a:ext cx="665567" cy="261610"/>
          </a:xfrm>
          <a:prstGeom prst="rect">
            <a:avLst/>
          </a:prstGeom>
          <a:noFill/>
        </p:spPr>
        <p:txBody>
          <a:bodyPr wrap="none" rtlCol="0">
            <a:spAutoFit/>
          </a:bodyPr>
          <a:lstStyle/>
          <a:p>
            <a:pPr algn="ctr"/>
            <a:r>
              <a:rPr lang="en-GB" sz="1050" b="1">
                <a:solidFill>
                  <a:schemeClr val="bg1"/>
                </a:solidFill>
              </a:rPr>
              <a:t>DESNZ</a:t>
            </a:r>
          </a:p>
        </p:txBody>
      </p:sp>
      <p:sp>
        <p:nvSpPr>
          <p:cNvPr id="30" name="TextBox 29">
            <a:extLst>
              <a:ext uri="{FF2B5EF4-FFF2-40B4-BE49-F238E27FC236}">
                <a16:creationId xmlns:a16="http://schemas.microsoft.com/office/drawing/2014/main" id="{DBBD7458-3534-F027-10D5-7C5AC62B9DC5}"/>
              </a:ext>
            </a:extLst>
          </p:cNvPr>
          <p:cNvSpPr txBox="1"/>
          <p:nvPr/>
        </p:nvSpPr>
        <p:spPr>
          <a:xfrm>
            <a:off x="9543655" y="2674695"/>
            <a:ext cx="484428" cy="253916"/>
          </a:xfrm>
          <a:prstGeom prst="rect">
            <a:avLst/>
          </a:prstGeom>
          <a:noFill/>
        </p:spPr>
        <p:txBody>
          <a:bodyPr wrap="none" rtlCol="0">
            <a:spAutoFit/>
          </a:bodyPr>
          <a:lstStyle/>
          <a:p>
            <a:pPr algn="ctr"/>
            <a:r>
              <a:rPr lang="en-GB" sz="1050" b="1">
                <a:solidFill>
                  <a:schemeClr val="bg1"/>
                </a:solidFill>
              </a:rPr>
              <a:t>GBN</a:t>
            </a:r>
          </a:p>
        </p:txBody>
      </p:sp>
      <p:sp>
        <p:nvSpPr>
          <p:cNvPr id="31" name="TextBox 30">
            <a:extLst>
              <a:ext uri="{FF2B5EF4-FFF2-40B4-BE49-F238E27FC236}">
                <a16:creationId xmlns:a16="http://schemas.microsoft.com/office/drawing/2014/main" id="{A7085D98-922E-01F9-DF54-458E4CB04A72}"/>
              </a:ext>
            </a:extLst>
          </p:cNvPr>
          <p:cNvSpPr txBox="1"/>
          <p:nvPr/>
        </p:nvSpPr>
        <p:spPr>
          <a:xfrm>
            <a:off x="9187047" y="3723713"/>
            <a:ext cx="1197644" cy="415498"/>
          </a:xfrm>
          <a:prstGeom prst="rect">
            <a:avLst/>
          </a:prstGeom>
          <a:noFill/>
        </p:spPr>
        <p:txBody>
          <a:bodyPr wrap="square" rtlCol="0">
            <a:spAutoFit/>
          </a:bodyPr>
          <a:lstStyle/>
          <a:p>
            <a:pPr algn="ctr"/>
            <a:r>
              <a:rPr lang="en-GB" sz="1050" b="1" dirty="0">
                <a:solidFill>
                  <a:schemeClr val="bg1"/>
                </a:solidFill>
              </a:rPr>
              <a:t>Project DevCo (DevCo Client)</a:t>
            </a:r>
          </a:p>
        </p:txBody>
      </p:sp>
      <p:sp>
        <p:nvSpPr>
          <p:cNvPr id="32" name="Rectangle: Rounded Corners 31">
            <a:extLst>
              <a:ext uri="{FF2B5EF4-FFF2-40B4-BE49-F238E27FC236}">
                <a16:creationId xmlns:a16="http://schemas.microsoft.com/office/drawing/2014/main" id="{F262F2F7-E6A9-138D-3F84-E695CB21A05D}"/>
              </a:ext>
            </a:extLst>
          </p:cNvPr>
          <p:cNvSpPr/>
          <p:nvPr/>
        </p:nvSpPr>
        <p:spPr>
          <a:xfrm>
            <a:off x="8220676" y="5616242"/>
            <a:ext cx="3456000" cy="36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1AE884B0-5590-A53F-1DE2-4BCF46AC9812}"/>
              </a:ext>
            </a:extLst>
          </p:cNvPr>
          <p:cNvSpPr txBox="1"/>
          <p:nvPr/>
        </p:nvSpPr>
        <p:spPr>
          <a:xfrm>
            <a:off x="9209429" y="4945604"/>
            <a:ext cx="1220206" cy="253916"/>
          </a:xfrm>
          <a:prstGeom prst="rect">
            <a:avLst/>
          </a:prstGeom>
          <a:noFill/>
        </p:spPr>
        <p:txBody>
          <a:bodyPr wrap="none" rtlCol="0">
            <a:spAutoFit/>
          </a:bodyPr>
          <a:lstStyle/>
          <a:p>
            <a:pPr algn="ctr"/>
            <a:r>
              <a:rPr lang="en-GB" sz="1050" b="1">
                <a:solidFill>
                  <a:schemeClr val="bg1"/>
                </a:solidFill>
              </a:rPr>
              <a:t>Delivery Partner</a:t>
            </a:r>
          </a:p>
        </p:txBody>
      </p:sp>
      <p:sp>
        <p:nvSpPr>
          <p:cNvPr id="35" name="TextBox 34">
            <a:extLst>
              <a:ext uri="{FF2B5EF4-FFF2-40B4-BE49-F238E27FC236}">
                <a16:creationId xmlns:a16="http://schemas.microsoft.com/office/drawing/2014/main" id="{3860A432-EFDF-7D5D-DBF2-8D58F07BF224}"/>
              </a:ext>
            </a:extLst>
          </p:cNvPr>
          <p:cNvSpPr txBox="1"/>
          <p:nvPr/>
        </p:nvSpPr>
        <p:spPr>
          <a:xfrm>
            <a:off x="9291183" y="5786839"/>
            <a:ext cx="1042273" cy="253916"/>
          </a:xfrm>
          <a:prstGeom prst="rect">
            <a:avLst/>
          </a:prstGeom>
          <a:noFill/>
        </p:spPr>
        <p:txBody>
          <a:bodyPr wrap="none" rtlCol="0">
            <a:spAutoFit/>
          </a:bodyPr>
          <a:lstStyle/>
          <a:p>
            <a:pPr algn="ctr"/>
            <a:r>
              <a:rPr lang="en-GB" sz="1050" b="1">
                <a:solidFill>
                  <a:schemeClr val="bg1"/>
                </a:solidFill>
              </a:rPr>
              <a:t>Supply Chain</a:t>
            </a:r>
          </a:p>
        </p:txBody>
      </p:sp>
      <p:cxnSp>
        <p:nvCxnSpPr>
          <p:cNvPr id="5" name="Straight Connector 4">
            <a:extLst>
              <a:ext uri="{FF2B5EF4-FFF2-40B4-BE49-F238E27FC236}">
                <a16:creationId xmlns:a16="http://schemas.microsoft.com/office/drawing/2014/main" id="{6AEED723-4C84-CF2C-8FBD-5BD54EC6C618}"/>
              </a:ext>
            </a:extLst>
          </p:cNvPr>
          <p:cNvCxnSpPr>
            <a:cxnSpLocks/>
          </p:cNvCxnSpPr>
          <p:nvPr/>
        </p:nvCxnSpPr>
        <p:spPr>
          <a:xfrm>
            <a:off x="8102129" y="5634242"/>
            <a:ext cx="356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64D95957-9EF6-B40B-42C0-04F67574E6D1}"/>
              </a:ext>
            </a:extLst>
          </p:cNvPr>
          <p:cNvSpPr/>
          <p:nvPr/>
        </p:nvSpPr>
        <p:spPr>
          <a:xfrm>
            <a:off x="7741753" y="4517264"/>
            <a:ext cx="3456000" cy="36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a:extLst>
              <a:ext uri="{FF2B5EF4-FFF2-40B4-BE49-F238E27FC236}">
                <a16:creationId xmlns:a16="http://schemas.microsoft.com/office/drawing/2014/main" id="{59A38F81-5CDA-F069-7994-85A1FFE19373}"/>
              </a:ext>
            </a:extLst>
          </p:cNvPr>
          <p:cNvCxnSpPr>
            <a:cxnSpLocks/>
          </p:cNvCxnSpPr>
          <p:nvPr/>
        </p:nvCxnSpPr>
        <p:spPr>
          <a:xfrm>
            <a:off x="7623206" y="4535264"/>
            <a:ext cx="356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729AD867-D674-1681-8F67-EAFFD017EDD4}"/>
              </a:ext>
            </a:extLst>
          </p:cNvPr>
          <p:cNvSpPr/>
          <p:nvPr/>
        </p:nvSpPr>
        <p:spPr>
          <a:xfrm>
            <a:off x="7181683" y="3255864"/>
            <a:ext cx="3456000" cy="36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a:extLst>
              <a:ext uri="{FF2B5EF4-FFF2-40B4-BE49-F238E27FC236}">
                <a16:creationId xmlns:a16="http://schemas.microsoft.com/office/drawing/2014/main" id="{DF41438F-8181-9B86-7769-C19D49CCB624}"/>
              </a:ext>
            </a:extLst>
          </p:cNvPr>
          <p:cNvCxnSpPr>
            <a:cxnSpLocks/>
          </p:cNvCxnSpPr>
          <p:nvPr/>
        </p:nvCxnSpPr>
        <p:spPr>
          <a:xfrm>
            <a:off x="7063136" y="3271483"/>
            <a:ext cx="356400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B544BFC3-74DC-F06E-2965-9A2F51C6DAA2}"/>
              </a:ext>
            </a:extLst>
          </p:cNvPr>
          <p:cNvSpPr/>
          <p:nvPr/>
        </p:nvSpPr>
        <p:spPr>
          <a:xfrm>
            <a:off x="6769140" y="2324497"/>
            <a:ext cx="3456000" cy="36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DA0A8D2E-4353-8241-334A-04B72022A0E2}"/>
              </a:ext>
            </a:extLst>
          </p:cNvPr>
          <p:cNvCxnSpPr>
            <a:cxnSpLocks/>
          </p:cNvCxnSpPr>
          <p:nvPr/>
        </p:nvCxnSpPr>
        <p:spPr>
          <a:xfrm>
            <a:off x="6650593" y="2340116"/>
            <a:ext cx="356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316A6CC7-6D14-3D79-9011-2818AE19DC90}"/>
              </a:ext>
            </a:extLst>
          </p:cNvPr>
          <p:cNvGraphicFramePr>
            <a:graphicFrameLocks noGrp="1"/>
          </p:cNvGraphicFramePr>
          <p:nvPr>
            <p:extLst>
              <p:ext uri="{D42A27DB-BD31-4B8C-83A1-F6EECF244321}">
                <p14:modId xmlns:p14="http://schemas.microsoft.com/office/powerpoint/2010/main" val="3324143506"/>
              </p:ext>
            </p:extLst>
          </p:nvPr>
        </p:nvGraphicFramePr>
        <p:xfrm>
          <a:off x="416493" y="1396939"/>
          <a:ext cx="7951037" cy="483264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239505">
                  <a:extLst>
                    <a:ext uri="{9D8B030D-6E8A-4147-A177-3AD203B41FA5}">
                      <a16:colId xmlns:a16="http://schemas.microsoft.com/office/drawing/2014/main" val="16927827"/>
                    </a:ext>
                  </a:extLst>
                </a:gridCol>
                <a:gridCol w="2430153">
                  <a:extLst>
                    <a:ext uri="{9D8B030D-6E8A-4147-A177-3AD203B41FA5}">
                      <a16:colId xmlns:a16="http://schemas.microsoft.com/office/drawing/2014/main" val="228632277"/>
                    </a:ext>
                  </a:extLst>
                </a:gridCol>
                <a:gridCol w="1547224">
                  <a:extLst>
                    <a:ext uri="{9D8B030D-6E8A-4147-A177-3AD203B41FA5}">
                      <a16:colId xmlns:a16="http://schemas.microsoft.com/office/drawing/2014/main" val="1794464398"/>
                    </a:ext>
                  </a:extLst>
                </a:gridCol>
                <a:gridCol w="2734155">
                  <a:extLst>
                    <a:ext uri="{9D8B030D-6E8A-4147-A177-3AD203B41FA5}">
                      <a16:colId xmlns:a16="http://schemas.microsoft.com/office/drawing/2014/main" val="949081259"/>
                    </a:ext>
                  </a:extLst>
                </a:gridCol>
              </a:tblGrid>
              <a:tr h="352086">
                <a:tc>
                  <a:txBody>
                    <a:bodyPr/>
                    <a:lstStyle/>
                    <a:p>
                      <a:r>
                        <a:rPr lang="en-GB" sz="1050"/>
                        <a:t>Organisation</a:t>
                      </a:r>
                    </a:p>
                  </a:txBody>
                  <a:tcPr anchor="ctr"/>
                </a:tc>
                <a:tc>
                  <a:txBody>
                    <a:bodyPr/>
                    <a:lstStyle/>
                    <a:p>
                      <a:r>
                        <a:rPr lang="en-GB" sz="1050"/>
                        <a:t>Description</a:t>
                      </a:r>
                    </a:p>
                  </a:txBody>
                  <a:tcPr anchor="ctr"/>
                </a:tc>
                <a:tc>
                  <a:txBody>
                    <a:bodyPr/>
                    <a:lstStyle/>
                    <a:p>
                      <a:r>
                        <a:rPr lang="en-GB" sz="1050"/>
                        <a:t>Role(s)</a:t>
                      </a:r>
                    </a:p>
                  </a:txBody>
                  <a:tcPr anchor="ctr"/>
                </a:tc>
                <a:tc>
                  <a:txBody>
                    <a:bodyPr/>
                    <a:lstStyle/>
                    <a:p>
                      <a:r>
                        <a:rPr lang="en-GB" sz="1050"/>
                        <a:t>Primary Responsibilities</a:t>
                      </a:r>
                    </a:p>
                  </a:txBody>
                  <a:tcPr anchor="ctr"/>
                </a:tc>
                <a:extLst>
                  <a:ext uri="{0D108BD9-81ED-4DB2-BD59-A6C34878D82A}">
                    <a16:rowId xmlns:a16="http://schemas.microsoft.com/office/drawing/2014/main" val="456399039"/>
                  </a:ext>
                </a:extLst>
              </a:tr>
              <a:tr h="0">
                <a:tc>
                  <a:txBody>
                    <a:bodyPr/>
                    <a:lstStyle/>
                    <a:p>
                      <a:pPr algn="l"/>
                      <a:r>
                        <a:rPr lang="en-GB" sz="1050" b="1"/>
                        <a:t>DESNZ</a:t>
                      </a:r>
                    </a:p>
                  </a:txBody>
                  <a:tcPr anchor="ctr">
                    <a:solidFill>
                      <a:schemeClr val="bg1"/>
                    </a:solidFill>
                  </a:tcPr>
                </a:tc>
                <a:tc>
                  <a:txBody>
                    <a:bodyPr/>
                    <a:lstStyle/>
                    <a:p>
                      <a:pPr algn="l"/>
                      <a:r>
                        <a:rPr lang="en-GB" sz="1100" b="0" u="none" strike="noStrike" kern="1200" baseline="0">
                          <a:solidFill>
                            <a:schemeClr val="dk1"/>
                          </a:solidFill>
                          <a:latin typeface="Arial Nova Light" panose="020B0304020202020204" pitchFamily="34" charset="0"/>
                        </a:rPr>
                        <a:t>DESNZ sets the policy and strategic</a:t>
                      </a:r>
                    </a:p>
                    <a:p>
                      <a:pPr algn="l"/>
                      <a:r>
                        <a:rPr lang="en-GB" sz="1100" b="0" u="none" strike="noStrike" kern="1200" baseline="0">
                          <a:solidFill>
                            <a:schemeClr val="dk1"/>
                          </a:solidFill>
                          <a:latin typeface="Arial Nova Light" panose="020B0304020202020204" pitchFamily="34" charset="0"/>
                        </a:rPr>
                        <a:t>direction </a:t>
                      </a:r>
                      <a:r>
                        <a:rPr lang="en-GB" sz="1100" b="0" u="none" strike="noStrike" kern="1200" baseline="0">
                          <a:solidFill>
                            <a:schemeClr val="dk1"/>
                          </a:solidFill>
                          <a:latin typeface="Arial Nova Light" panose="020B0304020202020204" pitchFamily="34" charset="0"/>
                          <a:ea typeface="+mn-ea"/>
                          <a:cs typeface="+mn-cs"/>
                        </a:rPr>
                        <a:t>and </a:t>
                      </a:r>
                      <a:r>
                        <a:rPr lang="en-GB" sz="1100" b="0" u="none" strike="noStrike" kern="1200" baseline="0">
                          <a:solidFill>
                            <a:schemeClr val="dk1"/>
                          </a:solidFill>
                          <a:latin typeface="Arial Nova Light" panose="020B0304020202020204" pitchFamily="34" charset="0"/>
                        </a:rPr>
                        <a:t>approves business case(s)</a:t>
                      </a:r>
                      <a:endParaRPr lang="en-GB" sz="1000">
                        <a:latin typeface="Arial Nova Light" panose="020B0304020202020204" pitchFamily="34" charset="0"/>
                      </a:endParaRPr>
                    </a:p>
                  </a:txBody>
                  <a:tcPr anchor="ctr">
                    <a:solidFill>
                      <a:schemeClr val="bg1"/>
                    </a:solidFill>
                  </a:tcPr>
                </a:tc>
                <a:tc>
                  <a:txBody>
                    <a:bodyPr/>
                    <a:lstStyle/>
                    <a:p>
                      <a:pPr algn="l"/>
                      <a:r>
                        <a:rPr lang="en-GB" sz="1100" b="0" u="none" strike="noStrike" kern="1200" baseline="0">
                          <a:solidFill>
                            <a:schemeClr val="dk1"/>
                          </a:solidFill>
                          <a:latin typeface="Arial Nova Light" panose="020B0304020202020204" pitchFamily="34" charset="0"/>
                        </a:rPr>
                        <a:t>Strategic governance</a:t>
                      </a:r>
                    </a:p>
                    <a:p>
                      <a:pPr algn="l"/>
                      <a:r>
                        <a:rPr lang="en-GB" sz="1100" b="0" u="none" strike="noStrike" kern="1200" baseline="0">
                          <a:solidFill>
                            <a:schemeClr val="dk1"/>
                          </a:solidFill>
                          <a:latin typeface="Arial Nova Light" panose="020B0304020202020204" pitchFamily="34" charset="0"/>
                        </a:rPr>
                        <a:t>Programme sponsor</a:t>
                      </a:r>
                      <a:endParaRPr lang="en-GB" sz="1000">
                        <a:latin typeface="Arial Nova Light" panose="020B0304020202020204" pitchFamily="34" charset="0"/>
                      </a:endParaRPr>
                    </a:p>
                  </a:txBody>
                  <a:tcPr anchor="ctr">
                    <a:solidFill>
                      <a:schemeClr val="bg1"/>
                    </a:solidFill>
                  </a:tcPr>
                </a:tc>
                <a:tc>
                  <a:txBody>
                    <a:bodyPr/>
                    <a:lstStyle/>
                    <a:p>
                      <a:pPr algn="l"/>
                      <a:r>
                        <a:rPr lang="en-GB" sz="1100" b="0" u="none" strike="noStrike" kern="1200" baseline="0">
                          <a:solidFill>
                            <a:schemeClr val="dk1"/>
                          </a:solidFill>
                          <a:latin typeface="Arial Nova Light" panose="020B0304020202020204" pitchFamily="34" charset="0"/>
                        </a:rPr>
                        <a:t>Policy and legislation development</a:t>
                      </a:r>
                      <a:endParaRPr lang="en-GB" sz="1000">
                        <a:latin typeface="Arial Nova Light" panose="020B0304020202020204" pitchFamily="34" charset="0"/>
                      </a:endParaRPr>
                    </a:p>
                  </a:txBody>
                  <a:tcPr anchor="ctr">
                    <a:solidFill>
                      <a:schemeClr val="bg1"/>
                    </a:solidFill>
                  </a:tcPr>
                </a:tc>
                <a:extLst>
                  <a:ext uri="{0D108BD9-81ED-4DB2-BD59-A6C34878D82A}">
                    <a16:rowId xmlns:a16="http://schemas.microsoft.com/office/drawing/2014/main" val="1570122417"/>
                  </a:ext>
                </a:extLst>
              </a:tr>
              <a:tr h="0">
                <a:tc>
                  <a:txBody>
                    <a:bodyPr/>
                    <a:lstStyle/>
                    <a:p>
                      <a:pPr algn="l"/>
                      <a:r>
                        <a:rPr lang="en-GB" sz="1050" b="1"/>
                        <a:t>GBN</a:t>
                      </a:r>
                    </a:p>
                  </a:txBody>
                  <a:tcPr anchor="ctr">
                    <a:solidFill>
                      <a:schemeClr val="bg1"/>
                    </a:solidFill>
                  </a:tcPr>
                </a:tc>
                <a:tc>
                  <a:txBody>
                    <a:bodyPr/>
                    <a:lstStyle/>
                    <a:p>
                      <a:pPr algn="l"/>
                      <a:r>
                        <a:rPr lang="en-GB" sz="1100" b="0" u="none" strike="noStrike" kern="1200" baseline="0" dirty="0">
                          <a:solidFill>
                            <a:schemeClr val="dk1"/>
                          </a:solidFill>
                          <a:latin typeface="Arial Nova Light" panose="020B0304020202020204" pitchFamily="34" charset="0"/>
                        </a:rPr>
                        <a:t>GBN secures the funding, generates and owns the business case, specifies requirements for DevCo (Client), and holds </a:t>
                      </a:r>
                      <a:r>
                        <a:rPr lang="en-GB" sz="1100" b="0" u="none" strike="noStrike" kern="1200" baseline="0" dirty="0">
                          <a:solidFill>
                            <a:schemeClr val="dk1"/>
                          </a:solidFill>
                          <a:latin typeface="Arial Nova Light" panose="020B0304020202020204" pitchFamily="34" charset="0"/>
                          <a:ea typeface="+mn-ea"/>
                          <a:cs typeface="+mn-cs"/>
                        </a:rPr>
                        <a:t>DevCo</a:t>
                      </a:r>
                      <a:r>
                        <a:rPr lang="en-GB" sz="1100" b="0" u="none" strike="noStrike" kern="1200" baseline="0" dirty="0">
                          <a:solidFill>
                            <a:schemeClr val="dk1"/>
                          </a:solidFill>
                          <a:latin typeface="Arial Nova Light" panose="020B0304020202020204" pitchFamily="34" charset="0"/>
                        </a:rPr>
                        <a:t> accountable for delivery</a:t>
                      </a:r>
                      <a:endParaRPr lang="en-GB" sz="1000" dirty="0">
                        <a:latin typeface="Arial Nova Light" panose="020B0304020202020204" pitchFamily="34" charset="0"/>
                      </a:endParaRPr>
                    </a:p>
                  </a:txBody>
                  <a:tcPr anchor="ctr">
                    <a:solidFill>
                      <a:schemeClr val="bg1"/>
                    </a:solidFill>
                  </a:tcPr>
                </a:tc>
                <a:tc>
                  <a:txBody>
                    <a:bodyPr/>
                    <a:lstStyle/>
                    <a:p>
                      <a:pPr algn="l"/>
                      <a:r>
                        <a:rPr lang="en-GB" sz="1100" b="0" u="none" strike="noStrike" kern="1200" baseline="0">
                          <a:solidFill>
                            <a:schemeClr val="dk1"/>
                          </a:solidFill>
                          <a:latin typeface="Arial Nova Light" panose="020B0304020202020204" pitchFamily="34" charset="0"/>
                        </a:rPr>
                        <a:t>Project sponsor</a:t>
                      </a:r>
                    </a:p>
                    <a:p>
                      <a:pPr algn="l"/>
                      <a:r>
                        <a:rPr lang="en-GB" sz="1100" b="0" u="none" strike="noStrike" kern="1200" baseline="0">
                          <a:solidFill>
                            <a:schemeClr val="dk1"/>
                          </a:solidFill>
                          <a:latin typeface="Arial Nova Light" panose="020B0304020202020204" pitchFamily="34" charset="0"/>
                        </a:rPr>
                        <a:t>Programme owner</a:t>
                      </a:r>
                      <a:endParaRPr lang="en-GB" sz="1000">
                        <a:latin typeface="Arial Nova Light" panose="020B0304020202020204" pitchFamily="34" charset="0"/>
                      </a:endParaRPr>
                    </a:p>
                  </a:txBody>
                  <a:tcPr anchor="ctr">
                    <a:solidFill>
                      <a:schemeClr val="bg1"/>
                    </a:solidFill>
                  </a:tcPr>
                </a:tc>
                <a:tc>
                  <a:txBody>
                    <a:bodyPr/>
                    <a:lstStyle/>
                    <a:p>
                      <a:pPr algn="l"/>
                      <a:r>
                        <a:rPr lang="en-GB" sz="1100" b="0" u="none" strike="noStrike" kern="1200" baseline="0" dirty="0">
                          <a:solidFill>
                            <a:schemeClr val="dk1"/>
                          </a:solidFill>
                          <a:latin typeface="Arial Nova Light" panose="020B0304020202020204" pitchFamily="34" charset="0"/>
                        </a:rPr>
                        <a:t>Technology selection</a:t>
                      </a:r>
                    </a:p>
                    <a:p>
                      <a:pPr algn="l"/>
                      <a:r>
                        <a:rPr lang="en-GB" sz="1100" b="0" u="none" strike="noStrike" kern="1200" baseline="0" dirty="0">
                          <a:solidFill>
                            <a:schemeClr val="dk1"/>
                          </a:solidFill>
                          <a:latin typeface="Arial Nova Light" panose="020B0304020202020204" pitchFamily="34" charset="0"/>
                        </a:rPr>
                        <a:t>Site selection and acquisition</a:t>
                      </a:r>
                    </a:p>
                    <a:p>
                      <a:pPr algn="l"/>
                      <a:r>
                        <a:rPr lang="en-GB" sz="1100" b="0" u="none" strike="noStrike" kern="1200" baseline="0" dirty="0">
                          <a:solidFill>
                            <a:schemeClr val="dk1"/>
                          </a:solidFill>
                          <a:latin typeface="Arial Nova Light" panose="020B0304020202020204" pitchFamily="34" charset="0"/>
                        </a:rPr>
                        <a:t>SMR programme management</a:t>
                      </a:r>
                    </a:p>
                    <a:p>
                      <a:pPr algn="l"/>
                      <a:r>
                        <a:rPr lang="en-GB" sz="1100" b="0" u="none" strike="noStrike" kern="1200" baseline="0" dirty="0">
                          <a:solidFill>
                            <a:schemeClr val="dk1"/>
                          </a:solidFill>
                          <a:latin typeface="Arial Nova Light" panose="020B0304020202020204" pitchFamily="34" charset="0"/>
                        </a:rPr>
                        <a:t>Project DevCo establishment</a:t>
                      </a:r>
                      <a:endParaRPr lang="en-GB" sz="1000" dirty="0">
                        <a:latin typeface="Arial Nova Light" panose="020B0304020202020204" pitchFamily="34" charset="0"/>
                      </a:endParaRPr>
                    </a:p>
                  </a:txBody>
                  <a:tcPr anchor="ctr">
                    <a:solidFill>
                      <a:schemeClr val="bg1"/>
                    </a:solidFill>
                  </a:tcPr>
                </a:tc>
                <a:extLst>
                  <a:ext uri="{0D108BD9-81ED-4DB2-BD59-A6C34878D82A}">
                    <a16:rowId xmlns:a16="http://schemas.microsoft.com/office/drawing/2014/main" val="4265388656"/>
                  </a:ext>
                </a:extLst>
              </a:tr>
              <a:tr h="0">
                <a:tc>
                  <a:txBody>
                    <a:bodyPr/>
                    <a:lstStyle/>
                    <a:p>
                      <a:pPr algn="l"/>
                      <a:r>
                        <a:rPr lang="en-GB" sz="1050" b="1" dirty="0"/>
                        <a:t>Project DevCo</a:t>
                      </a:r>
                    </a:p>
                    <a:p>
                      <a:pPr algn="l"/>
                      <a:r>
                        <a:rPr lang="en-GB" sz="1050" b="1" dirty="0"/>
                        <a:t>(DevCo Client)</a:t>
                      </a:r>
                    </a:p>
                  </a:txBody>
                  <a:tcPr anchor="ctr">
                    <a:solidFill>
                      <a:schemeClr val="bg1"/>
                    </a:solidFill>
                  </a:tcPr>
                </a:tc>
                <a:tc>
                  <a:txBody>
                    <a:bodyPr/>
                    <a:lstStyle/>
                    <a:p>
                      <a:pPr marL="0" algn="l" defTabSz="914400" rtl="0" eaLnBrk="1" latinLnBrk="0" hangingPunct="1"/>
                      <a:r>
                        <a:rPr lang="en-GB" sz="1100" b="0" u="none" strike="noStrike" kern="1200" baseline="0" dirty="0">
                          <a:solidFill>
                            <a:schemeClr val="dk1"/>
                          </a:solidFill>
                          <a:latin typeface="Arial Nova Light" panose="020B0304020202020204" pitchFamily="34" charset="0"/>
                        </a:rPr>
                        <a:t>DevCo</a:t>
                      </a:r>
                      <a:r>
                        <a:rPr lang="en-GB" sz="1100" b="0" u="none" strike="noStrike" kern="1200" baseline="0" dirty="0">
                          <a:solidFill>
                            <a:schemeClr val="dk1"/>
                          </a:solidFill>
                          <a:latin typeface="Arial Nova Light" panose="020B0304020202020204" pitchFamily="34" charset="0"/>
                          <a:ea typeface="+mn-ea"/>
                          <a:cs typeface="+mn-cs"/>
                        </a:rPr>
                        <a:t> (the Client) is responsible for delivering the outturn benefits required by GBN.</a:t>
                      </a:r>
                    </a:p>
                    <a:p>
                      <a:pPr marL="0" algn="l" defTabSz="914400" rtl="0" eaLnBrk="1" latinLnBrk="0" hangingPunct="1"/>
                      <a:r>
                        <a:rPr lang="en-GB" sz="1100" b="0" i="0" u="none" strike="noStrike" kern="1200" baseline="0" dirty="0">
                          <a:solidFill>
                            <a:schemeClr val="dk1"/>
                          </a:solidFill>
                          <a:latin typeface="Arial Nova Light" panose="020B0304020202020204" pitchFamily="34" charset="0"/>
                          <a:ea typeface="+mn-ea"/>
                          <a:cs typeface="+mn-cs"/>
                        </a:rPr>
                        <a:t>(This will initially be undertaken by GBN until the function is transferred to DevCo)</a:t>
                      </a:r>
                    </a:p>
                  </a:txBody>
                  <a:tcPr anchor="ctr">
                    <a:solidFill>
                      <a:schemeClr val="bg1"/>
                    </a:solidFill>
                  </a:tcPr>
                </a:tc>
                <a:tc>
                  <a:txBody>
                    <a:bodyPr/>
                    <a:lstStyle/>
                    <a:p>
                      <a:pPr marL="0" algn="l" defTabSz="914400" rtl="0" eaLnBrk="1" latinLnBrk="0" hangingPunct="1"/>
                      <a:r>
                        <a:rPr lang="en-GB" sz="1100" b="0" u="none" strike="noStrike" kern="1200" baseline="0">
                          <a:solidFill>
                            <a:schemeClr val="dk1"/>
                          </a:solidFill>
                          <a:latin typeface="Arial Nova Light" panose="020B0304020202020204" pitchFamily="34" charset="0"/>
                        </a:rPr>
                        <a:t>Project developer</a:t>
                      </a:r>
                    </a:p>
                    <a:p>
                      <a:pPr marL="0" algn="l" defTabSz="914400" rtl="0" eaLnBrk="1" latinLnBrk="0" hangingPunct="1"/>
                      <a:r>
                        <a:rPr lang="en-GB" sz="1100" b="0" u="none" strike="noStrike" kern="1200" baseline="0">
                          <a:solidFill>
                            <a:schemeClr val="dk1"/>
                          </a:solidFill>
                          <a:latin typeface="Arial Nova Light" panose="020B0304020202020204" pitchFamily="34" charset="0"/>
                        </a:rPr>
                        <a:t>Overall project integrator</a:t>
                      </a:r>
                    </a:p>
                    <a:p>
                      <a:pPr marL="0" algn="l" defTabSz="914400" rtl="0" eaLnBrk="1" latinLnBrk="0" hangingPunct="1"/>
                      <a:r>
                        <a:rPr lang="en-GB" sz="1100" b="0" u="none" strike="noStrike" kern="1200" baseline="0">
                          <a:solidFill>
                            <a:schemeClr val="dk1"/>
                          </a:solidFill>
                          <a:latin typeface="Arial Nova Light" panose="020B0304020202020204" pitchFamily="34" charset="0"/>
                        </a:rPr>
                        <a:t>Nuclear Site Licensee</a:t>
                      </a:r>
                    </a:p>
                    <a:p>
                      <a:pPr marL="0" algn="l" defTabSz="914400" rtl="0" eaLnBrk="1" latinLnBrk="0" hangingPunct="1"/>
                      <a:r>
                        <a:rPr lang="en-GB" sz="1100" b="0" u="none" strike="noStrike" kern="1200" baseline="0">
                          <a:solidFill>
                            <a:schemeClr val="dk1"/>
                          </a:solidFill>
                          <a:latin typeface="Arial Nova Light" panose="020B0304020202020204" pitchFamily="34" charset="0"/>
                        </a:rPr>
                        <a:t>Design Authority</a:t>
                      </a:r>
                    </a:p>
                    <a:p>
                      <a:pPr marL="0" algn="l" defTabSz="914400" rtl="0" eaLnBrk="1" latinLnBrk="0" hangingPunct="1"/>
                      <a:r>
                        <a:rPr lang="en-GB" sz="1100" b="0" u="none" strike="noStrike" kern="1200" baseline="0">
                          <a:solidFill>
                            <a:schemeClr val="dk1"/>
                          </a:solidFill>
                          <a:latin typeface="Arial Nova Light" panose="020B0304020202020204" pitchFamily="34" charset="0"/>
                        </a:rPr>
                        <a:t>Intelligent Customer /</a:t>
                      </a:r>
                    </a:p>
                    <a:p>
                      <a:pPr marL="0" algn="l" defTabSz="914400" rtl="0" eaLnBrk="1" latinLnBrk="0" hangingPunct="1"/>
                      <a:r>
                        <a:rPr lang="en-GB" sz="1100" b="0" u="none" strike="noStrike" kern="1200" baseline="0">
                          <a:solidFill>
                            <a:schemeClr val="dk1"/>
                          </a:solidFill>
                          <a:latin typeface="Arial Nova Light" panose="020B0304020202020204" pitchFamily="34" charset="0"/>
                        </a:rPr>
                        <a:t>Intelligent Client</a:t>
                      </a:r>
                      <a:endParaRPr lang="en-GB" sz="1100" b="0" i="0" u="none" strike="noStrike" kern="1200" baseline="0">
                        <a:solidFill>
                          <a:schemeClr val="dk1"/>
                        </a:solidFill>
                        <a:latin typeface="Arial Nova Light" panose="020B0304020202020204" pitchFamily="34" charset="0"/>
                        <a:ea typeface="+mn-ea"/>
                        <a:cs typeface="+mn-cs"/>
                      </a:endParaRPr>
                    </a:p>
                  </a:txBody>
                  <a:tcPr anchor="ctr">
                    <a:solidFill>
                      <a:schemeClr val="bg1"/>
                    </a:solidFill>
                  </a:tcPr>
                </a:tc>
                <a:tc>
                  <a:txBody>
                    <a:bodyPr/>
                    <a:lstStyle/>
                    <a:p>
                      <a:pPr marL="0" algn="l" defTabSz="914400" rtl="0" eaLnBrk="1" latinLnBrk="0" hangingPunct="1"/>
                      <a:r>
                        <a:rPr lang="en-GB" sz="1100" b="0" u="none" strike="noStrike" kern="1200" baseline="0">
                          <a:solidFill>
                            <a:schemeClr val="dk1"/>
                          </a:solidFill>
                          <a:latin typeface="Arial Nova Light" panose="020B0304020202020204" pitchFamily="34" charset="0"/>
                        </a:rPr>
                        <a:t>Securing project finance</a:t>
                      </a:r>
                    </a:p>
                    <a:p>
                      <a:pPr marL="0" algn="l" defTabSz="914400" rtl="0" eaLnBrk="1" latinLnBrk="0" hangingPunct="1"/>
                      <a:r>
                        <a:rPr lang="en-GB" sz="1100" b="0" u="none" strike="noStrike" kern="1200" baseline="0">
                          <a:solidFill>
                            <a:schemeClr val="dk1"/>
                          </a:solidFill>
                          <a:latin typeface="Arial Nova Light" panose="020B0304020202020204" pitchFamily="34" charset="0"/>
                        </a:rPr>
                        <a:t>Procurement of Project Agreements</a:t>
                      </a:r>
                    </a:p>
                    <a:p>
                      <a:pPr marL="0" algn="l" defTabSz="914400" rtl="0" eaLnBrk="1" latinLnBrk="0" hangingPunct="1"/>
                      <a:r>
                        <a:rPr lang="en-GB" sz="1100" b="0" u="none" strike="noStrike" kern="1200" baseline="0">
                          <a:solidFill>
                            <a:schemeClr val="dk1"/>
                          </a:solidFill>
                          <a:latin typeface="Arial Nova Light" panose="020B0304020202020204" pitchFamily="34" charset="0"/>
                        </a:rPr>
                        <a:t>Safety / environmental / security case ownership</a:t>
                      </a:r>
                    </a:p>
                    <a:p>
                      <a:pPr marL="0" algn="l" defTabSz="914400" rtl="0" eaLnBrk="1" latinLnBrk="0" hangingPunct="1"/>
                      <a:r>
                        <a:rPr lang="en-GB" sz="1100" b="0" u="none" strike="noStrike" kern="1200" baseline="0">
                          <a:solidFill>
                            <a:schemeClr val="dk1"/>
                          </a:solidFill>
                          <a:latin typeface="Arial Nova Light" panose="020B0304020202020204" pitchFamily="34" charset="0"/>
                        </a:rPr>
                        <a:t>Securing necessary planning consents and permits</a:t>
                      </a:r>
                    </a:p>
                    <a:p>
                      <a:pPr marL="0" algn="l" defTabSz="914400" rtl="0" eaLnBrk="1" latinLnBrk="0" hangingPunct="1"/>
                      <a:r>
                        <a:rPr lang="en-GB" sz="1100" b="0" u="none" strike="noStrike" kern="1200" baseline="0">
                          <a:solidFill>
                            <a:schemeClr val="dk1"/>
                          </a:solidFill>
                          <a:latin typeface="Arial Nova Light" panose="020B0304020202020204" pitchFamily="34" charset="0"/>
                        </a:rPr>
                        <a:t>Future plant Operations</a:t>
                      </a:r>
                      <a:endParaRPr lang="en-GB" sz="1100" b="0" i="0" u="none" strike="noStrike" kern="1200" baseline="0">
                        <a:solidFill>
                          <a:schemeClr val="dk1"/>
                        </a:solidFill>
                        <a:latin typeface="Arial Nova Light" panose="020B0304020202020204" pitchFamily="34" charset="0"/>
                        <a:ea typeface="+mn-ea"/>
                        <a:cs typeface="+mn-cs"/>
                      </a:endParaRPr>
                    </a:p>
                  </a:txBody>
                  <a:tcPr anchor="ctr">
                    <a:solidFill>
                      <a:schemeClr val="bg1"/>
                    </a:solidFill>
                  </a:tcPr>
                </a:tc>
                <a:extLst>
                  <a:ext uri="{0D108BD9-81ED-4DB2-BD59-A6C34878D82A}">
                    <a16:rowId xmlns:a16="http://schemas.microsoft.com/office/drawing/2014/main" val="1770056294"/>
                  </a:ext>
                </a:extLst>
              </a:tr>
              <a:tr h="0">
                <a:tc>
                  <a:txBody>
                    <a:bodyPr/>
                    <a:lstStyle/>
                    <a:p>
                      <a:pPr algn="l"/>
                      <a:r>
                        <a:rPr lang="en-GB" sz="1050" b="1"/>
                        <a:t>Delivery Partner (DP)</a:t>
                      </a:r>
                    </a:p>
                  </a:txBody>
                  <a:tcPr anchor="ctr">
                    <a:solidFill>
                      <a:schemeClr val="bg1"/>
                    </a:solidFill>
                  </a:tcPr>
                </a:tc>
                <a:tc>
                  <a:txBody>
                    <a:bodyPr/>
                    <a:lstStyle/>
                    <a:p>
                      <a:pPr marL="0" indent="0" algn="l">
                        <a:spcAft>
                          <a:spcPts val="600"/>
                        </a:spcAft>
                        <a:buFont typeface="Arial" panose="020B0604020202020204" pitchFamily="34" charset="0"/>
                        <a:buNone/>
                      </a:pPr>
                      <a:r>
                        <a:rPr lang="en-GB" sz="1100" dirty="0">
                          <a:latin typeface="Arial Nova Light" panose="020B0304020202020204" pitchFamily="34" charset="0"/>
                        </a:rPr>
                        <a:t>Organisation that works with the DevCo in specific capacities providing key project delivery capability which may include technical and delivery integration of the full scope.</a:t>
                      </a:r>
                      <a:endParaRPr lang="en-GB" sz="1100" dirty="0">
                        <a:latin typeface="Arial Nova Light" panose="020B0304020202020204" pitchFamily="34" charset="0"/>
                        <a:cs typeface="Arial" panose="020B0604020202020204"/>
                      </a:endParaRPr>
                    </a:p>
                  </a:txBody>
                  <a:tcPr anchor="ctr">
                    <a:solidFill>
                      <a:schemeClr val="bg1"/>
                    </a:solidFill>
                  </a:tcPr>
                </a:tc>
                <a:tc>
                  <a:txBody>
                    <a:bodyPr/>
                    <a:lstStyle/>
                    <a:p>
                      <a:pPr algn="l"/>
                      <a:r>
                        <a:rPr lang="en-GB" sz="1100">
                          <a:latin typeface="Arial Nova Light" panose="020B0304020202020204" pitchFamily="34" charset="0"/>
                        </a:rPr>
                        <a:t>Project Director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Nova Light" panose="020B0304020202020204" pitchFamily="34" charset="0"/>
                        </a:rPr>
                        <a:t>Delivery Integrator</a:t>
                      </a:r>
                    </a:p>
                    <a:p>
                      <a:pPr algn="l"/>
                      <a:r>
                        <a:rPr lang="en-GB" sz="1100">
                          <a:latin typeface="Arial Nova Light" panose="020B0304020202020204" pitchFamily="34" charset="0"/>
                        </a:rPr>
                        <a:t>Technical Integrator</a:t>
                      </a:r>
                    </a:p>
                    <a:p>
                      <a:pPr algn="l"/>
                      <a:r>
                        <a:rPr lang="en-GB" sz="1100">
                          <a:latin typeface="Arial Nova Light" panose="020B0304020202020204" pitchFamily="34" charset="0"/>
                        </a:rPr>
                        <a:t>Supply Chain Integrator </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Nova Light" panose="020B0304020202020204" pitchFamily="34" charset="0"/>
                        </a:rPr>
                        <a:t>Delivery Integration (PM, PMO, H&amp;S) </a:t>
                      </a:r>
                    </a:p>
                    <a:p>
                      <a:pPr algn="l">
                        <a:spcAft>
                          <a:spcPts val="0"/>
                        </a:spcAft>
                      </a:pPr>
                      <a:r>
                        <a:rPr lang="en-GB" sz="1100">
                          <a:latin typeface="Arial Nova Light" panose="020B0304020202020204" pitchFamily="34" charset="0"/>
                        </a:rPr>
                        <a:t>Commercial Management &amp; Procurement</a:t>
                      </a:r>
                    </a:p>
                    <a:p>
                      <a:pPr algn="l">
                        <a:spcAft>
                          <a:spcPts val="0"/>
                        </a:spcAft>
                      </a:pPr>
                      <a:r>
                        <a:rPr lang="en-GB" sz="1100">
                          <a:latin typeface="Arial Nova Light" panose="020B0304020202020204" pitchFamily="34" charset="0"/>
                        </a:rPr>
                        <a:t>Baseline &amp; Change Management</a:t>
                      </a:r>
                    </a:p>
                    <a:p>
                      <a:pPr marL="0" algn="l" defTabSz="914400" rtl="0" eaLnBrk="1" latinLnBrk="0" hangingPunct="1">
                        <a:spcAft>
                          <a:spcPts val="0"/>
                        </a:spcAft>
                      </a:pPr>
                      <a:r>
                        <a:rPr lang="en-GB" sz="1100" kern="1200">
                          <a:solidFill>
                            <a:schemeClr val="dk1"/>
                          </a:solidFill>
                          <a:latin typeface="Arial Nova Light" panose="020B0304020202020204" pitchFamily="34" charset="0"/>
                        </a:rPr>
                        <a:t>Construction Management </a:t>
                      </a:r>
                    </a:p>
                    <a:p>
                      <a:pPr marL="0" indent="0" algn="l" defTabSz="914400" rtl="0" eaLnBrk="1" latinLnBrk="0" hangingPunct="1">
                        <a:spcAft>
                          <a:spcPts val="0"/>
                        </a:spcAft>
                        <a:buFont typeface="Arial" panose="020B0604020202020204" pitchFamily="34" charset="0"/>
                        <a:buNone/>
                      </a:pPr>
                      <a:r>
                        <a:rPr lang="en-GB" sz="1100" kern="1200">
                          <a:solidFill>
                            <a:schemeClr val="dk1"/>
                          </a:solidFill>
                          <a:latin typeface="Arial Nova Light" panose="020B0304020202020204" pitchFamily="34" charset="0"/>
                        </a:rPr>
                        <a:t>Technical Integration &amp; Interface management</a:t>
                      </a:r>
                    </a:p>
                  </a:txBody>
                  <a:tcPr anchor="ctr">
                    <a:solidFill>
                      <a:schemeClr val="bg1"/>
                    </a:solidFill>
                  </a:tcPr>
                </a:tc>
                <a:extLst>
                  <a:ext uri="{0D108BD9-81ED-4DB2-BD59-A6C34878D82A}">
                    <a16:rowId xmlns:a16="http://schemas.microsoft.com/office/drawing/2014/main" val="2484188187"/>
                  </a:ext>
                </a:extLst>
              </a:tr>
              <a:tr h="0">
                <a:tc>
                  <a:txBody>
                    <a:bodyPr/>
                    <a:lstStyle/>
                    <a:p>
                      <a:pPr algn="l"/>
                      <a:r>
                        <a:rPr lang="en-GB" sz="1050" b="1"/>
                        <a:t>Supply Chain</a:t>
                      </a:r>
                    </a:p>
                  </a:txBody>
                  <a:tcPr anchor="ctr">
                    <a:solidFill>
                      <a:schemeClr val="bg1"/>
                    </a:solidFill>
                  </a:tcPr>
                </a:tc>
                <a:tc>
                  <a:txBody>
                    <a:bodyPr/>
                    <a:lstStyle/>
                    <a:p>
                      <a:pPr marL="0" indent="0" algn="l">
                        <a:spcAft>
                          <a:spcPts val="600"/>
                        </a:spcAft>
                        <a:buFont typeface="Arial" panose="020B0604020202020204" pitchFamily="34" charset="0"/>
                        <a:buNone/>
                      </a:pPr>
                      <a:r>
                        <a:rPr lang="en-GB" sz="1100" dirty="0">
                          <a:latin typeface="Arial Nova Light" panose="020B0304020202020204" pitchFamily="34" charset="0"/>
                          <a:cs typeface="Arial" panose="020B0604020202020204"/>
                        </a:rPr>
                        <a:t>Organisation(s) appointed by the DevCo to deliver the project in line with requirements</a:t>
                      </a:r>
                    </a:p>
                  </a:txBody>
                  <a:tcPr anchor="ctr">
                    <a:solidFill>
                      <a:schemeClr val="bg1"/>
                    </a:solidFill>
                  </a:tcPr>
                </a:tc>
                <a:tc>
                  <a:txBody>
                    <a:bodyPr/>
                    <a:lstStyle/>
                    <a:p>
                      <a:pPr algn="l"/>
                      <a:r>
                        <a:rPr lang="en-GB" sz="1100">
                          <a:latin typeface="Arial Nova Light" panose="020B0304020202020204" pitchFamily="34" charset="0"/>
                        </a:rPr>
                        <a:t>Construction</a:t>
                      </a:r>
                    </a:p>
                    <a:p>
                      <a:pPr algn="l"/>
                      <a:r>
                        <a:rPr lang="en-GB" sz="1100">
                          <a:latin typeface="Arial Nova Light" panose="020B0304020202020204" pitchFamily="34" charset="0"/>
                        </a:rPr>
                        <a:t>Engineering</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latin typeface="Arial Nova Light" panose="020B0304020202020204" pitchFamily="34" charset="0"/>
                        </a:rPr>
                        <a:t>Non-nuclear Design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latin typeface="Arial Nova Light" panose="020B0304020202020204" pitchFamily="34" charset="0"/>
                        </a:rPr>
                        <a:t>Construction</a:t>
                      </a:r>
                    </a:p>
                  </a:txBody>
                  <a:tcPr anchor="ctr">
                    <a:solidFill>
                      <a:schemeClr val="bg1"/>
                    </a:solidFill>
                  </a:tcPr>
                </a:tc>
                <a:extLst>
                  <a:ext uri="{0D108BD9-81ED-4DB2-BD59-A6C34878D82A}">
                    <a16:rowId xmlns:a16="http://schemas.microsoft.com/office/drawing/2014/main" val="163035487"/>
                  </a:ext>
                </a:extLst>
              </a:tr>
            </a:tbl>
          </a:graphicData>
        </a:graphic>
      </p:graphicFrame>
      <p:cxnSp>
        <p:nvCxnSpPr>
          <p:cNvPr id="43" name="Straight Arrow Connector 42">
            <a:extLst>
              <a:ext uri="{FF2B5EF4-FFF2-40B4-BE49-F238E27FC236}">
                <a16:creationId xmlns:a16="http://schemas.microsoft.com/office/drawing/2014/main" id="{493067C5-12B5-5B88-B12A-0CE26561CAD9}"/>
              </a:ext>
            </a:extLst>
          </p:cNvPr>
          <p:cNvCxnSpPr>
            <a:cxnSpLocks/>
          </p:cNvCxnSpPr>
          <p:nvPr/>
        </p:nvCxnSpPr>
        <p:spPr>
          <a:xfrm flipH="1" flipV="1">
            <a:off x="10072374" y="1816107"/>
            <a:ext cx="1732009" cy="392951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0657823-CC8C-8064-F185-6F63B2A9985B}"/>
              </a:ext>
            </a:extLst>
          </p:cNvPr>
          <p:cNvSpPr txBox="1"/>
          <p:nvPr/>
        </p:nvSpPr>
        <p:spPr>
          <a:xfrm rot="3970867">
            <a:off x="10493512" y="3795276"/>
            <a:ext cx="1236236" cy="230832"/>
          </a:xfrm>
          <a:prstGeom prst="rect">
            <a:avLst/>
          </a:prstGeom>
          <a:noFill/>
        </p:spPr>
        <p:txBody>
          <a:bodyPr wrap="none" rtlCol="0">
            <a:spAutoFit/>
          </a:bodyPr>
          <a:lstStyle/>
          <a:p>
            <a:pPr algn="ctr"/>
            <a:r>
              <a:rPr lang="en-GB" sz="900">
                <a:solidFill>
                  <a:schemeClr val="bg1">
                    <a:lumMod val="50000"/>
                  </a:schemeClr>
                </a:solidFill>
              </a:rPr>
              <a:t>Enterprise Hierarchy</a:t>
            </a:r>
          </a:p>
        </p:txBody>
      </p:sp>
    </p:spTree>
    <p:extLst>
      <p:ext uri="{BB962C8B-B14F-4D97-AF65-F5344CB8AC3E}">
        <p14:creationId xmlns:p14="http://schemas.microsoft.com/office/powerpoint/2010/main" val="1234929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2493F9-07AC-8D80-B3DC-AAF053CC34EF}"/>
              </a:ext>
            </a:extLst>
          </p:cNvPr>
          <p:cNvSpPr>
            <a:spLocks noGrp="1"/>
          </p:cNvSpPr>
          <p:nvPr>
            <p:ph type="body" sz="quarter" idx="11"/>
          </p:nvPr>
        </p:nvSpPr>
        <p:spPr>
          <a:xfrm>
            <a:off x="343924" y="1102647"/>
            <a:ext cx="5938524" cy="276897"/>
          </a:xfrm>
        </p:spPr>
        <p:txBody>
          <a:bodyPr/>
          <a:lstStyle/>
          <a:p>
            <a:r>
              <a:rPr lang="en-GB"/>
              <a:t>Transition of role in the Enterprise model</a:t>
            </a:r>
          </a:p>
        </p:txBody>
      </p:sp>
      <p:sp>
        <p:nvSpPr>
          <p:cNvPr id="3" name="Text Placeholder 2">
            <a:extLst>
              <a:ext uri="{FF2B5EF4-FFF2-40B4-BE49-F238E27FC236}">
                <a16:creationId xmlns:a16="http://schemas.microsoft.com/office/drawing/2014/main" id="{A9A854F0-8DEE-248F-8863-9263B6B8533B}"/>
              </a:ext>
            </a:extLst>
          </p:cNvPr>
          <p:cNvSpPr>
            <a:spLocks noGrp="1"/>
          </p:cNvSpPr>
          <p:nvPr>
            <p:ph type="body" sz="quarter" idx="14"/>
          </p:nvPr>
        </p:nvSpPr>
        <p:spPr>
          <a:xfrm>
            <a:off x="343923" y="595023"/>
            <a:ext cx="8637115" cy="646073"/>
          </a:xfrm>
        </p:spPr>
        <p:txBody>
          <a:bodyPr/>
          <a:lstStyle/>
          <a:p>
            <a:r>
              <a:rPr lang="en-GB"/>
              <a:t>4.2 Enterprise Model evolution</a:t>
            </a:r>
          </a:p>
        </p:txBody>
      </p:sp>
      <p:pic>
        <p:nvPicPr>
          <p:cNvPr id="5" name="Picture 4" descr="P652#yIS1">
            <a:extLst>
              <a:ext uri="{FF2B5EF4-FFF2-40B4-BE49-F238E27FC236}">
                <a16:creationId xmlns:a16="http://schemas.microsoft.com/office/drawing/2014/main" id="{F5F41EF5-0FBB-BAE7-D32A-1FB30D441B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363" y="1736607"/>
            <a:ext cx="10930270" cy="4301866"/>
          </a:xfrm>
          <a:prstGeom prst="rect">
            <a:avLst/>
          </a:prstGeom>
          <a:noFill/>
        </p:spPr>
      </p:pic>
      <p:sp>
        <p:nvSpPr>
          <p:cNvPr id="4" name="Rectangle 3">
            <a:extLst>
              <a:ext uri="{FF2B5EF4-FFF2-40B4-BE49-F238E27FC236}">
                <a16:creationId xmlns:a16="http://schemas.microsoft.com/office/drawing/2014/main" id="{CD519B64-0095-F997-8018-923BC65BC984}"/>
              </a:ext>
            </a:extLst>
          </p:cNvPr>
          <p:cNvSpPr/>
          <p:nvPr/>
        </p:nvSpPr>
        <p:spPr>
          <a:xfrm>
            <a:off x="4739398" y="4803775"/>
            <a:ext cx="1648702" cy="420053"/>
          </a:xfrm>
          <a:prstGeom prst="rect">
            <a:avLst/>
          </a:prstGeom>
          <a:solidFill>
            <a:srgbClr val="8E94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Foundation Capability</a:t>
            </a:r>
          </a:p>
        </p:txBody>
      </p:sp>
    </p:spTree>
    <p:extLst>
      <p:ext uri="{BB962C8B-B14F-4D97-AF65-F5344CB8AC3E}">
        <p14:creationId xmlns:p14="http://schemas.microsoft.com/office/powerpoint/2010/main" val="4103007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E6D61A-5A40-8187-7B04-A04D6458F20A}"/>
              </a:ext>
            </a:extLst>
          </p:cNvPr>
          <p:cNvSpPr txBox="1"/>
          <p:nvPr/>
        </p:nvSpPr>
        <p:spPr>
          <a:xfrm>
            <a:off x="1221105" y="2705725"/>
            <a:ext cx="974979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rPr>
              <a:t>PROPOSED SCOPE AND ROLE PROFILES</a:t>
            </a:r>
          </a:p>
        </p:txBody>
      </p:sp>
      <p:sp>
        <p:nvSpPr>
          <p:cNvPr id="6" name="TextBox 1">
            <a:extLst>
              <a:ext uri="{FF2B5EF4-FFF2-40B4-BE49-F238E27FC236}">
                <a16:creationId xmlns:a16="http://schemas.microsoft.com/office/drawing/2014/main" id="{36BB5676-1FC7-7819-69CB-D2ED40D3F2CC}"/>
              </a:ext>
            </a:extLst>
          </p:cNvPr>
          <p:cNvSpPr txBox="1"/>
          <p:nvPr/>
        </p:nvSpPr>
        <p:spPr>
          <a:xfrm>
            <a:off x="10153650" y="5267325"/>
            <a:ext cx="2038350" cy="151447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9000" b="1" i="0" u="none" strike="noStrike" kern="1200" cap="none" spc="0" normalizeH="0" baseline="0" noProof="0">
                <a:ln>
                  <a:noFill/>
                </a:ln>
                <a:solidFill>
                  <a:srgbClr val="FFFFFF"/>
                </a:solidFill>
                <a:effectLst/>
                <a:uLnTx/>
                <a:uFillTx/>
                <a:latin typeface="Arial Black" panose="020B0A04020102020204" pitchFamily="34" charset="0"/>
                <a:ea typeface="Arial" panose="020B0604020202020204" pitchFamily="34" charset="0"/>
                <a:cs typeface="Times New Roman" panose="02020603050405020304" pitchFamily="18" charset="0"/>
              </a:rPr>
              <a:t>5</a:t>
            </a:r>
            <a:endParaRPr kumimoji="0" lang="en-GB" sz="1100" b="0" i="0" u="none" strike="noStrike" kern="1200" cap="none" spc="0" normalizeH="0" baseline="0" noProof="0">
              <a:ln>
                <a:noFill/>
              </a:ln>
              <a:solidFill>
                <a:srgbClr val="20244C"/>
              </a:solidFill>
              <a:effectLst/>
              <a:uLnTx/>
              <a:uFillTx/>
              <a:latin typeface="Arial Nova Light" panose="020B03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98443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BEBA4C-3FF5-4230-ECF1-81D277765897}"/>
              </a:ext>
            </a:extLst>
          </p:cNvPr>
          <p:cNvSpPr>
            <a:spLocks noGrp="1"/>
          </p:cNvSpPr>
          <p:nvPr>
            <p:ph type="body" sz="quarter" idx="14"/>
          </p:nvPr>
        </p:nvSpPr>
        <p:spPr>
          <a:xfrm>
            <a:off x="343924" y="585498"/>
            <a:ext cx="10637040" cy="646073"/>
          </a:xfrm>
        </p:spPr>
        <p:txBody>
          <a:bodyPr/>
          <a:lstStyle/>
          <a:p>
            <a:r>
              <a:rPr lang="en-GB"/>
              <a:t>FOREWORD</a:t>
            </a:r>
          </a:p>
        </p:txBody>
      </p:sp>
      <p:sp>
        <p:nvSpPr>
          <p:cNvPr id="4" name="Text Placeholder 3">
            <a:extLst>
              <a:ext uri="{FF2B5EF4-FFF2-40B4-BE49-F238E27FC236}">
                <a16:creationId xmlns:a16="http://schemas.microsoft.com/office/drawing/2014/main" id="{4E463B89-D18F-18F0-4F42-444910E7817E}"/>
              </a:ext>
            </a:extLst>
          </p:cNvPr>
          <p:cNvSpPr>
            <a:spLocks noGrp="1"/>
          </p:cNvSpPr>
          <p:nvPr>
            <p:ph type="body" sz="quarter" idx="15"/>
          </p:nvPr>
        </p:nvSpPr>
        <p:spPr>
          <a:xfrm>
            <a:off x="343924" y="1294603"/>
            <a:ext cx="11165332" cy="4268794"/>
          </a:xfrm>
          <a:solidFill>
            <a:schemeClr val="bg1"/>
          </a:solidFill>
          <a:effectLst>
            <a:outerShdw blurRad="63500" sx="101000" sy="101000" algn="ctr" rotWithShape="0">
              <a:prstClr val="black">
                <a:alpha val="24000"/>
              </a:prstClr>
            </a:outerShdw>
          </a:effectLst>
        </p:spPr>
        <p:txBody>
          <a:bodyPr lIns="91440" tIns="45720" rIns="91440" bIns="45720" numCol="3" spcCol="360000" anchor="t"/>
          <a:lstStyle/>
          <a:p>
            <a:pPr marL="0" indent="0">
              <a:lnSpc>
                <a:spcPct val="100000"/>
              </a:lnSpc>
              <a:spcBef>
                <a:spcPts val="1200"/>
              </a:spcBef>
              <a:buClr>
                <a:schemeClr val="tx1"/>
              </a:buClr>
              <a:buNone/>
            </a:pPr>
            <a:r>
              <a:rPr lang="en-GB" sz="1400" dirty="0">
                <a:latin typeface="Arial Nova Light"/>
              </a:rPr>
              <a:t>As we continue to move forward with our ambitious programme at Great British Nuclear, we are seeking to engage with key industry partners to shape the future of our delivery model. Our programme represents a significant opportunity for collaboration in the nuclear sector, and we are eager to work with capable partners who share our vision of making new nuclear projects happen to bring secure, reliable and sustainable energy to the UK whilst retaining a culture of collaboration and safety, both of which are paramount to GBN’s vision. </a:t>
            </a:r>
          </a:p>
          <a:p>
            <a:pPr marL="0" indent="0">
              <a:lnSpc>
                <a:spcPct val="100000"/>
              </a:lnSpc>
              <a:spcBef>
                <a:spcPts val="1200"/>
              </a:spcBef>
              <a:buClr>
                <a:schemeClr val="tx1"/>
              </a:buClr>
              <a:buNone/>
            </a:pPr>
            <a:r>
              <a:rPr lang="en-GB" sz="1400" dirty="0">
                <a:latin typeface="Arial Nova Light"/>
              </a:rPr>
              <a:t>This engagement marks an important step in our early market approach, designed to create a transparent and open dialogue with potential Owner’s Engineer providers. In this pack, you will find an introduction to GBN and an overview of our SMR programme objectives. A more detailed section follows, outlining the key responsibilities and complexities associated with the role of Owner’s Engineers within this context. We recognise that this role requires a high level of technical expertise, and we are committed to ensuring that our approach reflects the capabilities and insights of the market.</a:t>
            </a:r>
          </a:p>
          <a:p>
            <a:pPr marL="0" indent="0">
              <a:lnSpc>
                <a:spcPct val="100000"/>
              </a:lnSpc>
              <a:spcBef>
                <a:spcPts val="1200"/>
              </a:spcBef>
              <a:buClr>
                <a:schemeClr val="tx1"/>
              </a:buClr>
              <a:buNone/>
            </a:pPr>
            <a:r>
              <a:rPr lang="en-GB" sz="1400" dirty="0">
                <a:latin typeface="Arial Nova Light"/>
              </a:rPr>
              <a:t>Finally, we have included a series of questions aimed at understanding the market's appetite for involvement in our programme. These questions will help us gather intelligence that may influence our procurement strategy and ensure that the delivery model we construct is aligned with the industry's strengths and capabilities.</a:t>
            </a:r>
          </a:p>
          <a:p>
            <a:pPr marL="0" indent="0">
              <a:lnSpc>
                <a:spcPct val="100000"/>
              </a:lnSpc>
              <a:spcBef>
                <a:spcPts val="1200"/>
              </a:spcBef>
              <a:buClr>
                <a:schemeClr val="tx1"/>
              </a:buClr>
              <a:buNone/>
            </a:pPr>
            <a:r>
              <a:rPr lang="en-GB" sz="1400" dirty="0">
                <a:latin typeface="Arial Nova Light"/>
              </a:rPr>
              <a:t>We encourage all participants to engage openly and provide thoughtful responses to the questions posed. Your insights will be invaluable as we continue to refine our approach and lay the groundwork for a successful partnership. We look forward to hearing from you and exploring opportunities to collaborate on this exciting venture. </a:t>
            </a:r>
          </a:p>
          <a:p>
            <a:pPr marL="0" indent="0">
              <a:lnSpc>
                <a:spcPct val="100000"/>
              </a:lnSpc>
              <a:spcBef>
                <a:spcPts val="1200"/>
              </a:spcBef>
              <a:buClr>
                <a:schemeClr val="tx1"/>
              </a:buClr>
              <a:buNone/>
            </a:pPr>
            <a:r>
              <a:rPr lang="en-GB" sz="1400" dirty="0">
                <a:latin typeface="Arial Nova Light"/>
              </a:rPr>
              <a:t>Thank you for taking the time to review this early market engagement pack. We appreciate your participation and look forward to your feedback.</a:t>
            </a:r>
          </a:p>
          <a:p>
            <a:pPr marL="0" indent="0">
              <a:lnSpc>
                <a:spcPct val="100000"/>
              </a:lnSpc>
              <a:buClr>
                <a:schemeClr val="tx1"/>
              </a:buClr>
              <a:buNone/>
            </a:pPr>
            <a:endParaRPr lang="en-GB" sz="1300" b="1" dirty="0">
              <a:latin typeface="Arial" panose="020B0604020202020204" pitchFamily="34" charset="0"/>
              <a:cs typeface="Arial" panose="020B0604020202020204" pitchFamily="34" charset="0"/>
            </a:endParaRPr>
          </a:p>
          <a:p>
            <a:pPr marL="0" indent="0">
              <a:lnSpc>
                <a:spcPct val="100000"/>
              </a:lnSpc>
              <a:buClr>
                <a:schemeClr val="tx1"/>
              </a:buClr>
              <a:buNone/>
            </a:pPr>
            <a:r>
              <a:rPr lang="en-GB" sz="1300" b="1" dirty="0">
                <a:latin typeface="Arial"/>
                <a:cs typeface="Arial"/>
              </a:rPr>
              <a:t>Beverley Grey</a:t>
            </a:r>
          </a:p>
          <a:p>
            <a:pPr marL="0" indent="0">
              <a:lnSpc>
                <a:spcPct val="100000"/>
              </a:lnSpc>
              <a:spcBef>
                <a:spcPts val="0"/>
              </a:spcBef>
              <a:buClr>
                <a:schemeClr val="tx1"/>
              </a:buClr>
              <a:buNone/>
            </a:pPr>
            <a:r>
              <a:rPr lang="en-GB" sz="1400" dirty="0">
                <a:latin typeface="Arial Nova Light"/>
              </a:rPr>
              <a:t>Commercial Director, Great British Nuclear </a:t>
            </a:r>
          </a:p>
        </p:txBody>
      </p:sp>
    </p:spTree>
    <p:extLst>
      <p:ext uri="{BB962C8B-B14F-4D97-AF65-F5344CB8AC3E}">
        <p14:creationId xmlns:p14="http://schemas.microsoft.com/office/powerpoint/2010/main" val="4149881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DD1C5FA2-2F28-4571-BB9E-D21B6BCCA3B9}"/>
              </a:ext>
            </a:extLst>
          </p:cNvPr>
          <p:cNvSpPr txBox="1">
            <a:spLocks/>
          </p:cNvSpPr>
          <p:nvPr/>
        </p:nvSpPr>
        <p:spPr>
          <a:xfrm>
            <a:off x="343924" y="585498"/>
            <a:ext cx="10637040" cy="64607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500" b="1" i="0" kern="1200" cap="all"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5.1 Outline of Role of OWNER’s Engineer(s)</a:t>
            </a:r>
          </a:p>
        </p:txBody>
      </p:sp>
      <p:sp>
        <p:nvSpPr>
          <p:cNvPr id="14" name="TextBox 13">
            <a:extLst>
              <a:ext uri="{FF2B5EF4-FFF2-40B4-BE49-F238E27FC236}">
                <a16:creationId xmlns:a16="http://schemas.microsoft.com/office/drawing/2014/main" id="{D2AB2F38-0A94-8C8F-7F94-BED3AA796003}"/>
              </a:ext>
            </a:extLst>
          </p:cNvPr>
          <p:cNvSpPr txBox="1"/>
          <p:nvPr/>
        </p:nvSpPr>
        <p:spPr>
          <a:xfrm>
            <a:off x="238126" y="1304925"/>
            <a:ext cx="11372849" cy="4001095"/>
          </a:xfrm>
          <a:prstGeom prst="rect">
            <a:avLst/>
          </a:prstGeom>
          <a:noFill/>
        </p:spPr>
        <p:txBody>
          <a:bodyPr wrap="square" lIns="91440" tIns="45720" rIns="91440" bIns="45720" rtlCol="0" anchor="t">
            <a:spAutoFit/>
          </a:bodyPr>
          <a:lstStyle/>
          <a:p>
            <a:pPr marL="285750" indent="-285750">
              <a:lnSpc>
                <a:spcPct val="150000"/>
              </a:lnSpc>
              <a:spcAft>
                <a:spcPts val="600"/>
              </a:spcAft>
              <a:buFont typeface="Arial Nova Light" panose="020B0304020202020204" pitchFamily="34" charset="0"/>
              <a:buChar char="/"/>
            </a:pPr>
            <a:r>
              <a:rPr lang="en-GB" sz="1400" dirty="0">
                <a:effectLst/>
                <a:latin typeface="Arial Nova Light" panose="020B0304020202020204" pitchFamily="34" charset="0"/>
                <a:ea typeface="Arial" panose="020B0604020202020204" pitchFamily="34" charset="0"/>
                <a:cs typeface="Times New Roman" panose="02020603050405020304" pitchFamily="18" charset="0"/>
              </a:rPr>
              <a:t>The OE will be stood up alongside the foundation organisation and will transition to support the DevCo enduring capability. </a:t>
            </a:r>
            <a:endParaRPr lang="en-GB" sz="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marL="285750" indent="-285750">
              <a:lnSpc>
                <a:spcPct val="150000"/>
              </a:lnSpc>
              <a:spcAft>
                <a:spcPts val="600"/>
              </a:spcAft>
              <a:buFont typeface="Arial Nova Light" panose="020B0304020202020204" pitchFamily="34" charset="0"/>
              <a:buChar char="/"/>
            </a:pPr>
            <a:r>
              <a:rPr lang="en-GB" sz="1400" dirty="0">
                <a:effectLst/>
                <a:latin typeface="Arial Nova Light" panose="020B0304020202020204" pitchFamily="34" charset="0"/>
                <a:ea typeface="Arial" panose="020B0604020202020204" pitchFamily="34" charset="0"/>
                <a:cs typeface="Times New Roman" panose="02020603050405020304" pitchFamily="18" charset="0"/>
              </a:rPr>
              <a:t>It is expected that the OE will perform the following role(s), having </a:t>
            </a:r>
            <a:r>
              <a:rPr lang="en-GB" sz="1400" dirty="0" err="1">
                <a:effectLst/>
                <a:latin typeface="Arial Nova Light" panose="020B0304020202020204" pitchFamily="34" charset="0"/>
                <a:ea typeface="Arial" panose="020B0604020202020204" pitchFamily="34" charset="0"/>
                <a:cs typeface="Times New Roman" panose="02020603050405020304" pitchFamily="18" charset="0"/>
              </a:rPr>
              <a:t>DevCo’s</a:t>
            </a:r>
            <a:r>
              <a:rPr lang="en-GB" sz="1400" dirty="0">
                <a:effectLst/>
                <a:latin typeface="Arial Nova Light" panose="020B0304020202020204" pitchFamily="34" charset="0"/>
                <a:ea typeface="Arial" panose="020B0604020202020204" pitchFamily="34" charset="0"/>
                <a:cs typeface="Times New Roman" panose="02020603050405020304" pitchFamily="18" charset="0"/>
              </a:rPr>
              <a:t> interest as their primary focus as the client friend: </a:t>
            </a:r>
            <a:endParaRPr lang="en-GB" sz="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marL="742950" lvl="1" indent="-285750">
              <a:lnSpc>
                <a:spcPct val="150000"/>
              </a:lnSpc>
              <a:spcAft>
                <a:spcPts val="600"/>
              </a:spcAft>
              <a:buSzPts val="1000"/>
              <a:buFont typeface="Arial Nova Light" panose="020B0304020202020204" pitchFamily="34" charset="0"/>
              <a:buChar char="/"/>
              <a:tabLst>
                <a:tab pos="457200" algn="l"/>
              </a:tabLst>
            </a:pPr>
            <a:r>
              <a:rPr lang="en-GB" sz="1400" dirty="0">
                <a:effectLst/>
                <a:latin typeface="Arial Nova Light" panose="020B0304020202020204" pitchFamily="34" charset="0"/>
                <a:ea typeface="Arial" panose="020B0604020202020204" pitchFamily="34" charset="0"/>
                <a:cs typeface="Times New Roman" panose="02020603050405020304" pitchFamily="18" charset="0"/>
              </a:rPr>
              <a:t>Provide independent comment on technical and commercial aspects of the project (e.g. cost, schedule, risk).</a:t>
            </a:r>
            <a:endParaRPr lang="en-GB" sz="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marL="742950" lvl="1" indent="-285750">
              <a:lnSpc>
                <a:spcPct val="150000"/>
              </a:lnSpc>
              <a:spcAft>
                <a:spcPts val="600"/>
              </a:spcAft>
              <a:buSzPts val="1000"/>
              <a:buFont typeface="Arial Nova Light" panose="020B0304020202020204" pitchFamily="34" charset="0"/>
              <a:buChar char="/"/>
              <a:tabLst>
                <a:tab pos="457200" algn="l"/>
              </a:tabLst>
            </a:pPr>
            <a:r>
              <a:rPr lang="en-GB" sz="1400" dirty="0">
                <a:effectLst/>
                <a:latin typeface="Arial Nova Light" panose="020B0304020202020204" pitchFamily="34" charset="0"/>
                <a:ea typeface="Arial" panose="020B0604020202020204" pitchFamily="34" charset="0"/>
                <a:cs typeface="Times New Roman" panose="02020603050405020304" pitchFamily="18" charset="0"/>
              </a:rPr>
              <a:t>Be the DevCo Intelligent Customer’s independent expertise provider, with the OE developed in a collaborative manner whilst DevCo retains the controlling mind. Where appropriate, this may include LOD2 assurance and support decisions relating to scope, budget, risk, delivery, and contract compliance, supporting deep dives into areas of perceived high risk. </a:t>
            </a:r>
            <a:endParaRPr lang="en-GB" sz="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marL="742950" lvl="1" indent="-285750">
              <a:lnSpc>
                <a:spcPct val="150000"/>
              </a:lnSpc>
              <a:spcAft>
                <a:spcPts val="600"/>
              </a:spcAft>
              <a:buSzPts val="1000"/>
              <a:buFont typeface="Arial Nova Light" panose="020B0304020202020204" pitchFamily="34" charset="0"/>
              <a:buChar char="/"/>
              <a:tabLst>
                <a:tab pos="457200" algn="l"/>
              </a:tabLst>
            </a:pPr>
            <a:r>
              <a:rPr lang="en-GB" sz="1400" dirty="0">
                <a:effectLst/>
                <a:latin typeface="Arial Nova Light" panose="020B0304020202020204" pitchFamily="34" charset="0"/>
                <a:ea typeface="Arial" panose="020B0604020202020204" pitchFamily="34" charset="0"/>
                <a:cs typeface="Times New Roman" panose="02020603050405020304" pitchFamily="18" charset="0"/>
              </a:rPr>
              <a:t>Provide independent advice to changes/decisions above LOD1 delegated levels of authority that require approval as part of governance process. </a:t>
            </a:r>
            <a:endParaRPr lang="en-GB" sz="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marL="742950" lvl="1" indent="-285750">
              <a:lnSpc>
                <a:spcPct val="150000"/>
              </a:lnSpc>
              <a:spcAft>
                <a:spcPts val="600"/>
              </a:spcAft>
              <a:buSzPts val="1000"/>
              <a:buFont typeface="Arial Nova Light" panose="020B0304020202020204" pitchFamily="34" charset="0"/>
              <a:buChar char="/"/>
              <a:tabLst>
                <a:tab pos="457200" algn="l"/>
              </a:tabLst>
            </a:pPr>
            <a:r>
              <a:rPr lang="en-GB" sz="1400" dirty="0">
                <a:effectLst/>
                <a:latin typeface="Arial Nova Light" panose="020B0304020202020204" pitchFamily="34" charset="0"/>
                <a:ea typeface="Arial" panose="020B0604020202020204" pitchFamily="34" charset="0"/>
                <a:cs typeface="Times New Roman" panose="02020603050405020304" pitchFamily="18" charset="0"/>
              </a:rPr>
              <a:t>Supplement the DevCo Intelligent Customer-employed capability by having access to industry appropriately trained and experienced professionals, including access to independent light water reactor technology knowledge. </a:t>
            </a:r>
            <a:endParaRPr lang="en-GB" sz="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marL="342900" indent="-342900">
              <a:spcAft>
                <a:spcPts val="1200"/>
              </a:spcAft>
              <a:buClr>
                <a:schemeClr val="tx1"/>
              </a:buClr>
              <a:buFont typeface="Arial" panose="020B0604020202020204" pitchFamily="34" charset="0"/>
              <a:buChar char="̸"/>
            </a:pPr>
            <a:endParaRPr lang="en-GB" sz="1400" dirty="0">
              <a:solidFill>
                <a:srgbClr val="FF0000"/>
              </a:solidFill>
              <a:latin typeface="Arial Nova Light" panose="020B0304020202020204" pitchFamily="34" charset="0"/>
            </a:endParaRPr>
          </a:p>
        </p:txBody>
      </p:sp>
    </p:spTree>
    <p:extLst>
      <p:ext uri="{BB962C8B-B14F-4D97-AF65-F5344CB8AC3E}">
        <p14:creationId xmlns:p14="http://schemas.microsoft.com/office/powerpoint/2010/main" val="2080560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399D7-D5F8-4012-479C-0BD5BA45202D}"/>
            </a:ext>
          </a:extLst>
        </p:cNvPr>
        <p:cNvGrpSpPr/>
        <p:nvPr/>
      </p:nvGrpSpPr>
      <p:grpSpPr>
        <a:xfrm>
          <a:off x="0" y="0"/>
          <a:ext cx="0" cy="0"/>
          <a:chOff x="0" y="0"/>
          <a:chExt cx="0" cy="0"/>
        </a:xfrm>
      </p:grpSpPr>
      <p:sp>
        <p:nvSpPr>
          <p:cNvPr id="11" name="Text Placeholder 2">
            <a:extLst>
              <a:ext uri="{FF2B5EF4-FFF2-40B4-BE49-F238E27FC236}">
                <a16:creationId xmlns:a16="http://schemas.microsoft.com/office/drawing/2014/main" id="{28182050-2442-92F5-76A4-4B035403F05A}"/>
              </a:ext>
            </a:extLst>
          </p:cNvPr>
          <p:cNvSpPr txBox="1">
            <a:spLocks/>
          </p:cNvSpPr>
          <p:nvPr/>
        </p:nvSpPr>
        <p:spPr>
          <a:xfrm>
            <a:off x="315602" y="143212"/>
            <a:ext cx="10637040" cy="64607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500" b="1" i="0" kern="1200" cap="all"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5.2 Outline of Scope of owner’s engineer(s)</a:t>
            </a:r>
          </a:p>
        </p:txBody>
      </p:sp>
      <p:sp>
        <p:nvSpPr>
          <p:cNvPr id="14" name="TextBox 13">
            <a:extLst>
              <a:ext uri="{FF2B5EF4-FFF2-40B4-BE49-F238E27FC236}">
                <a16:creationId xmlns:a16="http://schemas.microsoft.com/office/drawing/2014/main" id="{1FADC5CF-D552-45D4-743C-05B9D8391A84}"/>
              </a:ext>
            </a:extLst>
          </p:cNvPr>
          <p:cNvSpPr txBox="1"/>
          <p:nvPr/>
        </p:nvSpPr>
        <p:spPr>
          <a:xfrm>
            <a:off x="157378" y="598002"/>
            <a:ext cx="11372849" cy="984885"/>
          </a:xfrm>
          <a:prstGeom prst="rect">
            <a:avLst/>
          </a:prstGeom>
          <a:noFill/>
        </p:spPr>
        <p:txBody>
          <a:bodyPr wrap="square" lIns="91440" tIns="45720" rIns="91440" bIns="45720" rtlCol="0" anchor="t">
            <a:spAutoFit/>
          </a:bodyPr>
          <a:lstStyle/>
          <a:p>
            <a:pPr>
              <a:spcAft>
                <a:spcPts val="600"/>
              </a:spcAft>
            </a:pPr>
            <a:r>
              <a:rPr lang="en-GB" sz="1300">
                <a:effectLst/>
                <a:latin typeface="Arial Nova Light" panose="020B0304020202020204" pitchFamily="34" charset="0"/>
                <a:ea typeface="Times New Roman" panose="02020603050405020304" pitchFamily="18" charset="0"/>
                <a:cs typeface="Times New Roman" panose="02020603050405020304" pitchFamily="18" charset="0"/>
              </a:rPr>
              <a:t>It is anticipated that the selected OE will work with the IC to develop a schedule of planned activities and remain available to support emergent and unscheduled activities. SMR TPs have not been selected, and SMR project baseline schedules have not been set.  Therefore, the scope of the OE is at an outline definition in relation to the programme sections below; these core services are relevant to the whole scope of the Project (i.e. TP and non-TP). </a:t>
            </a:r>
          </a:p>
          <a:p>
            <a:pPr>
              <a:spcAft>
                <a:spcPts val="600"/>
              </a:spcAft>
            </a:pPr>
            <a:endParaRPr lang="en-GB" sz="1400">
              <a:effectLst/>
              <a:latin typeface="Arial Nova Light" panose="020B030402020202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463129D-C212-9991-7DFC-CF387F664447}"/>
              </a:ext>
            </a:extLst>
          </p:cNvPr>
          <p:cNvSpPr txBox="1"/>
          <p:nvPr/>
        </p:nvSpPr>
        <p:spPr>
          <a:xfrm>
            <a:off x="1981654" y="1485163"/>
            <a:ext cx="2164978" cy="261610"/>
          </a:xfrm>
          <a:prstGeom prst="rect">
            <a:avLst/>
          </a:prstGeom>
          <a:noFill/>
        </p:spPr>
        <p:txBody>
          <a:bodyPr wrap="square" rtlCol="0">
            <a:spAutoFit/>
          </a:bodyPr>
          <a:lstStyle/>
          <a:p>
            <a:pPr algn="ctr"/>
            <a:r>
              <a:rPr lang="en-GB" sz="1050" b="1"/>
              <a:t>Design Assurance</a:t>
            </a:r>
          </a:p>
        </p:txBody>
      </p:sp>
      <p:sp>
        <p:nvSpPr>
          <p:cNvPr id="2" name="Rectangle 1">
            <a:extLst>
              <a:ext uri="{FF2B5EF4-FFF2-40B4-BE49-F238E27FC236}">
                <a16:creationId xmlns:a16="http://schemas.microsoft.com/office/drawing/2014/main" id="{05651726-CA68-B83A-8671-43BFB5EA276B}"/>
              </a:ext>
            </a:extLst>
          </p:cNvPr>
          <p:cNvSpPr/>
          <p:nvPr/>
        </p:nvSpPr>
        <p:spPr>
          <a:xfrm>
            <a:off x="298479" y="1461393"/>
            <a:ext cx="11443785" cy="4930357"/>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TextBox 33">
            <a:extLst>
              <a:ext uri="{FF2B5EF4-FFF2-40B4-BE49-F238E27FC236}">
                <a16:creationId xmlns:a16="http://schemas.microsoft.com/office/drawing/2014/main" id="{81677353-982C-4C2C-59B2-BE4A6E42B3FB}"/>
              </a:ext>
            </a:extLst>
          </p:cNvPr>
          <p:cNvSpPr txBox="1"/>
          <p:nvPr/>
        </p:nvSpPr>
        <p:spPr>
          <a:xfrm>
            <a:off x="5240824" y="1479271"/>
            <a:ext cx="1559093" cy="261610"/>
          </a:xfrm>
          <a:prstGeom prst="rect">
            <a:avLst/>
          </a:prstGeom>
          <a:solidFill>
            <a:schemeClr val="accent3"/>
          </a:solidFill>
          <a:ln>
            <a:solidFill>
              <a:schemeClr val="accent1"/>
            </a:solidFill>
          </a:ln>
        </p:spPr>
        <p:txBody>
          <a:bodyPr wrap="square" rtlCol="0">
            <a:spAutoFit/>
          </a:bodyPr>
          <a:lstStyle/>
          <a:p>
            <a:pPr algn="ctr"/>
            <a:r>
              <a:rPr lang="en-GB" sz="1100" b="1"/>
              <a:t>OE Scope Coverage</a:t>
            </a:r>
          </a:p>
        </p:txBody>
      </p:sp>
      <p:sp>
        <p:nvSpPr>
          <p:cNvPr id="39" name="TextBox 38">
            <a:extLst>
              <a:ext uri="{FF2B5EF4-FFF2-40B4-BE49-F238E27FC236}">
                <a16:creationId xmlns:a16="http://schemas.microsoft.com/office/drawing/2014/main" id="{941CD682-C867-78A9-A604-887C517C44D7}"/>
              </a:ext>
            </a:extLst>
          </p:cNvPr>
          <p:cNvSpPr txBox="1"/>
          <p:nvPr/>
        </p:nvSpPr>
        <p:spPr>
          <a:xfrm>
            <a:off x="404516" y="1770543"/>
            <a:ext cx="5549900" cy="2631490"/>
          </a:xfrm>
          <a:prstGeom prst="rect">
            <a:avLst/>
          </a:prstGeom>
          <a:noFill/>
          <a:ln>
            <a:solidFill>
              <a:srgbClr val="002060"/>
            </a:solidFill>
          </a:ln>
        </p:spPr>
        <p:txBody>
          <a:bodyPr wrap="square" rtlCol="0">
            <a:spAutoFit/>
          </a:bodyPr>
          <a:lstStyle/>
          <a:p>
            <a:pPr marL="171450" indent="-171450" algn="l" rtl="0" fontAlgn="base">
              <a:buFont typeface="Arial" panose="020B0604020202020204" pitchFamily="34" charset="0"/>
              <a:buChar char="•"/>
            </a:pPr>
            <a:r>
              <a:rPr lang="en-GB" sz="1100" b="0" i="0">
                <a:effectLst/>
                <a:latin typeface="Arial Nova Light" panose="020B0304020202020204" pitchFamily="34" charset="0"/>
              </a:rPr>
              <a:t>Review of the Contractor(s) Master Information Delivery List and identification of deliverables to be submitted for review / approval in support of the IC. </a:t>
            </a:r>
          </a:p>
          <a:p>
            <a:pPr marL="171450" indent="-171450" algn="l" rtl="0" fontAlgn="base">
              <a:buFont typeface="Arial" panose="020B0604020202020204" pitchFamily="34" charset="0"/>
              <a:buChar char="•"/>
            </a:pPr>
            <a:r>
              <a:rPr lang="en-GB" sz="1100" b="0" i="0">
                <a:effectLst/>
                <a:latin typeface="Arial Nova Light" panose="020B0304020202020204" pitchFamily="34" charset="0"/>
              </a:rPr>
              <a:t>Review and acceptance of project deliverables in support of the IC. </a:t>
            </a:r>
          </a:p>
          <a:p>
            <a:pPr marL="171450" indent="-171450" algn="l" rtl="0" fontAlgn="base">
              <a:buFont typeface="Arial" panose="020B0604020202020204" pitchFamily="34" charset="0"/>
              <a:buChar char="•"/>
            </a:pPr>
            <a:r>
              <a:rPr lang="en-GB" sz="1100" b="0" i="0">
                <a:effectLst/>
                <a:latin typeface="Arial Nova Light" panose="020B0304020202020204" pitchFamily="34" charset="0"/>
              </a:rPr>
              <a:t>Assurance of compliance of design deliverables</a:t>
            </a:r>
          </a:p>
          <a:p>
            <a:pPr marL="171450" indent="-171450" algn="l" rtl="0" fontAlgn="base">
              <a:buFont typeface="Arial" panose="020B0604020202020204" pitchFamily="34" charset="0"/>
              <a:buChar char="•"/>
            </a:pPr>
            <a:r>
              <a:rPr lang="en-GB" sz="1100" b="0" i="0">
                <a:effectLst/>
                <a:latin typeface="Arial Nova Light" panose="020B0304020202020204" pitchFamily="34" charset="0"/>
              </a:rPr>
              <a:t>Assurance of changes/deviations to design submissions and audit reports. </a:t>
            </a:r>
          </a:p>
          <a:p>
            <a:pPr marL="171450" indent="-171450" algn="l" rtl="0" fontAlgn="base">
              <a:buFont typeface="Arial" panose="020B0604020202020204" pitchFamily="34" charset="0"/>
              <a:buChar char="•"/>
            </a:pPr>
            <a:r>
              <a:rPr lang="en-GB" sz="1100" b="0" i="0">
                <a:effectLst/>
                <a:latin typeface="Arial Nova Light" panose="020B0304020202020204" pitchFamily="34" charset="0"/>
              </a:rPr>
              <a:t>Assurance of compliance with the Client’s Requirements and Contractor’s Proposal. </a:t>
            </a:r>
          </a:p>
          <a:p>
            <a:pPr marL="171450" indent="-171450" algn="l" rtl="0" fontAlgn="base">
              <a:buFont typeface="Arial" panose="020B0604020202020204" pitchFamily="34" charset="0"/>
              <a:buChar char="•"/>
            </a:pPr>
            <a:r>
              <a:rPr lang="en-GB" sz="1100" b="0" i="0">
                <a:effectLst/>
                <a:latin typeface="Arial Nova Light" panose="020B0304020202020204" pitchFamily="34" charset="0"/>
              </a:rPr>
              <a:t>Assurance of compliance with planning/consenting conditions. </a:t>
            </a:r>
          </a:p>
          <a:p>
            <a:pPr marL="171450" indent="-171450" algn="l" rtl="0" fontAlgn="base">
              <a:buFont typeface="Arial" panose="020B0604020202020204" pitchFamily="34" charset="0"/>
              <a:buChar char="•"/>
            </a:pPr>
            <a:r>
              <a:rPr lang="en-GB" sz="1100" b="0" i="0">
                <a:effectLst/>
                <a:latin typeface="Arial Nova Light" panose="020B0304020202020204" pitchFamily="34" charset="0"/>
              </a:rPr>
              <a:t>Assurance of compliance with additional requirements, as applicable. </a:t>
            </a:r>
          </a:p>
          <a:p>
            <a:pPr marL="171450" indent="-171450" algn="l" rtl="0" fontAlgn="base">
              <a:buFont typeface="Arial" panose="020B0604020202020204" pitchFamily="34" charset="0"/>
              <a:buChar char="•"/>
            </a:pPr>
            <a:r>
              <a:rPr lang="en-GB" sz="1100" b="0" i="0">
                <a:effectLst/>
                <a:latin typeface="Arial Nova Light" panose="020B0304020202020204" pitchFamily="34" charset="0"/>
              </a:rPr>
              <a:t>Attendance at key design and safety reviews / milestones, including project gated reviews, constructability reviews, HAZOP reviews, Control of Major Accident Hazards (COMAH) reviews, and Construction Design and Management (CDM) reviews. </a:t>
            </a:r>
          </a:p>
          <a:p>
            <a:pPr marL="171450" indent="-171450" algn="l" rtl="0" fontAlgn="base">
              <a:buFont typeface="Arial" panose="020B0604020202020204" pitchFamily="34" charset="0"/>
              <a:buChar char="•"/>
            </a:pPr>
            <a:r>
              <a:rPr lang="en-GB" sz="1100" b="0" i="0">
                <a:effectLst/>
                <a:latin typeface="Arial Nova Light" panose="020B0304020202020204" pitchFamily="34" charset="0"/>
              </a:rPr>
              <a:t>Support to the management of Project requirements, including technical advice on any changes to these requirements throughout delivery. </a:t>
            </a:r>
          </a:p>
          <a:p>
            <a:pPr marL="171450" indent="-171450" algn="l" rtl="0" fontAlgn="base">
              <a:buFont typeface="Arial" panose="020B0604020202020204" pitchFamily="34" charset="0"/>
              <a:buChar char="•"/>
            </a:pPr>
            <a:r>
              <a:rPr lang="en-GB" sz="1100" b="0" i="0">
                <a:effectLst/>
                <a:latin typeface="Arial Nova Light" panose="020B0304020202020204" pitchFamily="34" charset="0"/>
              </a:rPr>
              <a:t>Review and technical support to the production of contracts / technical specifications / performance requirements for Owner’s Scope work packages.</a:t>
            </a:r>
          </a:p>
        </p:txBody>
      </p:sp>
      <p:sp>
        <p:nvSpPr>
          <p:cNvPr id="40" name="TextBox 39">
            <a:extLst>
              <a:ext uri="{FF2B5EF4-FFF2-40B4-BE49-F238E27FC236}">
                <a16:creationId xmlns:a16="http://schemas.microsoft.com/office/drawing/2014/main" id="{924DDA19-CC8D-6BD4-58DB-AB8D9698A5DD}"/>
              </a:ext>
            </a:extLst>
          </p:cNvPr>
          <p:cNvSpPr txBox="1"/>
          <p:nvPr/>
        </p:nvSpPr>
        <p:spPr>
          <a:xfrm>
            <a:off x="6126408" y="1770543"/>
            <a:ext cx="5271872" cy="2123658"/>
          </a:xfrm>
          <a:prstGeom prst="rect">
            <a:avLst/>
          </a:prstGeom>
          <a:noFill/>
          <a:ln>
            <a:solidFill>
              <a:srgbClr val="002060"/>
            </a:solidFill>
          </a:ln>
        </p:spPr>
        <p:txBody>
          <a:bodyPr wrap="square" rtlCol="0">
            <a:spAutoFit/>
          </a:bodyPr>
          <a:lstStyle/>
          <a:p>
            <a:pPr marL="171450" indent="-171450" fontAlgn="base">
              <a:buFont typeface="Arial" panose="020B0604020202020204" pitchFamily="34" charset="0"/>
              <a:buChar char="•"/>
            </a:pPr>
            <a:r>
              <a:rPr lang="en-GB" sz="1100">
                <a:latin typeface="Arial Nova Light" panose="020B0304020202020204" pitchFamily="34" charset="0"/>
              </a:rPr>
              <a:t>Assurance on construction and commissioning activities to ensure compliance with all relevant requirements. </a:t>
            </a:r>
          </a:p>
          <a:p>
            <a:pPr marL="171450" indent="-171450" fontAlgn="base">
              <a:buFont typeface="Arial" panose="020B0604020202020204" pitchFamily="34" charset="0"/>
              <a:buChar char="•"/>
            </a:pPr>
            <a:r>
              <a:rPr lang="en-GB" sz="1100">
                <a:latin typeface="Arial Nova Light" panose="020B0304020202020204" pitchFamily="34" charset="0"/>
              </a:rPr>
              <a:t>Review of Inspection and Test Plans (ITPs) (or equivalent) covering manufacturing, assembly, construction activities and identification of key witness and hold points. </a:t>
            </a:r>
          </a:p>
          <a:p>
            <a:pPr marL="171450" indent="-171450" fontAlgn="base">
              <a:buFont typeface="Arial" panose="020B0604020202020204" pitchFamily="34" charset="0"/>
              <a:buChar char="•"/>
            </a:pPr>
            <a:r>
              <a:rPr lang="en-GB" sz="1100">
                <a:latin typeface="Arial Nova Light" panose="020B0304020202020204" pitchFamily="34" charset="0"/>
              </a:rPr>
              <a:t>Attendance at manufacturing and assembly witness and hold points. </a:t>
            </a:r>
          </a:p>
          <a:p>
            <a:pPr marL="171450" indent="-171450" fontAlgn="base">
              <a:buFont typeface="Arial" panose="020B0604020202020204" pitchFamily="34" charset="0"/>
              <a:buChar char="•"/>
            </a:pPr>
            <a:r>
              <a:rPr lang="en-GB" sz="1100">
                <a:latin typeface="Arial Nova Light" panose="020B0304020202020204" pitchFamily="34" charset="0"/>
              </a:rPr>
              <a:t>Attendance at site to monitor and review construction and commissioning progress, including attendance at key activities and milestones during construction and commissioning (including work package handovers). </a:t>
            </a:r>
          </a:p>
          <a:p>
            <a:pPr marL="171450" indent="-171450" fontAlgn="base">
              <a:buFont typeface="Arial" panose="020B0604020202020204" pitchFamily="34" charset="0"/>
              <a:buChar char="•"/>
            </a:pPr>
            <a:r>
              <a:rPr lang="en-GB" sz="1100">
                <a:latin typeface="Arial Nova Light" panose="020B0304020202020204" pitchFamily="34" charset="0"/>
              </a:rPr>
              <a:t>Review of key construction and commissioning documentation (records, certificates, quality assurance documentation etc.). </a:t>
            </a:r>
          </a:p>
          <a:p>
            <a:pPr marL="171450" indent="-171450" fontAlgn="base">
              <a:buFont typeface="Arial" panose="020B0604020202020204" pitchFamily="34" charset="0"/>
              <a:buChar char="•"/>
            </a:pPr>
            <a:r>
              <a:rPr lang="en-GB" sz="1100">
                <a:latin typeface="Arial Nova Light" panose="020B0304020202020204" pitchFamily="34" charset="0"/>
              </a:rPr>
              <a:t>Review of relevant takeover documentation and assurance that this documentation meets all client, end user, and external stakeholder requirements. </a:t>
            </a:r>
          </a:p>
        </p:txBody>
      </p:sp>
      <p:sp>
        <p:nvSpPr>
          <p:cNvPr id="41" name="TextBox 40">
            <a:extLst>
              <a:ext uri="{FF2B5EF4-FFF2-40B4-BE49-F238E27FC236}">
                <a16:creationId xmlns:a16="http://schemas.microsoft.com/office/drawing/2014/main" id="{F7E99045-5A99-17E2-977D-8D3717898F98}"/>
              </a:ext>
            </a:extLst>
          </p:cNvPr>
          <p:cNvSpPr txBox="1"/>
          <p:nvPr/>
        </p:nvSpPr>
        <p:spPr>
          <a:xfrm>
            <a:off x="7679855" y="1479271"/>
            <a:ext cx="2164978" cy="261610"/>
          </a:xfrm>
          <a:prstGeom prst="rect">
            <a:avLst/>
          </a:prstGeom>
          <a:noFill/>
        </p:spPr>
        <p:txBody>
          <a:bodyPr wrap="square" rtlCol="0">
            <a:spAutoFit/>
          </a:bodyPr>
          <a:lstStyle/>
          <a:p>
            <a:pPr algn="ctr"/>
            <a:r>
              <a:rPr lang="en-GB" sz="1050" b="1"/>
              <a:t>Construction</a:t>
            </a:r>
          </a:p>
        </p:txBody>
      </p:sp>
      <p:sp>
        <p:nvSpPr>
          <p:cNvPr id="43" name="TextBox 42">
            <a:extLst>
              <a:ext uri="{FF2B5EF4-FFF2-40B4-BE49-F238E27FC236}">
                <a16:creationId xmlns:a16="http://schemas.microsoft.com/office/drawing/2014/main" id="{DF76DB5D-730C-CA60-1B14-DB336600FFC5}"/>
              </a:ext>
            </a:extLst>
          </p:cNvPr>
          <p:cNvSpPr txBox="1"/>
          <p:nvPr/>
        </p:nvSpPr>
        <p:spPr>
          <a:xfrm>
            <a:off x="404516" y="4758255"/>
            <a:ext cx="5549900" cy="1277273"/>
          </a:xfrm>
          <a:prstGeom prst="rect">
            <a:avLst/>
          </a:prstGeom>
          <a:noFill/>
          <a:ln>
            <a:solidFill>
              <a:srgbClr val="002060"/>
            </a:solidFill>
          </a:ln>
        </p:spPr>
        <p:txBody>
          <a:bodyPr wrap="square" rtlCol="0">
            <a:spAutoFit/>
          </a:bodyPr>
          <a:lstStyle/>
          <a:p>
            <a:pPr marL="171450" indent="-171450" fontAlgn="base">
              <a:buFont typeface="Arial" panose="020B0604020202020204" pitchFamily="34" charset="0"/>
              <a:buChar char="•"/>
            </a:pPr>
            <a:r>
              <a:rPr lang="en-GB" sz="1100">
                <a:latin typeface="Arial Nova Light" panose="020B0304020202020204" pitchFamily="34" charset="0"/>
              </a:rPr>
              <a:t>Assurance of delivery compliance with Project requirements, including schedule, quality arrangements, HSE arrangements etc. </a:t>
            </a:r>
          </a:p>
          <a:p>
            <a:pPr marL="171450" indent="-171450" fontAlgn="base">
              <a:buFont typeface="Arial" panose="020B0604020202020204" pitchFamily="34" charset="0"/>
              <a:buChar char="•"/>
            </a:pPr>
            <a:r>
              <a:rPr lang="en-GB" sz="1100">
                <a:latin typeface="Arial Nova Light" panose="020B0304020202020204" pitchFamily="34" charset="0"/>
              </a:rPr>
              <a:t>Review and support to the production of contracts / specifications / performance requirements for Owner’s Scope packages. </a:t>
            </a:r>
          </a:p>
          <a:p>
            <a:pPr marL="171450" indent="-171450" fontAlgn="base">
              <a:buFont typeface="Arial" panose="020B0604020202020204" pitchFamily="34" charset="0"/>
              <a:buChar char="•"/>
            </a:pPr>
            <a:r>
              <a:rPr lang="en-GB" sz="1100">
                <a:latin typeface="Arial Nova Light" panose="020B0304020202020204" pitchFamily="34" charset="0"/>
              </a:rPr>
              <a:t>Review of weekly/monthly progress reporting from the Contractor(s). </a:t>
            </a:r>
          </a:p>
          <a:p>
            <a:pPr marL="171450" indent="-171450" fontAlgn="base">
              <a:buFont typeface="Arial" panose="020B0604020202020204" pitchFamily="34" charset="0"/>
              <a:buChar char="•"/>
            </a:pPr>
            <a:r>
              <a:rPr lang="en-GB" sz="1100">
                <a:latin typeface="Arial Nova Light" panose="020B0304020202020204" pitchFamily="34" charset="0"/>
              </a:rPr>
              <a:t>Assurance of integrated project estimates of time, cost, and risk. </a:t>
            </a:r>
          </a:p>
          <a:p>
            <a:pPr marL="171450" indent="-171450" fontAlgn="base">
              <a:buFont typeface="Arial" panose="020B0604020202020204" pitchFamily="34" charset="0"/>
              <a:buChar char="•"/>
            </a:pPr>
            <a:r>
              <a:rPr lang="en-GB" sz="1100">
                <a:latin typeface="Arial Nova Light" panose="020B0304020202020204" pitchFamily="34" charset="0"/>
              </a:rPr>
              <a:t>Review and support with the IC’s strategic risk identification and mitigation planning. </a:t>
            </a:r>
          </a:p>
        </p:txBody>
      </p:sp>
      <p:sp>
        <p:nvSpPr>
          <p:cNvPr id="46" name="TextBox 45">
            <a:extLst>
              <a:ext uri="{FF2B5EF4-FFF2-40B4-BE49-F238E27FC236}">
                <a16:creationId xmlns:a16="http://schemas.microsoft.com/office/drawing/2014/main" id="{7E2BE250-44E7-CC2A-DC8A-4CE28C8EA6A4}"/>
              </a:ext>
            </a:extLst>
          </p:cNvPr>
          <p:cNvSpPr txBox="1"/>
          <p:nvPr/>
        </p:nvSpPr>
        <p:spPr>
          <a:xfrm>
            <a:off x="1981654" y="4455544"/>
            <a:ext cx="2164978" cy="261610"/>
          </a:xfrm>
          <a:prstGeom prst="rect">
            <a:avLst/>
          </a:prstGeom>
          <a:noFill/>
        </p:spPr>
        <p:txBody>
          <a:bodyPr wrap="square" rtlCol="0">
            <a:spAutoFit/>
          </a:bodyPr>
          <a:lstStyle/>
          <a:p>
            <a:pPr algn="ctr"/>
            <a:r>
              <a:rPr lang="en-GB" sz="1050" b="1"/>
              <a:t>Delivery</a:t>
            </a:r>
          </a:p>
        </p:txBody>
      </p:sp>
      <p:sp>
        <p:nvSpPr>
          <p:cNvPr id="47" name="TextBox 46">
            <a:extLst>
              <a:ext uri="{FF2B5EF4-FFF2-40B4-BE49-F238E27FC236}">
                <a16:creationId xmlns:a16="http://schemas.microsoft.com/office/drawing/2014/main" id="{96E5C189-F0BD-FAFB-46DE-8B801F3F673D}"/>
              </a:ext>
            </a:extLst>
          </p:cNvPr>
          <p:cNvSpPr txBox="1"/>
          <p:nvPr/>
        </p:nvSpPr>
        <p:spPr>
          <a:xfrm>
            <a:off x="6126408" y="4283027"/>
            <a:ext cx="5271872" cy="1446550"/>
          </a:xfrm>
          <a:prstGeom prst="rect">
            <a:avLst/>
          </a:prstGeom>
          <a:noFill/>
          <a:ln>
            <a:solidFill>
              <a:srgbClr val="002060"/>
            </a:solidFill>
          </a:ln>
        </p:spPr>
        <p:txBody>
          <a:bodyPr wrap="square" rtlCol="0">
            <a:spAutoFit/>
          </a:bodyPr>
          <a:lstStyle/>
          <a:p>
            <a:pPr marL="171450" indent="-171450" fontAlgn="base">
              <a:buFont typeface="Arial" panose="020B0604020202020204" pitchFamily="34" charset="0"/>
              <a:buChar char="•"/>
            </a:pPr>
            <a:r>
              <a:rPr lang="en-GB" sz="1100" dirty="0">
                <a:latin typeface="Arial Nova Light" panose="020B0304020202020204" pitchFamily="34" charset="0"/>
              </a:rPr>
              <a:t>Provision of ad-hoc technical and delivery support resources as needed by the Client to support / supplement the client capability at various times during the delivery of the project. </a:t>
            </a:r>
          </a:p>
          <a:p>
            <a:pPr marL="171450" indent="-171450" fontAlgn="base">
              <a:buFont typeface="Arial" panose="020B0604020202020204" pitchFamily="34" charset="0"/>
              <a:buChar char="•"/>
            </a:pPr>
            <a:r>
              <a:rPr lang="en-GB" sz="1100" dirty="0">
                <a:latin typeface="Arial Nova Light" panose="020B0304020202020204" pitchFamily="34" charset="0"/>
              </a:rPr>
              <a:t>Review and assure any Contractor proposals on behalf of the IC, including any suggestions for improvements to technical requirements to help GBN assess whether they should be integrated or not. </a:t>
            </a:r>
          </a:p>
          <a:p>
            <a:pPr marL="171450" indent="-171450" fontAlgn="base">
              <a:buFont typeface="Arial" panose="020B0604020202020204" pitchFamily="34" charset="0"/>
              <a:buChar char="•"/>
            </a:pPr>
            <a:r>
              <a:rPr lang="en-GB" sz="1100" dirty="0">
                <a:latin typeface="Arial Nova Light" panose="020B0304020202020204" pitchFamily="34" charset="0"/>
              </a:rPr>
              <a:t>Assistance in the preparation of any technical documentation required for the IC to demonstrate their position if requested by external stakeholders.  </a:t>
            </a:r>
          </a:p>
        </p:txBody>
      </p:sp>
      <p:sp>
        <p:nvSpPr>
          <p:cNvPr id="48" name="TextBox 47">
            <a:extLst>
              <a:ext uri="{FF2B5EF4-FFF2-40B4-BE49-F238E27FC236}">
                <a16:creationId xmlns:a16="http://schemas.microsoft.com/office/drawing/2014/main" id="{5E6BAF8D-3E20-C476-F245-0D175796455E}"/>
              </a:ext>
            </a:extLst>
          </p:cNvPr>
          <p:cNvSpPr txBox="1"/>
          <p:nvPr/>
        </p:nvSpPr>
        <p:spPr>
          <a:xfrm>
            <a:off x="7768778" y="3957809"/>
            <a:ext cx="2164978" cy="261610"/>
          </a:xfrm>
          <a:prstGeom prst="rect">
            <a:avLst/>
          </a:prstGeom>
          <a:noFill/>
        </p:spPr>
        <p:txBody>
          <a:bodyPr wrap="square" rtlCol="0">
            <a:spAutoFit/>
          </a:bodyPr>
          <a:lstStyle/>
          <a:p>
            <a:pPr algn="ctr"/>
            <a:r>
              <a:rPr lang="en-GB" sz="1050" b="1"/>
              <a:t>Additional Resource Support</a:t>
            </a:r>
          </a:p>
        </p:txBody>
      </p:sp>
    </p:spTree>
    <p:extLst>
      <p:ext uri="{BB962C8B-B14F-4D97-AF65-F5344CB8AC3E}">
        <p14:creationId xmlns:p14="http://schemas.microsoft.com/office/powerpoint/2010/main" val="2511850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DD1C5FA2-2F28-4571-BB9E-D21B6BCCA3B9}"/>
              </a:ext>
            </a:extLst>
          </p:cNvPr>
          <p:cNvSpPr txBox="1">
            <a:spLocks/>
          </p:cNvSpPr>
          <p:nvPr/>
        </p:nvSpPr>
        <p:spPr>
          <a:xfrm>
            <a:off x="343924" y="593965"/>
            <a:ext cx="10637040" cy="64607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500" b="1" i="0" kern="1200" cap="all"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5.3 Outline Capabilities of owner’s engineer(s)</a:t>
            </a:r>
          </a:p>
        </p:txBody>
      </p:sp>
      <p:sp>
        <p:nvSpPr>
          <p:cNvPr id="5" name="TextBox 4">
            <a:extLst>
              <a:ext uri="{FF2B5EF4-FFF2-40B4-BE49-F238E27FC236}">
                <a16:creationId xmlns:a16="http://schemas.microsoft.com/office/drawing/2014/main" id="{B9B62635-05A2-2930-A058-0DCD5AD548B3}"/>
              </a:ext>
            </a:extLst>
          </p:cNvPr>
          <p:cNvSpPr txBox="1"/>
          <p:nvPr/>
        </p:nvSpPr>
        <p:spPr>
          <a:xfrm>
            <a:off x="343923" y="1288399"/>
            <a:ext cx="11163031" cy="4667062"/>
          </a:xfrm>
          <a:prstGeom prst="rect">
            <a:avLst/>
          </a:prstGeom>
          <a:solidFill>
            <a:schemeClr val="bg1">
              <a:lumMod val="95000"/>
            </a:schemeClr>
          </a:solidFill>
          <a:ln w="9525">
            <a:solidFill>
              <a:schemeClr val="tx1"/>
            </a:solidFill>
          </a:ln>
        </p:spPr>
        <p:txBody>
          <a:bodyPr wrap="square">
            <a:noAutofit/>
          </a:bodyPr>
          <a:lstStyle/>
          <a:p>
            <a:pPr>
              <a:spcAft>
                <a:spcPts val="1200"/>
              </a:spcAft>
              <a:buClr>
                <a:schemeClr val="tx1"/>
              </a:buClr>
            </a:pPr>
            <a:r>
              <a:rPr lang="en-GB" sz="1100" b="1">
                <a:latin typeface="Arial Nova Light" panose="020B0304020202020204" pitchFamily="34" charset="0"/>
                <a:cs typeface="Arial" panose="020B0604020202020204" pitchFamily="34" charset="0"/>
              </a:rPr>
              <a:t>The appointed Owner’s Engineer(s) would</a:t>
            </a:r>
            <a:r>
              <a:rPr lang="en-GB" sz="1200" b="1">
                <a:latin typeface="Arial Nova Light" panose="020B0304020202020204" pitchFamily="34" charset="0"/>
                <a:cs typeface="Arial" panose="020B0604020202020204" pitchFamily="34" charset="0"/>
              </a:rPr>
              <a:t> be expected to evidence the following capabilities: </a:t>
            </a:r>
            <a:endParaRPr lang="en-GB" sz="1200">
              <a:latin typeface="Arial Nova Light" panose="020B0304020202020204" pitchFamily="34" charset="0"/>
            </a:endParaRPr>
          </a:p>
        </p:txBody>
      </p:sp>
      <p:sp>
        <p:nvSpPr>
          <p:cNvPr id="29" name="TextBox 28">
            <a:extLst>
              <a:ext uri="{FF2B5EF4-FFF2-40B4-BE49-F238E27FC236}">
                <a16:creationId xmlns:a16="http://schemas.microsoft.com/office/drawing/2014/main" id="{9EC2A9B0-787B-D63F-443B-FB3C26585300}"/>
              </a:ext>
            </a:extLst>
          </p:cNvPr>
          <p:cNvSpPr txBox="1"/>
          <p:nvPr/>
        </p:nvSpPr>
        <p:spPr>
          <a:xfrm>
            <a:off x="275072" y="6017290"/>
            <a:ext cx="11017172" cy="235962"/>
          </a:xfrm>
          <a:prstGeom prst="rect">
            <a:avLst/>
          </a:prstGeom>
          <a:noFill/>
        </p:spPr>
        <p:txBody>
          <a:bodyPr wrap="square" lIns="91440" tIns="45720" rIns="91440" bIns="45720" rtlCol="0" anchor="t">
            <a:spAutoFit/>
          </a:bodyPr>
          <a:lstStyle/>
          <a:p>
            <a:pPr>
              <a:spcAft>
                <a:spcPts val="300"/>
              </a:spcAft>
            </a:pPr>
            <a:r>
              <a:rPr lang="en-GB" sz="1400" i="1" baseline="8000" dirty="0">
                <a:solidFill>
                  <a:srgbClr val="FF0000"/>
                </a:solidFill>
                <a:latin typeface="Arial Nova Light" panose="020B0304020202020204" pitchFamily="34" charset="0"/>
              </a:rPr>
              <a:t>*</a:t>
            </a:r>
            <a:r>
              <a:rPr lang="en-GB" sz="900" i="1" dirty="0">
                <a:latin typeface="Arial Nova Light" panose="020B0304020202020204" pitchFamily="34" charset="0"/>
              </a:rPr>
              <a:t>This is a non-exhaustive list at present. </a:t>
            </a:r>
          </a:p>
        </p:txBody>
      </p:sp>
      <p:sp>
        <p:nvSpPr>
          <p:cNvPr id="37" name="TextBox 36">
            <a:extLst>
              <a:ext uri="{FF2B5EF4-FFF2-40B4-BE49-F238E27FC236}">
                <a16:creationId xmlns:a16="http://schemas.microsoft.com/office/drawing/2014/main" id="{D0EF9B0E-6BC0-77D9-BD6E-B90572696649}"/>
              </a:ext>
            </a:extLst>
          </p:cNvPr>
          <p:cNvSpPr txBox="1"/>
          <p:nvPr/>
        </p:nvSpPr>
        <p:spPr>
          <a:xfrm>
            <a:off x="879102" y="1885613"/>
            <a:ext cx="2921968" cy="4062651"/>
          </a:xfrm>
          <a:prstGeom prst="rect">
            <a:avLst/>
          </a:prstGeom>
          <a:noFill/>
        </p:spPr>
        <p:txBody>
          <a:bodyPr wrap="square" rtlCol="0">
            <a:spAutoFit/>
          </a:bodyPr>
          <a:lstStyle/>
          <a:p>
            <a:pPr>
              <a:spcAft>
                <a:spcPts val="600"/>
              </a:spcAft>
            </a:pPr>
            <a:r>
              <a:rPr lang="en-GB" sz="1200">
                <a:effectLst/>
                <a:latin typeface="Arial Nova Light" panose="020B0304020202020204" pitchFamily="34" charset="0"/>
                <a:ea typeface="Times New Roman" panose="02020603050405020304" pitchFamily="18" charset="0"/>
                <a:cs typeface="Times New Roman" panose="02020603050405020304" pitchFamily="18" charset="0"/>
              </a:rPr>
              <a:t>1. Chemistry</a:t>
            </a:r>
          </a:p>
          <a:p>
            <a:pPr>
              <a:spcAft>
                <a:spcPts val="600"/>
              </a:spcAft>
            </a:pPr>
            <a:r>
              <a:rPr lang="en-GB" sz="1200">
                <a:effectLst/>
                <a:latin typeface="Arial Nova Light" panose="020B0304020202020204" pitchFamily="34" charset="0"/>
                <a:ea typeface="Times New Roman" panose="02020603050405020304" pitchFamily="18" charset="0"/>
                <a:cs typeface="Times New Roman" panose="02020603050405020304" pitchFamily="18" charset="0"/>
              </a:rPr>
              <a:t>2. Civil Engineering</a:t>
            </a:r>
          </a:p>
          <a:p>
            <a:pPr>
              <a:spcAft>
                <a:spcPts val="600"/>
              </a:spcAft>
            </a:pPr>
            <a:r>
              <a:rPr lang="en-GB" sz="1200">
                <a:effectLst/>
                <a:latin typeface="Arial Nova Light" panose="020B0304020202020204" pitchFamily="34" charset="0"/>
                <a:ea typeface="Times New Roman" panose="02020603050405020304" pitchFamily="18" charset="0"/>
                <a:cs typeface="Times New Roman" panose="02020603050405020304" pitchFamily="18" charset="0"/>
              </a:rPr>
              <a:t>3. Control &amp; Instrumentation</a:t>
            </a:r>
          </a:p>
          <a:p>
            <a:pPr>
              <a:spcAft>
                <a:spcPts val="600"/>
              </a:spcAft>
            </a:pPr>
            <a:r>
              <a:rPr lang="en-GB" sz="1200">
                <a:effectLst/>
                <a:latin typeface="Arial Nova Light" panose="020B0304020202020204" pitchFamily="34" charset="0"/>
                <a:ea typeface="Times New Roman" panose="02020603050405020304" pitchFamily="18" charset="0"/>
                <a:cs typeface="Times New Roman" panose="02020603050405020304" pitchFamily="18" charset="0"/>
              </a:rPr>
              <a:t>4. Criticality</a:t>
            </a:r>
          </a:p>
          <a:p>
            <a:pPr>
              <a:spcAft>
                <a:spcPts val="600"/>
              </a:spcAft>
            </a:pPr>
            <a:r>
              <a:rPr lang="en-GB" sz="1200">
                <a:effectLst/>
                <a:latin typeface="Arial Nova Light" panose="020B0304020202020204" pitchFamily="34" charset="0"/>
                <a:ea typeface="Times New Roman" panose="02020603050405020304" pitchFamily="18" charset="0"/>
                <a:cs typeface="Times New Roman" panose="02020603050405020304" pitchFamily="18" charset="0"/>
              </a:rPr>
              <a:t>5. Protective/Cyber Security (incl. Security by design)</a:t>
            </a:r>
          </a:p>
          <a:p>
            <a:pPr>
              <a:spcAft>
                <a:spcPts val="600"/>
              </a:spcAft>
            </a:pPr>
            <a:r>
              <a:rPr lang="en-GB" sz="1200">
                <a:effectLst/>
                <a:latin typeface="Arial Nova Light" panose="020B0304020202020204" pitchFamily="34" charset="0"/>
                <a:ea typeface="Times New Roman" panose="02020603050405020304" pitchFamily="18" charset="0"/>
                <a:cs typeface="Times New Roman" panose="02020603050405020304" pitchFamily="18" charset="0"/>
              </a:rPr>
              <a:t>6. Decommissioning</a:t>
            </a:r>
          </a:p>
          <a:p>
            <a:pPr>
              <a:spcAft>
                <a:spcPts val="600"/>
              </a:spcAft>
            </a:pPr>
            <a:r>
              <a:rPr lang="en-GB" sz="1200">
                <a:effectLst/>
                <a:latin typeface="Arial Nova Light" panose="020B0304020202020204" pitchFamily="34" charset="0"/>
                <a:ea typeface="Times New Roman" panose="02020603050405020304" pitchFamily="18" charset="0"/>
                <a:cs typeface="Times New Roman" panose="02020603050405020304" pitchFamily="18" charset="0"/>
              </a:rPr>
              <a:t>7. Electrical Engineering</a:t>
            </a:r>
          </a:p>
          <a:p>
            <a:pPr>
              <a:spcAft>
                <a:spcPts val="600"/>
              </a:spcAft>
            </a:pPr>
            <a:r>
              <a:rPr lang="en-GB" sz="1200">
                <a:effectLst/>
                <a:latin typeface="Arial Nova Light" panose="020B0304020202020204" pitchFamily="34" charset="0"/>
                <a:ea typeface="Times New Roman" panose="02020603050405020304" pitchFamily="18" charset="0"/>
                <a:cs typeface="Times New Roman" panose="02020603050405020304" pitchFamily="18" charset="0"/>
              </a:rPr>
              <a:t>8. External Hazards</a:t>
            </a:r>
          </a:p>
          <a:p>
            <a:pPr>
              <a:spcAft>
                <a:spcPts val="600"/>
              </a:spcAft>
            </a:pPr>
            <a:r>
              <a:rPr lang="en-GB" sz="1200">
                <a:effectLst/>
                <a:latin typeface="Arial Nova Light" panose="020B0304020202020204" pitchFamily="34" charset="0"/>
                <a:ea typeface="Times New Roman" panose="02020603050405020304" pitchFamily="18" charset="0"/>
                <a:cs typeface="Times New Roman" panose="02020603050405020304" pitchFamily="18" charset="0"/>
              </a:rPr>
              <a:t>9. Fault Studies</a:t>
            </a:r>
          </a:p>
          <a:p>
            <a:pPr>
              <a:spcAft>
                <a:spcPts val="600"/>
              </a:spcAft>
            </a:pPr>
            <a:r>
              <a:rPr lang="en-GB" sz="1200">
                <a:effectLst/>
                <a:latin typeface="Arial Nova Light" panose="020B0304020202020204" pitchFamily="34" charset="0"/>
                <a:ea typeface="Times New Roman" panose="02020603050405020304" pitchFamily="18" charset="0"/>
                <a:cs typeface="Times New Roman" panose="02020603050405020304" pitchFamily="18" charset="0"/>
              </a:rPr>
              <a:t>10. Fuel &amp; Core Design</a:t>
            </a:r>
          </a:p>
          <a:p>
            <a:pPr>
              <a:spcAft>
                <a:spcPts val="600"/>
              </a:spcAft>
            </a:pPr>
            <a:r>
              <a:rPr lang="en-GB" sz="1200">
                <a:effectLst/>
                <a:latin typeface="Arial Nova Light" panose="020B0304020202020204" pitchFamily="34" charset="0"/>
                <a:ea typeface="Times New Roman" panose="02020603050405020304" pitchFamily="18" charset="0"/>
                <a:cs typeface="Times New Roman" panose="02020603050405020304" pitchFamily="18" charset="0"/>
              </a:rPr>
              <a:t>11. Human Factors</a:t>
            </a:r>
          </a:p>
          <a:p>
            <a:pPr>
              <a:spcAft>
                <a:spcPts val="600"/>
              </a:spcAft>
            </a:pPr>
            <a:r>
              <a:rPr lang="en-GB" sz="1200">
                <a:effectLst/>
                <a:latin typeface="Arial Nova Light" panose="020B0304020202020204" pitchFamily="34" charset="0"/>
                <a:ea typeface="Times New Roman" panose="02020603050405020304" pitchFamily="18" charset="0"/>
                <a:cs typeface="Times New Roman" panose="02020603050405020304" pitchFamily="18" charset="0"/>
              </a:rPr>
              <a:t>12. Internal Hazards</a:t>
            </a:r>
          </a:p>
          <a:p>
            <a:r>
              <a:rPr lang="en-GB" sz="1200">
                <a:effectLst/>
                <a:latin typeface="Arial Nova Light" panose="020B0304020202020204" pitchFamily="34" charset="0"/>
                <a:ea typeface="Times New Roman" panose="02020603050405020304" pitchFamily="18" charset="0"/>
                <a:cs typeface="Times New Roman" panose="02020603050405020304" pitchFamily="18" charset="0"/>
              </a:rPr>
              <a:t>13. Leadership and Management for Safety, Supply Chain and Quality</a:t>
            </a:r>
          </a:p>
          <a:p>
            <a:endParaRPr lang="en-GB" sz="1600">
              <a:latin typeface="Arial Nova Light" panose="020B0304020202020204" pitchFamily="34" charset="0"/>
            </a:endParaRPr>
          </a:p>
        </p:txBody>
      </p:sp>
      <p:sp>
        <p:nvSpPr>
          <p:cNvPr id="39" name="Content Placeholder 1">
            <a:extLst>
              <a:ext uri="{FF2B5EF4-FFF2-40B4-BE49-F238E27FC236}">
                <a16:creationId xmlns:a16="http://schemas.microsoft.com/office/drawing/2014/main" id="{A02A455E-6ADE-F9A8-085E-C18A5364E410}"/>
              </a:ext>
            </a:extLst>
          </p:cNvPr>
          <p:cNvSpPr txBox="1">
            <a:spLocks/>
          </p:cNvSpPr>
          <p:nvPr/>
        </p:nvSpPr>
        <p:spPr>
          <a:xfrm>
            <a:off x="3336769" y="1897811"/>
            <a:ext cx="2931171" cy="40576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GB" sz="1200">
                <a:latin typeface="Arial Nova Light" panose="020B0304020202020204" pitchFamily="34" charset="0"/>
                <a:ea typeface="Times New Roman" panose="02020603050405020304" pitchFamily="18" charset="0"/>
                <a:cs typeface="Times New Roman" panose="02020603050405020304" pitchFamily="18" charset="0"/>
              </a:rPr>
              <a:t>14. Mechanical Engineering</a:t>
            </a:r>
          </a:p>
          <a:p>
            <a:pPr marL="0" indent="0">
              <a:lnSpc>
                <a:spcPct val="100000"/>
              </a:lnSpc>
              <a:spcBef>
                <a:spcPts val="0"/>
              </a:spcBef>
              <a:spcAft>
                <a:spcPts val="600"/>
              </a:spcAft>
              <a:buNone/>
            </a:pPr>
            <a:r>
              <a:rPr lang="en-GB" sz="1200">
                <a:latin typeface="Arial Nova Light" panose="020B0304020202020204" pitchFamily="34" charset="0"/>
                <a:ea typeface="Times New Roman" panose="02020603050405020304" pitchFamily="18" charset="0"/>
                <a:cs typeface="Times New Roman" panose="02020603050405020304" pitchFamily="18" charset="0"/>
              </a:rPr>
              <a:t>15. Safety Case Analysis and Techniques (incl. Safety by design)</a:t>
            </a:r>
          </a:p>
          <a:p>
            <a:pPr marL="0" indent="0">
              <a:lnSpc>
                <a:spcPct val="100000"/>
              </a:lnSpc>
              <a:spcBef>
                <a:spcPts val="0"/>
              </a:spcBef>
              <a:spcAft>
                <a:spcPts val="600"/>
              </a:spcAft>
              <a:buNone/>
            </a:pPr>
            <a:r>
              <a:rPr lang="en-GB" sz="1200">
                <a:latin typeface="Arial Nova Light" panose="020B0304020202020204" pitchFamily="34" charset="0"/>
                <a:ea typeface="Times New Roman" panose="02020603050405020304" pitchFamily="18" charset="0"/>
                <a:cs typeface="Times New Roman" panose="02020603050405020304" pitchFamily="18" charset="0"/>
              </a:rPr>
              <a:t>16. Severe Accident Analysis (SAA)</a:t>
            </a:r>
          </a:p>
          <a:p>
            <a:pPr marL="0" indent="0">
              <a:lnSpc>
                <a:spcPct val="100000"/>
              </a:lnSpc>
              <a:spcBef>
                <a:spcPts val="0"/>
              </a:spcBef>
              <a:spcAft>
                <a:spcPts val="600"/>
              </a:spcAft>
              <a:buNone/>
            </a:pPr>
            <a:r>
              <a:rPr lang="en-GB" sz="1200">
                <a:latin typeface="Arial Nova Light" panose="020B0304020202020204" pitchFamily="34" charset="0"/>
                <a:ea typeface="Times New Roman" panose="02020603050405020304" pitchFamily="18" charset="0"/>
                <a:cs typeface="Times New Roman" panose="02020603050405020304" pitchFamily="18" charset="0"/>
              </a:rPr>
              <a:t>17. Probabilistic Safety Analysis (PSA)</a:t>
            </a:r>
          </a:p>
          <a:p>
            <a:pPr marL="0" indent="0">
              <a:lnSpc>
                <a:spcPct val="100000"/>
              </a:lnSpc>
              <a:spcBef>
                <a:spcPts val="0"/>
              </a:spcBef>
              <a:spcAft>
                <a:spcPts val="600"/>
              </a:spcAft>
              <a:buNone/>
            </a:pPr>
            <a:r>
              <a:rPr lang="en-GB" sz="1200">
                <a:latin typeface="Arial Nova Light" panose="020B0304020202020204" pitchFamily="34" charset="0"/>
                <a:ea typeface="Times New Roman" panose="02020603050405020304" pitchFamily="18" charset="0"/>
                <a:cs typeface="Times New Roman" panose="02020603050405020304" pitchFamily="18" charset="0"/>
              </a:rPr>
              <a:t>18. Radiological Protection and Emergency Planning &amp; Response</a:t>
            </a:r>
          </a:p>
          <a:p>
            <a:pPr marL="0" indent="0">
              <a:lnSpc>
                <a:spcPct val="100000"/>
              </a:lnSpc>
              <a:spcBef>
                <a:spcPts val="0"/>
              </a:spcBef>
              <a:spcAft>
                <a:spcPts val="600"/>
              </a:spcAft>
              <a:buNone/>
            </a:pPr>
            <a:r>
              <a:rPr lang="en-GB" sz="1200">
                <a:latin typeface="Arial Nova Light" panose="020B0304020202020204" pitchFamily="34" charset="0"/>
                <a:ea typeface="Times New Roman" panose="02020603050405020304" pitchFamily="18" charset="0"/>
                <a:cs typeface="Times New Roman" panose="02020603050405020304" pitchFamily="18" charset="0"/>
              </a:rPr>
              <a:t>19. Radioactive Waste Management</a:t>
            </a:r>
          </a:p>
          <a:p>
            <a:pPr marL="0" indent="0">
              <a:lnSpc>
                <a:spcPct val="100000"/>
              </a:lnSpc>
              <a:spcBef>
                <a:spcPts val="0"/>
              </a:spcBef>
              <a:spcAft>
                <a:spcPts val="600"/>
              </a:spcAft>
              <a:buNone/>
            </a:pPr>
            <a:r>
              <a:rPr lang="en-GB" sz="1200">
                <a:latin typeface="Arial Nova Light" panose="020B0304020202020204" pitchFamily="34" charset="0"/>
                <a:ea typeface="Times New Roman" panose="02020603050405020304" pitchFamily="18" charset="0"/>
                <a:cs typeface="Times New Roman" panose="02020603050405020304" pitchFamily="18" charset="0"/>
              </a:rPr>
              <a:t>20. Reactor Core Physics</a:t>
            </a:r>
          </a:p>
          <a:p>
            <a:pPr marL="0" indent="0">
              <a:lnSpc>
                <a:spcPct val="100000"/>
              </a:lnSpc>
              <a:spcBef>
                <a:spcPts val="0"/>
              </a:spcBef>
              <a:spcAft>
                <a:spcPts val="600"/>
              </a:spcAft>
              <a:buNone/>
            </a:pPr>
            <a:r>
              <a:rPr lang="en-GB" sz="1200">
                <a:latin typeface="Arial Nova Light" panose="020B0304020202020204" pitchFamily="34" charset="0"/>
                <a:ea typeface="Times New Roman" panose="02020603050405020304" pitchFamily="18" charset="0"/>
                <a:cs typeface="Times New Roman" panose="02020603050405020304" pitchFamily="18" charset="0"/>
              </a:rPr>
              <a:t>21. Safeguards (incl. Safeguards by design)</a:t>
            </a:r>
          </a:p>
          <a:p>
            <a:pPr marL="0" indent="0">
              <a:lnSpc>
                <a:spcPct val="100000"/>
              </a:lnSpc>
              <a:spcBef>
                <a:spcPts val="0"/>
              </a:spcBef>
              <a:spcAft>
                <a:spcPts val="600"/>
              </a:spcAft>
              <a:buNone/>
            </a:pPr>
            <a:r>
              <a:rPr lang="en-GB" sz="1200">
                <a:latin typeface="Arial Nova Light" panose="020B0304020202020204" pitchFamily="34" charset="0"/>
                <a:ea typeface="Times New Roman" panose="02020603050405020304" pitchFamily="18" charset="0"/>
                <a:cs typeface="Times New Roman" panose="02020603050405020304" pitchFamily="18" charset="0"/>
              </a:rPr>
              <a:t>22. Structural Integrity </a:t>
            </a:r>
          </a:p>
          <a:p>
            <a:pPr marL="0" indent="0">
              <a:lnSpc>
                <a:spcPct val="100000"/>
              </a:lnSpc>
              <a:spcBef>
                <a:spcPts val="0"/>
              </a:spcBef>
              <a:spcAft>
                <a:spcPts val="600"/>
              </a:spcAft>
              <a:buNone/>
            </a:pPr>
            <a:r>
              <a:rPr lang="en-GB" sz="1200">
                <a:latin typeface="Arial Nova Light" panose="020B0304020202020204" pitchFamily="34" charset="0"/>
                <a:ea typeface="Times New Roman" panose="02020603050405020304" pitchFamily="18" charset="0"/>
                <a:cs typeface="Times New Roman" panose="02020603050405020304" pitchFamily="18" charset="0"/>
              </a:rPr>
              <a:t>23. Requirements Management </a:t>
            </a:r>
          </a:p>
          <a:p>
            <a:pPr marL="0" indent="0">
              <a:lnSpc>
                <a:spcPct val="100000"/>
              </a:lnSpc>
              <a:spcBef>
                <a:spcPts val="0"/>
              </a:spcBef>
              <a:spcAft>
                <a:spcPts val="600"/>
              </a:spcAft>
              <a:buNone/>
            </a:pPr>
            <a:endParaRPr lang="en-GB" sz="1200">
              <a:latin typeface="Arial Nova Light" panose="020B0304020202020204" pitchFamily="34" charset="0"/>
            </a:endParaRPr>
          </a:p>
        </p:txBody>
      </p:sp>
      <p:sp>
        <p:nvSpPr>
          <p:cNvPr id="40" name="TextBox 39">
            <a:extLst>
              <a:ext uri="{FF2B5EF4-FFF2-40B4-BE49-F238E27FC236}">
                <a16:creationId xmlns:a16="http://schemas.microsoft.com/office/drawing/2014/main" id="{A66D816C-5028-6889-34A3-9092E2746ABF}"/>
              </a:ext>
            </a:extLst>
          </p:cNvPr>
          <p:cNvSpPr txBox="1"/>
          <p:nvPr/>
        </p:nvSpPr>
        <p:spPr>
          <a:xfrm>
            <a:off x="6318637" y="1963307"/>
            <a:ext cx="2251207" cy="3339376"/>
          </a:xfrm>
          <a:prstGeom prst="rect">
            <a:avLst/>
          </a:prstGeom>
          <a:noFill/>
        </p:spPr>
        <p:txBody>
          <a:bodyPr wrap="square">
            <a:spAutoFit/>
          </a:bodyPr>
          <a:lstStyle/>
          <a:p>
            <a:pPr>
              <a:lnSpc>
                <a:spcPct val="100000"/>
              </a:lnSpc>
              <a:spcBef>
                <a:spcPts val="0"/>
              </a:spcBef>
              <a:spcAft>
                <a:spcPts val="600"/>
              </a:spcAft>
            </a:pPr>
            <a:r>
              <a:rPr lang="en-GB" sz="1200" dirty="0">
                <a:effectLst/>
                <a:latin typeface="Arial Nova Light" panose="020B0304020202020204" pitchFamily="34" charset="0"/>
                <a:ea typeface="Times New Roman" panose="02020603050405020304" pitchFamily="18" charset="0"/>
                <a:cs typeface="Times New Roman" panose="02020603050405020304" pitchFamily="18" charset="0"/>
              </a:rPr>
              <a:t>24. Environmental Protection</a:t>
            </a:r>
          </a:p>
          <a:p>
            <a:pPr>
              <a:lnSpc>
                <a:spcPct val="100000"/>
              </a:lnSpc>
              <a:spcBef>
                <a:spcPts val="0"/>
              </a:spcBef>
              <a:spcAft>
                <a:spcPts val="600"/>
              </a:spcAft>
            </a:pPr>
            <a:r>
              <a:rPr lang="en-GB" sz="1200" dirty="0">
                <a:effectLst/>
                <a:latin typeface="Arial Nova Light" panose="020B0304020202020204" pitchFamily="34" charset="0"/>
                <a:ea typeface="Times New Roman" panose="02020603050405020304" pitchFamily="18" charset="0"/>
                <a:cs typeface="Times New Roman" panose="02020603050405020304" pitchFamily="18" charset="0"/>
              </a:rPr>
              <a:t>25. Engineering Management</a:t>
            </a:r>
          </a:p>
          <a:p>
            <a:pPr>
              <a:spcAft>
                <a:spcPts val="600"/>
              </a:spcAft>
            </a:pPr>
            <a:r>
              <a:rPr lang="en-GB" sz="1200" dirty="0">
                <a:effectLst/>
                <a:latin typeface="Arial Nova Light" panose="020B0304020202020204" pitchFamily="34" charset="0"/>
                <a:ea typeface="Times New Roman" panose="02020603050405020304" pitchFamily="18" charset="0"/>
                <a:cs typeface="Times New Roman" panose="02020603050405020304" pitchFamily="18" charset="0"/>
              </a:rPr>
              <a:t>26. EQ</a:t>
            </a:r>
          </a:p>
          <a:p>
            <a:pPr>
              <a:spcAft>
                <a:spcPts val="600"/>
              </a:spcAft>
            </a:pPr>
            <a:r>
              <a:rPr lang="en-GB" sz="1200" dirty="0">
                <a:effectLst/>
                <a:latin typeface="Arial Nova Light" panose="020B0304020202020204" pitchFamily="34" charset="0"/>
                <a:ea typeface="Times New Roman" panose="02020603050405020304" pitchFamily="18" charset="0"/>
                <a:cs typeface="Times New Roman" panose="02020603050405020304" pitchFamily="18" charset="0"/>
              </a:rPr>
              <a:t>27. BAT</a:t>
            </a:r>
          </a:p>
          <a:p>
            <a:pPr>
              <a:spcAft>
                <a:spcPts val="600"/>
              </a:spcAft>
            </a:pPr>
            <a:r>
              <a:rPr lang="en-GB" sz="1200" dirty="0">
                <a:effectLst/>
                <a:latin typeface="Arial Nova Light" panose="020B0304020202020204" pitchFamily="34" charset="0"/>
                <a:ea typeface="Times New Roman" panose="02020603050405020304" pitchFamily="18" charset="0"/>
                <a:cs typeface="Times New Roman" panose="02020603050405020304" pitchFamily="18" charset="0"/>
              </a:rPr>
              <a:t>28. System Engineering</a:t>
            </a:r>
          </a:p>
          <a:p>
            <a:pPr>
              <a:spcAft>
                <a:spcPts val="600"/>
              </a:spcAft>
            </a:pPr>
            <a:r>
              <a:rPr lang="en-GB" sz="1200" dirty="0">
                <a:effectLst/>
                <a:latin typeface="Arial Nova Light" panose="020B0304020202020204" pitchFamily="34" charset="0"/>
                <a:ea typeface="Times New Roman" panose="02020603050405020304" pitchFamily="18" charset="0"/>
                <a:cs typeface="Times New Roman" panose="02020603050405020304" pitchFamily="18" charset="0"/>
              </a:rPr>
              <a:t>29. Conventional Waste</a:t>
            </a:r>
          </a:p>
          <a:p>
            <a:pPr>
              <a:spcAft>
                <a:spcPts val="600"/>
              </a:spcAft>
            </a:pPr>
            <a:r>
              <a:rPr lang="en-GB" sz="1200" dirty="0">
                <a:effectLst/>
                <a:latin typeface="Arial Nova Light" panose="020B0304020202020204" pitchFamily="34" charset="0"/>
                <a:ea typeface="Times New Roman" panose="02020603050405020304" pitchFamily="18" charset="0"/>
                <a:cs typeface="Times New Roman" panose="02020603050405020304" pitchFamily="18" charset="0"/>
              </a:rPr>
              <a:t>30. Construction, incl. CDM</a:t>
            </a:r>
          </a:p>
          <a:p>
            <a:pPr>
              <a:spcAft>
                <a:spcPts val="600"/>
              </a:spcAft>
            </a:pPr>
            <a:r>
              <a:rPr lang="en-GB" sz="1200" dirty="0">
                <a:effectLst/>
                <a:latin typeface="Arial Nova Light" panose="020B0304020202020204" pitchFamily="34" charset="0"/>
                <a:ea typeface="Times New Roman" panose="02020603050405020304" pitchFamily="18" charset="0"/>
                <a:cs typeface="Times New Roman" panose="02020603050405020304" pitchFamily="18" charset="0"/>
              </a:rPr>
              <a:t>31. Commissioning</a:t>
            </a:r>
          </a:p>
          <a:p>
            <a:pPr>
              <a:spcAft>
                <a:spcPts val="600"/>
              </a:spcAft>
            </a:pPr>
            <a:r>
              <a:rPr lang="en-GB" sz="1200" dirty="0">
                <a:effectLst/>
                <a:latin typeface="Arial Nova Light" panose="020B0304020202020204" pitchFamily="34" charset="0"/>
                <a:ea typeface="Times New Roman" panose="02020603050405020304" pitchFamily="18" charset="0"/>
                <a:cs typeface="Times New Roman" panose="02020603050405020304" pitchFamily="18" charset="0"/>
              </a:rPr>
              <a:t>32. Radiation Protection Advisors</a:t>
            </a:r>
          </a:p>
          <a:p>
            <a:pPr>
              <a:spcAft>
                <a:spcPts val="600"/>
              </a:spcAft>
            </a:pPr>
            <a:r>
              <a:rPr lang="en-GB" sz="1200" dirty="0">
                <a:effectLst/>
                <a:latin typeface="Arial Nova Light" panose="020B0304020202020204" pitchFamily="34" charset="0"/>
                <a:ea typeface="Times New Roman" panose="02020603050405020304" pitchFamily="18" charset="0"/>
                <a:cs typeface="Times New Roman" panose="02020603050405020304" pitchFamily="18" charset="0"/>
              </a:rPr>
              <a:t>33. Training</a:t>
            </a:r>
          </a:p>
          <a:p>
            <a:pPr>
              <a:spcAft>
                <a:spcPts val="600"/>
              </a:spcAft>
            </a:pPr>
            <a:r>
              <a:rPr lang="en-GB" sz="1200" dirty="0">
                <a:latin typeface="Arial Nova Light" panose="020B0304020202020204" pitchFamily="34" charset="0"/>
                <a:ea typeface="Times New Roman" panose="02020603050405020304" pitchFamily="18" charset="0"/>
                <a:cs typeface="Times New Roman" panose="02020603050405020304" pitchFamily="18" charset="0"/>
              </a:rPr>
              <a:t>34. Operator Capability</a:t>
            </a:r>
            <a:endParaRPr lang="en-GB" sz="12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nSpc>
                <a:spcPct val="100000"/>
              </a:lnSpc>
              <a:spcBef>
                <a:spcPts val="0"/>
              </a:spcBef>
              <a:spcAft>
                <a:spcPts val="600"/>
              </a:spcAft>
            </a:pPr>
            <a:endParaRPr lang="en-GB" sz="1200" dirty="0">
              <a:effectLst/>
              <a:latin typeface="Arial Nova Light" panose="020B0304020202020204" pitchFamily="34" charset="0"/>
              <a:ea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6694BEC3-C65C-245E-48AD-2E7FD5E36C1D}"/>
              </a:ext>
            </a:extLst>
          </p:cNvPr>
          <p:cNvSpPr txBox="1"/>
          <p:nvPr/>
        </p:nvSpPr>
        <p:spPr>
          <a:xfrm>
            <a:off x="9093846" y="1947443"/>
            <a:ext cx="1967697" cy="3416320"/>
          </a:xfrm>
          <a:prstGeom prst="rect">
            <a:avLst/>
          </a:prstGeom>
          <a:noFill/>
        </p:spPr>
        <p:txBody>
          <a:bodyPr wrap="square" rtlCol="0">
            <a:spAutoFit/>
          </a:bodyPr>
          <a:lstStyle/>
          <a:p>
            <a:pPr>
              <a:lnSpc>
                <a:spcPct val="150000"/>
              </a:lnSpc>
              <a:spcAft>
                <a:spcPts val="600"/>
              </a:spcAft>
            </a:pPr>
            <a:r>
              <a:rPr lang="en-GB" sz="1200">
                <a:effectLst/>
                <a:latin typeface="Arial Nova Light" panose="020B0304020202020204" pitchFamily="34" charset="0"/>
                <a:ea typeface="Times New Roman" panose="02020603050405020304" pitchFamily="18" charset="0"/>
                <a:cs typeface="Times New Roman" panose="02020603050405020304" pitchFamily="18" charset="0"/>
              </a:rPr>
              <a:t>1. Full SMR plant lifecycle  </a:t>
            </a:r>
            <a:endParaRPr lang="en-GB" sz="1200">
              <a:latin typeface="Arial Nova Light" panose="020B0304020202020204" pitchFamily="34" charset="0"/>
              <a:ea typeface="Times New Roman" panose="02020603050405020304" pitchFamily="18" charset="0"/>
              <a:cs typeface="Times New Roman" panose="02020603050405020304" pitchFamily="18" charset="0"/>
            </a:endParaRPr>
          </a:p>
          <a:p>
            <a:pPr>
              <a:lnSpc>
                <a:spcPct val="150000"/>
              </a:lnSpc>
              <a:spcAft>
                <a:spcPts val="600"/>
              </a:spcAft>
            </a:pPr>
            <a:r>
              <a:rPr lang="en-GB" sz="1200">
                <a:effectLst/>
                <a:latin typeface="Arial Nova Light" panose="020B0304020202020204" pitchFamily="34" charset="0"/>
                <a:ea typeface="Times New Roman" panose="02020603050405020304" pitchFamily="18" charset="0"/>
                <a:cs typeface="Times New Roman" panose="02020603050405020304" pitchFamily="18" charset="0"/>
              </a:rPr>
              <a:t>2. Planning and Scheduling</a:t>
            </a:r>
          </a:p>
          <a:p>
            <a:pPr>
              <a:lnSpc>
                <a:spcPct val="150000"/>
              </a:lnSpc>
              <a:spcAft>
                <a:spcPts val="600"/>
              </a:spcAft>
            </a:pPr>
            <a:r>
              <a:rPr lang="en-GB" sz="1200">
                <a:latin typeface="Arial Nova Light" panose="020B0304020202020204" pitchFamily="34" charset="0"/>
                <a:ea typeface="Times New Roman" panose="02020603050405020304" pitchFamily="18" charset="0"/>
                <a:cs typeface="Times New Roman" panose="02020603050405020304" pitchFamily="18" charset="0"/>
              </a:rPr>
              <a:t>3</a:t>
            </a:r>
            <a:r>
              <a:rPr lang="en-GB" sz="1200">
                <a:effectLst/>
                <a:latin typeface="Arial Nova Light" panose="020B0304020202020204" pitchFamily="34" charset="0"/>
                <a:ea typeface="Times New Roman" panose="02020603050405020304" pitchFamily="18" charset="0"/>
                <a:cs typeface="Times New Roman" panose="02020603050405020304" pitchFamily="18" charset="0"/>
              </a:rPr>
              <a:t>. Cost Estimating and Cost Management</a:t>
            </a:r>
          </a:p>
          <a:p>
            <a:pPr>
              <a:lnSpc>
                <a:spcPct val="150000"/>
              </a:lnSpc>
              <a:spcAft>
                <a:spcPts val="600"/>
              </a:spcAft>
            </a:pPr>
            <a:r>
              <a:rPr lang="en-GB" sz="1200">
                <a:latin typeface="Arial Nova Light" panose="020B0304020202020204" pitchFamily="34" charset="0"/>
                <a:ea typeface="Times New Roman" panose="02020603050405020304" pitchFamily="18" charset="0"/>
                <a:cs typeface="Times New Roman" panose="02020603050405020304" pitchFamily="18" charset="0"/>
              </a:rPr>
              <a:t>4</a:t>
            </a:r>
            <a:r>
              <a:rPr lang="en-GB" sz="1200">
                <a:effectLst/>
                <a:latin typeface="Arial Nova Light" panose="020B0304020202020204" pitchFamily="34" charset="0"/>
                <a:ea typeface="Times New Roman" panose="02020603050405020304" pitchFamily="18" charset="0"/>
                <a:cs typeface="Times New Roman" panose="02020603050405020304" pitchFamily="18" charset="0"/>
              </a:rPr>
              <a:t>. Risk Management</a:t>
            </a:r>
          </a:p>
          <a:p>
            <a:pPr>
              <a:lnSpc>
                <a:spcPct val="150000"/>
              </a:lnSpc>
              <a:spcAft>
                <a:spcPts val="600"/>
              </a:spcAft>
            </a:pPr>
            <a:r>
              <a:rPr lang="en-GB" sz="1200">
                <a:latin typeface="Arial Nova Light" panose="020B0304020202020204" pitchFamily="34" charset="0"/>
                <a:ea typeface="Times New Roman" panose="02020603050405020304" pitchFamily="18" charset="0"/>
                <a:cs typeface="Times New Roman" panose="02020603050405020304" pitchFamily="18" charset="0"/>
              </a:rPr>
              <a:t>5</a:t>
            </a:r>
            <a:r>
              <a:rPr lang="en-GB" sz="1200">
                <a:effectLst/>
                <a:latin typeface="Arial Nova Light" panose="020B0304020202020204" pitchFamily="34" charset="0"/>
                <a:ea typeface="Times New Roman" panose="02020603050405020304" pitchFamily="18" charset="0"/>
                <a:cs typeface="Times New Roman" panose="02020603050405020304" pitchFamily="18" charset="0"/>
              </a:rPr>
              <a:t>. Scope Management</a:t>
            </a:r>
          </a:p>
          <a:p>
            <a:pPr>
              <a:lnSpc>
                <a:spcPct val="150000"/>
              </a:lnSpc>
              <a:spcAft>
                <a:spcPts val="600"/>
              </a:spcAft>
            </a:pPr>
            <a:r>
              <a:rPr lang="en-GB" sz="1200">
                <a:latin typeface="Arial Nova Light" panose="020B0304020202020204" pitchFamily="34" charset="0"/>
                <a:ea typeface="Times New Roman" panose="02020603050405020304" pitchFamily="18" charset="0"/>
                <a:cs typeface="Times New Roman" panose="02020603050405020304" pitchFamily="18" charset="0"/>
              </a:rPr>
              <a:t>6</a:t>
            </a:r>
            <a:r>
              <a:rPr lang="en-GB" sz="1200">
                <a:effectLst/>
                <a:latin typeface="Arial Nova Light" panose="020B0304020202020204" pitchFamily="34" charset="0"/>
                <a:ea typeface="Times New Roman" panose="02020603050405020304" pitchFamily="18" charset="0"/>
                <a:cs typeface="Times New Roman" panose="02020603050405020304" pitchFamily="18" charset="0"/>
              </a:rPr>
              <a:t>. Change Management </a:t>
            </a:r>
          </a:p>
          <a:p>
            <a:pPr algn="just">
              <a:lnSpc>
                <a:spcPct val="150000"/>
              </a:lnSpc>
              <a:spcAft>
                <a:spcPts val="600"/>
              </a:spcAft>
            </a:pPr>
            <a:r>
              <a:rPr lang="en-GB" sz="1200">
                <a:latin typeface="Arial Nova Light" panose="020B0304020202020204" pitchFamily="34" charset="0"/>
                <a:ea typeface="Times New Roman" panose="02020603050405020304" pitchFamily="18" charset="0"/>
                <a:cs typeface="Times New Roman" panose="02020603050405020304" pitchFamily="18" charset="0"/>
              </a:rPr>
              <a:t>7</a:t>
            </a:r>
            <a:r>
              <a:rPr lang="en-GB" sz="1200" b="0">
                <a:effectLst/>
                <a:latin typeface="Arial Nova Light" panose="020B0304020202020204" pitchFamily="34" charset="0"/>
                <a:ea typeface="Times New Roman" panose="02020603050405020304" pitchFamily="18" charset="0"/>
                <a:cs typeface="Times New Roman" panose="02020603050405020304" pitchFamily="18" charset="0"/>
              </a:rPr>
              <a:t>. NEC Contracts</a:t>
            </a:r>
            <a:endParaRPr lang="en-GB" sz="1200" b="1">
              <a:effectLst/>
              <a:latin typeface="Arial Nova Light" panose="020B0304020202020204" pitchFamily="34" charset="0"/>
              <a:ea typeface="Times New Roman" panose="02020603050405020304" pitchFamily="18" charset="0"/>
              <a:cs typeface="Times New Roman" panose="02020603050405020304" pitchFamily="18" charset="0"/>
            </a:endParaRPr>
          </a:p>
          <a:p>
            <a:pPr>
              <a:lnSpc>
                <a:spcPct val="150000"/>
              </a:lnSpc>
              <a:spcAft>
                <a:spcPts val="600"/>
              </a:spcAft>
            </a:pPr>
            <a:endParaRPr lang="en-GB" sz="1200">
              <a:effectLst/>
              <a:latin typeface="Arial Nova Light" panose="020B0304020202020204" pitchFamily="34" charset="0"/>
              <a:ea typeface="Times New Roman" panose="02020603050405020304" pitchFamily="18" charset="0"/>
              <a:cs typeface="Times New Roman" panose="02020603050405020304" pitchFamily="18" charset="0"/>
            </a:endParaRPr>
          </a:p>
          <a:p>
            <a:endParaRPr lang="en-GB" sz="1400">
              <a:latin typeface="Arial Nova Light" panose="020B0304020202020204" pitchFamily="34" charset="0"/>
            </a:endParaRPr>
          </a:p>
        </p:txBody>
      </p:sp>
      <p:sp>
        <p:nvSpPr>
          <p:cNvPr id="44" name="Text Placeholder 2">
            <a:extLst>
              <a:ext uri="{FF2B5EF4-FFF2-40B4-BE49-F238E27FC236}">
                <a16:creationId xmlns:a16="http://schemas.microsoft.com/office/drawing/2014/main" id="{551662E7-E451-24C3-0A77-51491DCB8A03}"/>
              </a:ext>
            </a:extLst>
          </p:cNvPr>
          <p:cNvSpPr>
            <a:spLocks noGrp="1"/>
          </p:cNvSpPr>
          <p:nvPr>
            <p:ph type="body" sz="quarter" idx="11"/>
          </p:nvPr>
        </p:nvSpPr>
        <p:spPr>
          <a:xfrm>
            <a:off x="3971381" y="1686410"/>
            <a:ext cx="1199034" cy="276897"/>
          </a:xfrm>
        </p:spPr>
        <p:txBody>
          <a:bodyPr/>
          <a:lstStyle/>
          <a:p>
            <a:r>
              <a:rPr lang="en-GB" sz="1400" b="1" i="0">
                <a:latin typeface="Arial Nova Light" panose="020B0304020202020204" pitchFamily="34" charset="0"/>
              </a:rPr>
              <a:t>TECHNICAL</a:t>
            </a:r>
          </a:p>
        </p:txBody>
      </p:sp>
      <p:sp>
        <p:nvSpPr>
          <p:cNvPr id="45" name="Text Placeholder 2">
            <a:extLst>
              <a:ext uri="{FF2B5EF4-FFF2-40B4-BE49-F238E27FC236}">
                <a16:creationId xmlns:a16="http://schemas.microsoft.com/office/drawing/2014/main" id="{7C0847E3-7848-269A-D3A5-B688BE337F52}"/>
              </a:ext>
            </a:extLst>
          </p:cNvPr>
          <p:cNvSpPr txBox="1">
            <a:spLocks/>
          </p:cNvSpPr>
          <p:nvPr/>
        </p:nvSpPr>
        <p:spPr>
          <a:xfrm>
            <a:off x="8993526" y="1747165"/>
            <a:ext cx="2168336" cy="276897"/>
          </a:xfrm>
          <a:prstGeom prst="rect">
            <a:avLst/>
          </a:prstGeom>
        </p:spPr>
        <p:txBody>
          <a:bodyPr/>
          <a:lstStyle>
            <a:lvl1pPr marL="0" indent="0" algn="l" defTabSz="914400" rtl="0" eaLnBrk="1" latinLnBrk="0" hangingPunct="1">
              <a:lnSpc>
                <a:spcPct val="70000"/>
              </a:lnSpc>
              <a:spcBef>
                <a:spcPts val="1000"/>
              </a:spcBef>
              <a:buFont typeface="Arial" panose="020B0604020202020204" pitchFamily="34" charset="0"/>
              <a:buNone/>
              <a:defRPr sz="1900" b="0" i="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i="0">
                <a:latin typeface="Arial Nova Light" panose="020B0304020202020204" pitchFamily="34" charset="0"/>
              </a:rPr>
              <a:t>PROGRAMME DELIVERY</a:t>
            </a:r>
          </a:p>
        </p:txBody>
      </p:sp>
      <p:sp>
        <p:nvSpPr>
          <p:cNvPr id="46" name="Rectangle 45">
            <a:extLst>
              <a:ext uri="{FF2B5EF4-FFF2-40B4-BE49-F238E27FC236}">
                <a16:creationId xmlns:a16="http://schemas.microsoft.com/office/drawing/2014/main" id="{F87F287B-CEB7-6F1D-753B-B20ECDF02C75}"/>
              </a:ext>
            </a:extLst>
          </p:cNvPr>
          <p:cNvSpPr/>
          <p:nvPr/>
        </p:nvSpPr>
        <p:spPr>
          <a:xfrm>
            <a:off x="685046" y="1537579"/>
            <a:ext cx="7935495" cy="4265691"/>
          </a:xfrm>
          <a:prstGeom prst="rect">
            <a:avLst/>
          </a:prstGeom>
          <a:noFill/>
          <a:ln w="57150">
            <a:solidFill>
              <a:srgbClr val="8E94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F2A0937E-2053-E261-E417-0F202445B596}"/>
              </a:ext>
            </a:extLst>
          </p:cNvPr>
          <p:cNvSpPr/>
          <p:nvPr/>
        </p:nvSpPr>
        <p:spPr>
          <a:xfrm>
            <a:off x="8790852" y="1537580"/>
            <a:ext cx="2530373" cy="4265690"/>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8367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B82CC-9B78-A8DD-8E3B-CB32FB205348}"/>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AFB82B06-406B-CD8A-1E79-97E713F1CF46}"/>
              </a:ext>
            </a:extLst>
          </p:cNvPr>
          <p:cNvSpPr txBox="1">
            <a:spLocks/>
          </p:cNvSpPr>
          <p:nvPr/>
        </p:nvSpPr>
        <p:spPr>
          <a:xfrm>
            <a:off x="343924" y="595023"/>
            <a:ext cx="7246484" cy="64607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500" b="1" i="0" kern="1200" cap="all"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5.4 guiding principles</a:t>
            </a:r>
          </a:p>
        </p:txBody>
      </p:sp>
      <p:sp>
        <p:nvSpPr>
          <p:cNvPr id="5" name="TextBox 4">
            <a:extLst>
              <a:ext uri="{FF2B5EF4-FFF2-40B4-BE49-F238E27FC236}">
                <a16:creationId xmlns:a16="http://schemas.microsoft.com/office/drawing/2014/main" id="{1B076458-683F-487C-FA8B-6D14E06A458B}"/>
              </a:ext>
            </a:extLst>
          </p:cNvPr>
          <p:cNvSpPr txBox="1"/>
          <p:nvPr/>
        </p:nvSpPr>
        <p:spPr>
          <a:xfrm>
            <a:off x="343924" y="1241096"/>
            <a:ext cx="10647926" cy="4630048"/>
          </a:xfrm>
          <a:prstGeom prst="rect">
            <a:avLst/>
          </a:prstGeom>
          <a:solidFill>
            <a:schemeClr val="bg1"/>
          </a:solidFill>
        </p:spPr>
        <p:txBody>
          <a:bodyPr wrap="square" rtlCol="0">
            <a:noAutofit/>
          </a:bodyPr>
          <a:lstStyle/>
          <a:p>
            <a:pPr>
              <a:lnSpc>
                <a:spcPct val="150000"/>
              </a:lnSpc>
              <a:spcAft>
                <a:spcPts val="600"/>
              </a:spcAft>
            </a:pPr>
            <a:r>
              <a:rPr lang="en-GB" sz="1400" dirty="0">
                <a:solidFill>
                  <a:schemeClr val="tx1"/>
                </a:solidFill>
                <a:effectLst/>
                <a:latin typeface="Arial Nova Light" panose="020B0304020202020204" pitchFamily="34" charset="0"/>
                <a:ea typeface="Arial" panose="020B0604020202020204" pitchFamily="34" charset="0"/>
                <a:cs typeface="Times New Roman" panose="02020603050405020304" pitchFamily="18" charset="0"/>
              </a:rPr>
              <a:t>The SMR Project OE role is to support the DevCo to ensure that: </a:t>
            </a:r>
            <a:endParaRPr lang="en-GB" sz="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600"/>
              </a:spcAft>
              <a:buSzPts val="1000"/>
              <a:buFont typeface="Arial Nova Light" panose="020B0304020202020204" pitchFamily="34" charset="0"/>
              <a:buChar char="/"/>
              <a:tabLst>
                <a:tab pos="457200" algn="l"/>
              </a:tabLst>
            </a:pPr>
            <a:r>
              <a:rPr lang="en-GB" sz="1400" dirty="0">
                <a:solidFill>
                  <a:schemeClr val="tx1"/>
                </a:solidFill>
                <a:effectLst/>
                <a:latin typeface="Arial Nova Light" panose="020B0304020202020204" pitchFamily="34" charset="0"/>
                <a:ea typeface="Arial" panose="020B0604020202020204" pitchFamily="34" charset="0"/>
                <a:cs typeface="Times New Roman" panose="02020603050405020304" pitchFamily="18" charset="0"/>
              </a:rPr>
              <a:t>The project is licensable, investible and deliverable to specification and schedule - supporting DevCo to minimise costs, by bringing well-co-ordinated sustainable capability, experienced in delivering value for money nuclear technology projects.</a:t>
            </a:r>
          </a:p>
          <a:p>
            <a:pPr marL="342900" lvl="0" indent="-342900">
              <a:lnSpc>
                <a:spcPct val="150000"/>
              </a:lnSpc>
              <a:spcAft>
                <a:spcPts val="600"/>
              </a:spcAft>
              <a:buSzPts val="1000"/>
              <a:buFont typeface="Arial Nova Light" panose="020B0304020202020204" pitchFamily="34" charset="0"/>
              <a:buChar char="/"/>
              <a:tabLst>
                <a:tab pos="457200" algn="l"/>
              </a:tabLst>
            </a:pPr>
            <a:r>
              <a:rPr lang="en-GB" sz="1400" dirty="0">
                <a:solidFill>
                  <a:schemeClr val="tx1"/>
                </a:solidFill>
                <a:effectLst/>
                <a:latin typeface="Arial Nova Light" panose="020B0304020202020204" pitchFamily="34" charset="0"/>
                <a:ea typeface="Arial" panose="020B0604020202020204" pitchFamily="34" charset="0"/>
                <a:cs typeface="Times New Roman" panose="02020603050405020304" pitchFamily="18" charset="0"/>
              </a:rPr>
              <a:t>The design is managed and developed effectively, with nuclear safety, radiological safety or the security of nuclear materials significant work carried out to the required level of Safety, Security, Safeguards, Environmental protection (SSSE) and quality by demonstrably suitably competent adequate resources, underpinned by a management system that promotes a positive SSSE culture, learning and relevant standards.</a:t>
            </a:r>
          </a:p>
          <a:p>
            <a:pPr marL="342900" lvl="0" indent="-342900">
              <a:lnSpc>
                <a:spcPct val="150000"/>
              </a:lnSpc>
              <a:spcAft>
                <a:spcPts val="600"/>
              </a:spcAft>
              <a:buSzPts val="1000"/>
              <a:buFont typeface="Arial Nova Light" panose="020B0304020202020204" pitchFamily="34" charset="0"/>
              <a:buChar char="/"/>
              <a:tabLst>
                <a:tab pos="457200" algn="l"/>
              </a:tabLst>
            </a:pPr>
            <a:r>
              <a:rPr lang="en-GB" sz="1400" dirty="0">
                <a:solidFill>
                  <a:schemeClr val="tx1"/>
                </a:solidFill>
                <a:effectLst/>
                <a:latin typeface="Arial Nova Light" panose="020B0304020202020204" pitchFamily="34" charset="0"/>
                <a:ea typeface="Arial" panose="020B0604020202020204" pitchFamily="34" charset="0"/>
                <a:cs typeface="Times New Roman" panose="02020603050405020304" pitchFamily="18" charset="0"/>
              </a:rPr>
              <a:t>The understanding and maintenance of the design intent and its safe operating envelope is maintained through the plant delivery lifecycle into construction, commissioning, and operations, meeting the expectations of UK regulatory relevant good practice, whilst avoiding preferential engineering.</a:t>
            </a:r>
          </a:p>
          <a:p>
            <a:pPr marL="342900" lvl="0" indent="-342900">
              <a:lnSpc>
                <a:spcPct val="150000"/>
              </a:lnSpc>
              <a:spcAft>
                <a:spcPts val="600"/>
              </a:spcAft>
              <a:buSzPts val="1000"/>
              <a:buFont typeface="Arial Nova Light" panose="020B0304020202020204" pitchFamily="34" charset="0"/>
              <a:buChar char="/"/>
              <a:tabLst>
                <a:tab pos="457200" algn="l"/>
              </a:tabLst>
            </a:pPr>
            <a:r>
              <a:rPr lang="en-GB" sz="1400" dirty="0">
                <a:solidFill>
                  <a:schemeClr val="tx1"/>
                </a:solidFill>
                <a:effectLst/>
                <a:latin typeface="Arial Nova Light" panose="020B0304020202020204" pitchFamily="34" charset="0"/>
                <a:ea typeface="Arial" panose="020B0604020202020204" pitchFamily="34" charset="0"/>
                <a:cs typeface="Times New Roman" panose="02020603050405020304" pitchFamily="18" charset="0"/>
              </a:rPr>
              <a:t>The contractor (e.g. TP and other contractors) deliverables are robust through effective review, representing DevCo (where delegated), and later where appropriate, supporting negotiations, audit, procurement activities and independent evaluation</a:t>
            </a:r>
            <a:endParaRPr lang="en-GB" sz="1400" dirty="0">
              <a:latin typeface="Arial Nova Light" panose="020B03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568421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72E8EB-82D1-2AE8-E20E-B8BEFB783AC1}"/>
              </a:ext>
            </a:extLst>
          </p:cNvPr>
          <p:cNvSpPr>
            <a:spLocks noGrp="1"/>
          </p:cNvSpPr>
          <p:nvPr>
            <p:ph type="body" sz="quarter" idx="14"/>
          </p:nvPr>
        </p:nvSpPr>
        <p:spPr/>
        <p:txBody>
          <a:bodyPr/>
          <a:lstStyle/>
          <a:p>
            <a:r>
              <a:rPr lang="en-GB" dirty="0"/>
              <a:t>5.5 Conflicts of interest</a:t>
            </a:r>
          </a:p>
        </p:txBody>
      </p:sp>
      <p:sp>
        <p:nvSpPr>
          <p:cNvPr id="4" name="Text Placeholder 3">
            <a:extLst>
              <a:ext uri="{FF2B5EF4-FFF2-40B4-BE49-F238E27FC236}">
                <a16:creationId xmlns:a16="http://schemas.microsoft.com/office/drawing/2014/main" id="{81FF332F-8838-6BB7-ED7B-A7C96A2F0580}"/>
              </a:ext>
            </a:extLst>
          </p:cNvPr>
          <p:cNvSpPr>
            <a:spLocks noGrp="1"/>
          </p:cNvSpPr>
          <p:nvPr>
            <p:ph type="body" sz="quarter" idx="15"/>
          </p:nvPr>
        </p:nvSpPr>
        <p:spPr>
          <a:xfrm>
            <a:off x="343924" y="1309247"/>
            <a:ext cx="11255041" cy="4239506"/>
          </a:xfrm>
        </p:spPr>
        <p:txBody>
          <a:bodyPr/>
          <a:lstStyle/>
          <a:p>
            <a:pPr>
              <a:lnSpc>
                <a:spcPct val="150000"/>
              </a:lnSpc>
              <a:buFont typeface="Arial Nova Light" panose="020B0304020202020204" pitchFamily="34" charset="0"/>
              <a:buChar char="/"/>
            </a:pPr>
            <a:r>
              <a:rPr lang="en-GB" sz="1400" b="0" i="0" u="none" strike="noStrike" baseline="0" dirty="0">
                <a:latin typeface="Arial Nova Light" panose="020B0304020202020204" pitchFamily="34" charset="0"/>
                <a:cs typeface="Times New Roman" panose="02020603050405020304" pitchFamily="18" charset="0"/>
              </a:rPr>
              <a:t>GBN is aware of the potential participation of some organisations and their supply chains in the Technology Selection Process, and other GBN procurements such as the Owner’s Engineer, Foundation Project Management and Commercial Capability, Project Delivery Partner, Foundation Engineering Capability and Civils/Infrastructure. </a:t>
            </a:r>
          </a:p>
          <a:p>
            <a:pPr>
              <a:lnSpc>
                <a:spcPct val="150000"/>
              </a:lnSpc>
              <a:buFont typeface="Arial Nova Light" panose="020B0304020202020204" pitchFamily="34" charset="0"/>
              <a:buChar char="/"/>
            </a:pPr>
            <a:r>
              <a:rPr lang="en-GB" sz="1400" b="0" i="0" u="none" strike="noStrike" baseline="0" dirty="0">
                <a:latin typeface="Arial Nova Light" panose="020B0304020202020204" pitchFamily="34" charset="0"/>
                <a:cs typeface="Times New Roman" panose="02020603050405020304" pitchFamily="18" charset="0"/>
              </a:rPr>
              <a:t>As such, </a:t>
            </a:r>
            <a:r>
              <a:rPr lang="en-GB" sz="1400" b="0" i="0" u="none" strike="noStrike" baseline="0" dirty="0">
                <a:latin typeface="Arial Nova Light" panose="020B0304020202020204" pitchFamily="34" charset="0"/>
              </a:rPr>
              <a:t>GBN intends to include additional rules relating to the management of actual, potential, and perceived conflicts of interest in some of its upcoming procurements to facilitate the DevCo Delivery Model. These rules will be clearly set out at the Invitation to Tender stage.</a:t>
            </a:r>
          </a:p>
          <a:p>
            <a:pPr>
              <a:lnSpc>
                <a:spcPct val="150000"/>
              </a:lnSpc>
              <a:buFont typeface="Arial Nova Light" panose="020B0304020202020204" pitchFamily="34" charset="0"/>
              <a:buChar char="/"/>
            </a:pPr>
            <a:r>
              <a:rPr lang="en-GB" sz="1400" b="0" i="0" u="none" strike="noStrike" baseline="0" dirty="0">
                <a:latin typeface="Arial Nova Light" panose="020B0304020202020204" pitchFamily="34" charset="0"/>
              </a:rPr>
              <a:t>GBN considers that it will be necessary to include these additional rules due to the interdependencies as between certain contracts and</a:t>
            </a:r>
            <a:r>
              <a:rPr lang="en-GB" sz="1400" dirty="0">
                <a:latin typeface="Arial Nova Light" panose="020B0304020202020204" pitchFamily="34" charset="0"/>
              </a:rPr>
              <a:t>,</a:t>
            </a:r>
            <a:r>
              <a:rPr lang="en-GB" sz="1400" b="0" i="0" u="none" strike="noStrike" baseline="0" dirty="0">
                <a:latin typeface="Arial Nova Light" panose="020B0304020202020204" pitchFamily="34" charset="0"/>
              </a:rPr>
              <a:t> in particular, in some cases GBN will be appointing contractors who will be responsible for performing an oversight role. </a:t>
            </a:r>
          </a:p>
          <a:p>
            <a:pPr>
              <a:lnSpc>
                <a:spcPct val="150000"/>
              </a:lnSpc>
              <a:buFont typeface="Arial Nova Light" panose="020B0304020202020204" pitchFamily="34" charset="0"/>
              <a:buChar char="/"/>
            </a:pPr>
            <a:r>
              <a:rPr lang="en-GB" sz="1400" b="0" i="0" u="none" strike="noStrike" baseline="0" dirty="0">
                <a:latin typeface="Arial Nova Light" panose="020B0304020202020204" pitchFamily="34" charset="0"/>
              </a:rPr>
              <a:t>For example, both the Owner's Engineer and Project Delivery Partner will be responsible for managing certain aspects of the performance of the TP Contract. Therefore, to avoid conflicts of interest, GBN proposes that the TP for a Project cannot also be the Owner's Engineer or Project Delivery Partner for that Project. </a:t>
            </a:r>
            <a:endParaRPr lang="en-GB" sz="1400" dirty="0">
              <a:latin typeface="Arial Nova Light" panose="020B0304020202020204" pitchFamily="34" charset="0"/>
            </a:endParaRPr>
          </a:p>
          <a:p>
            <a:pPr marL="0" indent="0">
              <a:lnSpc>
                <a:spcPct val="150000"/>
              </a:lnSpc>
              <a:buNone/>
            </a:pPr>
            <a:endParaRPr lang="en-GB" sz="1400" b="0" i="0" u="none" strike="noStrike" baseline="0" dirty="0">
              <a:latin typeface="Arial Nova Light" panose="020B0304020202020204" pitchFamily="34" charset="0"/>
            </a:endParaRPr>
          </a:p>
          <a:p>
            <a:pPr>
              <a:buFont typeface="Arial Nova Light" panose="020B0304020202020204" pitchFamily="34" charset="0"/>
              <a:buChar char="/"/>
            </a:pPr>
            <a:endParaRPr lang="en-GB" sz="1400" dirty="0">
              <a:effectLst/>
              <a:latin typeface="Arial Nova Light" panose="020B0304020202020204" pitchFamily="34" charset="0"/>
              <a:ea typeface="Arial" panose="020B06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03687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147D8554-EE19-0DAF-03AF-060BD72304E1}"/>
              </a:ext>
            </a:extLst>
          </p:cNvPr>
          <p:cNvGraphicFramePr>
            <a:graphicFrameLocks noGrp="1"/>
          </p:cNvGraphicFramePr>
          <p:nvPr>
            <p:extLst>
              <p:ext uri="{D42A27DB-BD31-4B8C-83A1-F6EECF244321}">
                <p14:modId xmlns:p14="http://schemas.microsoft.com/office/powerpoint/2010/main" val="3745003143"/>
              </p:ext>
            </p:extLst>
          </p:nvPr>
        </p:nvGraphicFramePr>
        <p:xfrm>
          <a:off x="472705" y="1555071"/>
          <a:ext cx="3548252" cy="4707906"/>
        </p:xfrm>
        <a:graphic>
          <a:graphicData uri="http://schemas.openxmlformats.org/drawingml/2006/table">
            <a:tbl>
              <a:tblPr bandRow="1">
                <a:tableStyleId>{5C22544A-7EE6-4342-B048-85BDC9FD1C3A}</a:tableStyleId>
              </a:tblPr>
              <a:tblGrid>
                <a:gridCol w="700276">
                  <a:extLst>
                    <a:ext uri="{9D8B030D-6E8A-4147-A177-3AD203B41FA5}">
                      <a16:colId xmlns:a16="http://schemas.microsoft.com/office/drawing/2014/main" val="2009062871"/>
                    </a:ext>
                  </a:extLst>
                </a:gridCol>
                <a:gridCol w="2847976">
                  <a:extLst>
                    <a:ext uri="{9D8B030D-6E8A-4147-A177-3AD203B41FA5}">
                      <a16:colId xmlns:a16="http://schemas.microsoft.com/office/drawing/2014/main" val="2169188024"/>
                    </a:ext>
                  </a:extLst>
                </a:gridCol>
              </a:tblGrid>
              <a:tr h="798970">
                <a:tc rowSpan="2">
                  <a:txBody>
                    <a:bodyPr/>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GB" sz="1050" b="0" i="1" u="none" strike="noStrike" kern="1200" cap="none" spc="0" normalizeH="0" baseline="0" noProof="0">
                          <a:ln>
                            <a:noFill/>
                          </a:ln>
                          <a:solidFill>
                            <a:srgbClr val="20244C"/>
                          </a:solidFill>
                          <a:effectLst/>
                          <a:uLnTx/>
                          <a:uFillTx/>
                          <a:latin typeface="+mn-lt"/>
                          <a:ea typeface="+mn-ea"/>
                          <a:cs typeface="Arial"/>
                          <a:sym typeface="Arial"/>
                        </a:rPr>
                        <a:t>Intelligent Client </a:t>
                      </a:r>
                    </a:p>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GB" sz="1050" b="0" i="1" u="none" strike="noStrike" kern="1200" cap="none" spc="0" normalizeH="0" baseline="0" noProof="0">
                          <a:ln>
                            <a:noFill/>
                          </a:ln>
                          <a:solidFill>
                            <a:srgbClr val="20244C"/>
                          </a:solidFill>
                          <a:effectLst/>
                          <a:uLnTx/>
                          <a:uFillTx/>
                          <a:latin typeface="+mn-lt"/>
                          <a:ea typeface="+mn-ea"/>
                          <a:cs typeface="Arial"/>
                          <a:sym typeface="Arial"/>
                        </a:rPr>
                        <a:t>&amp; Assurance  Partner </a:t>
                      </a:r>
                    </a:p>
                  </a:txBody>
                  <a:tcPr vert="vert27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707428"/>
                  </a:ext>
                </a:extLst>
              </a:tr>
              <a:tr h="980089">
                <a:tc vMerge="1">
                  <a:txBody>
                    <a:bodyPr/>
                    <a:lstStyle/>
                    <a:p>
                      <a:endParaRPr lang="en-GB"/>
                    </a:p>
                  </a:txBody>
                  <a:tcPr vert="vert27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8100" cap="flat" cmpd="sng" algn="ctr">
                      <a:solidFill>
                        <a:schemeClr val="tx2"/>
                      </a:solidFill>
                      <a:prstDash val="solid"/>
                      <a:round/>
                      <a:headEnd type="none" w="med" len="med"/>
                      <a:tailEnd type="none" w="med" len="med"/>
                    </a:lnB>
                    <a:no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559034177"/>
                  </a:ext>
                </a:extLst>
              </a:tr>
              <a:tr h="1602245">
                <a:tc>
                  <a:txBody>
                    <a:bodyPr/>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GB" sz="1050" b="0" i="1" u="none" strike="noStrike" kern="1200" cap="none" spc="0" normalizeH="0" baseline="0" noProof="0">
                          <a:ln>
                            <a:noFill/>
                          </a:ln>
                          <a:solidFill>
                            <a:srgbClr val="20244C"/>
                          </a:solidFill>
                          <a:effectLst/>
                          <a:uLnTx/>
                          <a:uFillTx/>
                          <a:latin typeface="+mn-lt"/>
                          <a:ea typeface="+mn-ea"/>
                          <a:cs typeface="Arial"/>
                          <a:sym typeface="Arial"/>
                        </a:rPr>
                        <a:t>Delivery   Partner(s)</a:t>
                      </a:r>
                    </a:p>
                  </a:txBody>
                  <a:tcPr vert="vert27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778143"/>
                  </a:ext>
                </a:extLst>
              </a:tr>
              <a:tr h="1326602">
                <a:tc>
                  <a:txBody>
                    <a:bodyPr/>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GB" sz="1050" b="0" i="1" u="none" strike="noStrike" kern="1200" cap="none" spc="0" normalizeH="0" baseline="0" noProof="0">
                          <a:ln>
                            <a:noFill/>
                          </a:ln>
                          <a:solidFill>
                            <a:srgbClr val="20244C"/>
                          </a:solidFill>
                          <a:effectLst/>
                          <a:uLnTx/>
                          <a:uFillTx/>
                          <a:latin typeface="+mn-lt"/>
                          <a:ea typeface="+mn-ea"/>
                          <a:cs typeface="Arial"/>
                          <a:sym typeface="Arial"/>
                        </a:rPr>
                        <a:t>Suppliers</a:t>
                      </a:r>
                    </a:p>
                  </a:txBody>
                  <a:tcPr vert="vert27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305422114"/>
                  </a:ext>
                </a:extLst>
              </a:tr>
            </a:tbl>
          </a:graphicData>
        </a:graphic>
      </p:graphicFrame>
      <p:sp>
        <p:nvSpPr>
          <p:cNvPr id="3" name="Text Placeholder 2">
            <a:extLst>
              <a:ext uri="{FF2B5EF4-FFF2-40B4-BE49-F238E27FC236}">
                <a16:creationId xmlns:a16="http://schemas.microsoft.com/office/drawing/2014/main" id="{40687734-59EB-D2C4-3419-0675D8AB189A}"/>
              </a:ext>
            </a:extLst>
          </p:cNvPr>
          <p:cNvSpPr>
            <a:spLocks noGrp="1"/>
          </p:cNvSpPr>
          <p:nvPr>
            <p:ph type="body" sz="quarter" idx="14"/>
          </p:nvPr>
        </p:nvSpPr>
        <p:spPr>
          <a:xfrm>
            <a:off x="343923" y="595023"/>
            <a:ext cx="11962375" cy="646073"/>
          </a:xfrm>
        </p:spPr>
        <p:txBody>
          <a:bodyPr/>
          <a:lstStyle/>
          <a:p>
            <a:r>
              <a:rPr lang="en-GB" dirty="0"/>
              <a:t>5.6 role profiles | overview</a:t>
            </a:r>
          </a:p>
        </p:txBody>
      </p:sp>
      <p:sp>
        <p:nvSpPr>
          <p:cNvPr id="21" name="TextBox 20">
            <a:extLst>
              <a:ext uri="{FF2B5EF4-FFF2-40B4-BE49-F238E27FC236}">
                <a16:creationId xmlns:a16="http://schemas.microsoft.com/office/drawing/2014/main" id="{22EAEE16-931C-400D-C107-798BA17D0FE9}"/>
              </a:ext>
            </a:extLst>
          </p:cNvPr>
          <p:cNvSpPr txBox="1"/>
          <p:nvPr/>
        </p:nvSpPr>
        <p:spPr>
          <a:xfrm>
            <a:off x="437960" y="1318116"/>
            <a:ext cx="3617741" cy="184666"/>
          </a:xfrm>
          <a:prstGeom prst="rect">
            <a:avLst/>
          </a:prstGeom>
          <a:solidFill>
            <a:schemeClr val="tx1"/>
          </a:solidFill>
          <a:ln>
            <a:noFill/>
          </a:ln>
          <a:effec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Pts val="1000"/>
              <a:buFontTx/>
              <a:buNone/>
              <a:tabLst>
                <a:tab pos="457200" algn="l"/>
              </a:tabLst>
              <a:defRPr/>
            </a:pPr>
            <a:r>
              <a:rPr kumimoji="0" lang="en-GB" sz="1200" b="1" i="0" u="none" strike="noStrike" kern="1200" cap="none" spc="0" normalizeH="0" baseline="0" noProof="0">
                <a:ln>
                  <a:noFill/>
                </a:ln>
                <a:solidFill>
                  <a:schemeClr val="bg1"/>
                </a:solidFill>
                <a:effectLst/>
                <a:uLnTx/>
                <a:uFillTx/>
                <a:latin typeface="Arial" panose="020B0604020202020204"/>
                <a:ea typeface="+mn-ea"/>
                <a:cs typeface="+mn-cs"/>
              </a:rPr>
              <a:t>CONCEPTUAL </a:t>
            </a:r>
            <a:r>
              <a:rPr lang="en-GB" sz="1200" b="1">
                <a:solidFill>
                  <a:schemeClr val="bg1"/>
                </a:solidFill>
                <a:latin typeface="Arial" panose="020B0604020202020204"/>
              </a:rPr>
              <a:t>SMR PROJECT </a:t>
            </a:r>
            <a:r>
              <a:rPr kumimoji="0" lang="en-GB" sz="1200" b="1" i="0" u="none" strike="noStrike" kern="1200" cap="none" spc="0" normalizeH="0" baseline="0" noProof="0">
                <a:ln>
                  <a:noFill/>
                </a:ln>
                <a:solidFill>
                  <a:schemeClr val="bg1"/>
                </a:solidFill>
                <a:effectLst/>
                <a:uLnTx/>
                <a:uFillTx/>
                <a:latin typeface="Arial" panose="020B0604020202020204"/>
                <a:ea typeface="+mn-ea"/>
                <a:cs typeface="+mn-cs"/>
              </a:rPr>
              <a:t>DELIVERY MODEL</a:t>
            </a:r>
            <a:endParaRPr kumimoji="0" lang="en-GB" sz="12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64" name="Rectangle 63">
            <a:extLst>
              <a:ext uri="{FF2B5EF4-FFF2-40B4-BE49-F238E27FC236}">
                <a16:creationId xmlns:a16="http://schemas.microsoft.com/office/drawing/2014/main" id="{10BE0461-21B7-594A-FD5E-E8DA177EC02B}"/>
              </a:ext>
            </a:extLst>
          </p:cNvPr>
          <p:cNvSpPr>
            <a:spLocks/>
          </p:cNvSpPr>
          <p:nvPr/>
        </p:nvSpPr>
        <p:spPr>
          <a:xfrm>
            <a:off x="2670286" y="4327742"/>
            <a:ext cx="1261167" cy="26592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a:t>Delivery Assurance</a:t>
            </a:r>
          </a:p>
        </p:txBody>
      </p:sp>
      <p:sp>
        <p:nvSpPr>
          <p:cNvPr id="66" name="Rectangle: Rounded Corners 65">
            <a:extLst>
              <a:ext uri="{FF2B5EF4-FFF2-40B4-BE49-F238E27FC236}">
                <a16:creationId xmlns:a16="http://schemas.microsoft.com/office/drawing/2014/main" id="{FF162E55-0104-300C-2096-25177A49824C}"/>
              </a:ext>
            </a:extLst>
          </p:cNvPr>
          <p:cNvSpPr>
            <a:spLocks/>
          </p:cNvSpPr>
          <p:nvPr/>
        </p:nvSpPr>
        <p:spPr>
          <a:xfrm>
            <a:off x="1298777" y="2931543"/>
            <a:ext cx="2627998" cy="3080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a:t>Owner’s Engineer</a:t>
            </a:r>
            <a:r>
              <a:rPr lang="en-GB" sz="1200"/>
              <a:t> </a:t>
            </a:r>
            <a:r>
              <a:rPr lang="en-GB" sz="800"/>
              <a:t>(Technical + Delivery)</a:t>
            </a:r>
            <a:endParaRPr lang="en-GB" sz="700"/>
          </a:p>
        </p:txBody>
      </p:sp>
      <p:sp>
        <p:nvSpPr>
          <p:cNvPr id="67" name="Rectangle: Rounded Corners 66">
            <a:extLst>
              <a:ext uri="{FF2B5EF4-FFF2-40B4-BE49-F238E27FC236}">
                <a16:creationId xmlns:a16="http://schemas.microsoft.com/office/drawing/2014/main" id="{C850AC0A-1373-087B-B866-9EC78A53DF07}"/>
              </a:ext>
            </a:extLst>
          </p:cNvPr>
          <p:cNvSpPr>
            <a:spLocks/>
          </p:cNvSpPr>
          <p:nvPr/>
        </p:nvSpPr>
        <p:spPr>
          <a:xfrm>
            <a:off x="1288569" y="3504141"/>
            <a:ext cx="2638206" cy="30803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1200" b="1"/>
              <a:t>Delivery Partner</a:t>
            </a:r>
          </a:p>
        </p:txBody>
      </p:sp>
      <p:sp>
        <p:nvSpPr>
          <p:cNvPr id="68" name="Rectangle: Rounded Corners 67">
            <a:extLst>
              <a:ext uri="{FF2B5EF4-FFF2-40B4-BE49-F238E27FC236}">
                <a16:creationId xmlns:a16="http://schemas.microsoft.com/office/drawing/2014/main" id="{C07A2C1E-2031-70B4-FEAC-FC5FF3234F42}"/>
              </a:ext>
            </a:extLst>
          </p:cNvPr>
          <p:cNvSpPr/>
          <p:nvPr/>
        </p:nvSpPr>
        <p:spPr>
          <a:xfrm>
            <a:off x="1288569" y="5052659"/>
            <a:ext cx="2627999" cy="613503"/>
          </a:xfrm>
          <a:prstGeom prst="roundRect">
            <a:avLst>
              <a:gd name="adj" fmla="val 10063"/>
            </a:avLst>
          </a:prstGeom>
          <a:solidFill>
            <a:srgbClr val="ADB2DD"/>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a:solidFill>
                  <a:schemeClr val="bg2">
                    <a:lumMod val="10000"/>
                  </a:schemeClr>
                </a:solidFill>
              </a:rPr>
              <a:t>Technical Integration </a:t>
            </a:r>
          </a:p>
          <a:p>
            <a:pPr algn="ctr"/>
            <a:r>
              <a:rPr lang="en-GB" sz="900">
                <a:solidFill>
                  <a:schemeClr val="bg2">
                    <a:lumMod val="10000"/>
                  </a:schemeClr>
                </a:solidFill>
              </a:rPr>
              <a:t>(Could be part of Delivery Partner depending on option selected)</a:t>
            </a:r>
            <a:endParaRPr lang="en-GB" sz="1050">
              <a:solidFill>
                <a:schemeClr val="bg2">
                  <a:lumMod val="10000"/>
                </a:schemeClr>
              </a:solidFill>
            </a:endParaRPr>
          </a:p>
        </p:txBody>
      </p:sp>
      <p:sp>
        <p:nvSpPr>
          <p:cNvPr id="69" name="Rectangle: Rounded Corners 68">
            <a:extLst>
              <a:ext uri="{FF2B5EF4-FFF2-40B4-BE49-F238E27FC236}">
                <a16:creationId xmlns:a16="http://schemas.microsoft.com/office/drawing/2014/main" id="{EFA40440-0DEE-2743-C879-E9608FE7444F}"/>
              </a:ext>
            </a:extLst>
          </p:cNvPr>
          <p:cNvSpPr/>
          <p:nvPr/>
        </p:nvSpPr>
        <p:spPr>
          <a:xfrm>
            <a:off x="1288569" y="5734118"/>
            <a:ext cx="1329605" cy="403937"/>
          </a:xfrm>
          <a:prstGeom prst="roundRect">
            <a:avLst/>
          </a:prstGeom>
          <a:solidFill>
            <a:srgbClr val="ADB2DD"/>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a:solidFill>
                  <a:schemeClr val="bg2">
                    <a:lumMod val="10000"/>
                  </a:schemeClr>
                </a:solidFill>
              </a:rPr>
              <a:t>Technology Partner</a:t>
            </a:r>
          </a:p>
        </p:txBody>
      </p:sp>
      <p:sp>
        <p:nvSpPr>
          <p:cNvPr id="70" name="Rectangle: Rounded Corners 69">
            <a:extLst>
              <a:ext uri="{FF2B5EF4-FFF2-40B4-BE49-F238E27FC236}">
                <a16:creationId xmlns:a16="http://schemas.microsoft.com/office/drawing/2014/main" id="{5CCFA8CE-2C04-383D-ADB4-54CE13624275}"/>
              </a:ext>
            </a:extLst>
          </p:cNvPr>
          <p:cNvSpPr/>
          <p:nvPr/>
        </p:nvSpPr>
        <p:spPr>
          <a:xfrm>
            <a:off x="2669142" y="5734118"/>
            <a:ext cx="1257633" cy="40393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GB" sz="1200">
                <a:solidFill>
                  <a:schemeClr val="bg2">
                    <a:lumMod val="10000"/>
                  </a:schemeClr>
                </a:solidFill>
              </a:rPr>
              <a:t>Other Suppliers </a:t>
            </a:r>
          </a:p>
          <a:p>
            <a:pPr algn="ctr"/>
            <a:r>
              <a:rPr lang="en-GB" sz="700">
                <a:solidFill>
                  <a:schemeClr val="bg2">
                    <a:lumMod val="10000"/>
                  </a:schemeClr>
                </a:solidFill>
              </a:rPr>
              <a:t>(Owner’s Scope)</a:t>
            </a:r>
          </a:p>
        </p:txBody>
      </p:sp>
      <p:sp>
        <p:nvSpPr>
          <p:cNvPr id="71" name="Rectangle 70">
            <a:extLst>
              <a:ext uri="{FF2B5EF4-FFF2-40B4-BE49-F238E27FC236}">
                <a16:creationId xmlns:a16="http://schemas.microsoft.com/office/drawing/2014/main" id="{6C014980-FE57-0176-4E7B-02BA46860A63}"/>
              </a:ext>
            </a:extLst>
          </p:cNvPr>
          <p:cNvSpPr>
            <a:spLocks/>
          </p:cNvSpPr>
          <p:nvPr/>
        </p:nvSpPr>
        <p:spPr>
          <a:xfrm>
            <a:off x="1288569" y="3876546"/>
            <a:ext cx="821599" cy="39033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b="1"/>
              <a:t>Procurement &amp; Contract Mgmt</a:t>
            </a:r>
          </a:p>
        </p:txBody>
      </p:sp>
      <p:sp>
        <p:nvSpPr>
          <p:cNvPr id="72" name="Rectangle 71">
            <a:extLst>
              <a:ext uri="{FF2B5EF4-FFF2-40B4-BE49-F238E27FC236}">
                <a16:creationId xmlns:a16="http://schemas.microsoft.com/office/drawing/2014/main" id="{4F4344E3-427D-42EA-0439-0AFE64B9CF22}"/>
              </a:ext>
            </a:extLst>
          </p:cNvPr>
          <p:cNvSpPr>
            <a:spLocks/>
          </p:cNvSpPr>
          <p:nvPr/>
        </p:nvSpPr>
        <p:spPr>
          <a:xfrm>
            <a:off x="2199211" y="3876547"/>
            <a:ext cx="821599" cy="39033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b="1"/>
              <a:t>Delivery Management &amp; Project Controls</a:t>
            </a:r>
          </a:p>
        </p:txBody>
      </p:sp>
      <p:sp>
        <p:nvSpPr>
          <p:cNvPr id="73" name="Rectangle 72">
            <a:extLst>
              <a:ext uri="{FF2B5EF4-FFF2-40B4-BE49-F238E27FC236}">
                <a16:creationId xmlns:a16="http://schemas.microsoft.com/office/drawing/2014/main" id="{CEEF3C85-84AA-98F4-79E9-EAB3B4AF9E88}"/>
              </a:ext>
            </a:extLst>
          </p:cNvPr>
          <p:cNvSpPr>
            <a:spLocks/>
          </p:cNvSpPr>
          <p:nvPr/>
        </p:nvSpPr>
        <p:spPr>
          <a:xfrm>
            <a:off x="3109854" y="3876547"/>
            <a:ext cx="821599" cy="39032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b="1"/>
              <a:t>Delivery Integration</a:t>
            </a:r>
          </a:p>
        </p:txBody>
      </p:sp>
      <p:sp>
        <p:nvSpPr>
          <p:cNvPr id="78" name="Arrow: Down 77">
            <a:extLst>
              <a:ext uri="{FF2B5EF4-FFF2-40B4-BE49-F238E27FC236}">
                <a16:creationId xmlns:a16="http://schemas.microsoft.com/office/drawing/2014/main" id="{BE766011-C2D9-5C0C-B585-AB5859BB4B69}"/>
              </a:ext>
            </a:extLst>
          </p:cNvPr>
          <p:cNvSpPr/>
          <p:nvPr/>
        </p:nvSpPr>
        <p:spPr>
          <a:xfrm>
            <a:off x="1288569" y="4656438"/>
            <a:ext cx="114100" cy="137374"/>
          </a:xfrm>
          <a:prstGeom prst="downArrow">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81" name="Arrow: Down 80">
            <a:extLst>
              <a:ext uri="{FF2B5EF4-FFF2-40B4-BE49-F238E27FC236}">
                <a16:creationId xmlns:a16="http://schemas.microsoft.com/office/drawing/2014/main" id="{915C412C-08D5-A4CF-9051-D2D3F0F7FF2B}"/>
              </a:ext>
            </a:extLst>
          </p:cNvPr>
          <p:cNvSpPr/>
          <p:nvPr/>
        </p:nvSpPr>
        <p:spPr>
          <a:xfrm>
            <a:off x="1920765" y="4656438"/>
            <a:ext cx="114100" cy="137374"/>
          </a:xfrm>
          <a:prstGeom prst="downArrow">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82" name="Arrow: Down 81">
            <a:extLst>
              <a:ext uri="{FF2B5EF4-FFF2-40B4-BE49-F238E27FC236}">
                <a16:creationId xmlns:a16="http://schemas.microsoft.com/office/drawing/2014/main" id="{F7522D3E-0849-891B-AA5B-D01614E625EF}"/>
              </a:ext>
            </a:extLst>
          </p:cNvPr>
          <p:cNvSpPr/>
          <p:nvPr/>
        </p:nvSpPr>
        <p:spPr>
          <a:xfrm>
            <a:off x="2552961" y="4656438"/>
            <a:ext cx="114100" cy="137374"/>
          </a:xfrm>
          <a:prstGeom prst="downArrow">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85" name="Arrow: Down 84">
            <a:extLst>
              <a:ext uri="{FF2B5EF4-FFF2-40B4-BE49-F238E27FC236}">
                <a16:creationId xmlns:a16="http://schemas.microsoft.com/office/drawing/2014/main" id="{2A25D6CA-8CE8-A95A-CC99-BBCA8729A13C}"/>
              </a:ext>
            </a:extLst>
          </p:cNvPr>
          <p:cNvSpPr/>
          <p:nvPr/>
        </p:nvSpPr>
        <p:spPr>
          <a:xfrm>
            <a:off x="3185157" y="4656438"/>
            <a:ext cx="114100" cy="137374"/>
          </a:xfrm>
          <a:prstGeom prst="downArrow">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86" name="Arrow: Down 85">
            <a:extLst>
              <a:ext uri="{FF2B5EF4-FFF2-40B4-BE49-F238E27FC236}">
                <a16:creationId xmlns:a16="http://schemas.microsoft.com/office/drawing/2014/main" id="{D7803635-48AC-5B44-E4B8-C7B77E47A857}"/>
              </a:ext>
            </a:extLst>
          </p:cNvPr>
          <p:cNvSpPr/>
          <p:nvPr/>
        </p:nvSpPr>
        <p:spPr>
          <a:xfrm>
            <a:off x="3817353" y="4656438"/>
            <a:ext cx="114100" cy="137374"/>
          </a:xfrm>
          <a:prstGeom prst="downArrow">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75" name="Rectangle: Rounded Corners 74">
            <a:extLst>
              <a:ext uri="{FF2B5EF4-FFF2-40B4-BE49-F238E27FC236}">
                <a16:creationId xmlns:a16="http://schemas.microsoft.com/office/drawing/2014/main" id="{2FC0A277-CC81-8231-EBA1-50FDD944FF2E}"/>
              </a:ext>
            </a:extLst>
          </p:cNvPr>
          <p:cNvSpPr/>
          <p:nvPr/>
        </p:nvSpPr>
        <p:spPr>
          <a:xfrm>
            <a:off x="2071995" y="1714530"/>
            <a:ext cx="1081562" cy="452593"/>
          </a:xfrm>
          <a:prstGeom prst="roundRect">
            <a:avLst>
              <a:gd name="adj" fmla="val 9827"/>
            </a:avLst>
          </a:prstGeom>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GB" sz="1200" b="1" dirty="0"/>
              <a:t>DevCo Enterprise</a:t>
            </a:r>
          </a:p>
        </p:txBody>
      </p:sp>
      <p:sp>
        <p:nvSpPr>
          <p:cNvPr id="77" name="Rectangle 76">
            <a:extLst>
              <a:ext uri="{FF2B5EF4-FFF2-40B4-BE49-F238E27FC236}">
                <a16:creationId xmlns:a16="http://schemas.microsoft.com/office/drawing/2014/main" id="{658452A2-F40F-F3BE-3381-158F63692707}"/>
              </a:ext>
            </a:extLst>
          </p:cNvPr>
          <p:cNvSpPr>
            <a:spLocks/>
          </p:cNvSpPr>
          <p:nvPr/>
        </p:nvSpPr>
        <p:spPr>
          <a:xfrm>
            <a:off x="1288569" y="4327742"/>
            <a:ext cx="1302231" cy="26592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a:t>Technical Assurance</a:t>
            </a:r>
          </a:p>
        </p:txBody>
      </p:sp>
      <p:pic>
        <p:nvPicPr>
          <p:cNvPr id="2" name="Picture 1">
            <a:extLst>
              <a:ext uri="{FF2B5EF4-FFF2-40B4-BE49-F238E27FC236}">
                <a16:creationId xmlns:a16="http://schemas.microsoft.com/office/drawing/2014/main" id="{37EB1828-D9D7-6A3E-4130-9FCF747FA4CB}"/>
              </a:ext>
            </a:extLst>
          </p:cNvPr>
          <p:cNvPicPr>
            <a:picLocks noChangeAspect="1"/>
          </p:cNvPicPr>
          <p:nvPr/>
        </p:nvPicPr>
        <p:blipFill>
          <a:blip r:embed="rId2"/>
          <a:srcRect t="-954" b="455"/>
          <a:stretch/>
        </p:blipFill>
        <p:spPr>
          <a:xfrm>
            <a:off x="5555234" y="2282083"/>
            <a:ext cx="4705351" cy="2882612"/>
          </a:xfrm>
          <a:prstGeom prst="rect">
            <a:avLst/>
          </a:prstGeom>
        </p:spPr>
      </p:pic>
      <p:sp>
        <p:nvSpPr>
          <p:cNvPr id="9" name="TextBox 8">
            <a:extLst>
              <a:ext uri="{FF2B5EF4-FFF2-40B4-BE49-F238E27FC236}">
                <a16:creationId xmlns:a16="http://schemas.microsoft.com/office/drawing/2014/main" id="{59B9D33B-BF42-8F1B-FCD6-619859EB5638}"/>
              </a:ext>
            </a:extLst>
          </p:cNvPr>
          <p:cNvSpPr txBox="1"/>
          <p:nvPr/>
        </p:nvSpPr>
        <p:spPr>
          <a:xfrm>
            <a:off x="4300404" y="1275927"/>
            <a:ext cx="6944005" cy="523220"/>
          </a:xfrm>
          <a:prstGeom prst="rect">
            <a:avLst/>
          </a:prstGeom>
          <a:noFill/>
        </p:spPr>
        <p:txBody>
          <a:bodyPr wrap="square" rtlCol="0">
            <a:spAutoFit/>
          </a:bodyPr>
          <a:lstStyle/>
          <a:p>
            <a:pPr marL="285750" indent="-285750">
              <a:buFont typeface="Arial Nova Light" panose="020B0304020202020204" pitchFamily="34" charset="0"/>
              <a:buChar char="/"/>
            </a:pPr>
            <a:r>
              <a:rPr lang="en-GB" sz="1400">
                <a:latin typeface="Arial Nova Light" panose="020B0304020202020204" pitchFamily="34" charset="0"/>
              </a:rPr>
              <a:t>The scope of this early market engagement exercise relates to the Owner’s Engineer construct. </a:t>
            </a:r>
          </a:p>
        </p:txBody>
      </p:sp>
      <p:sp>
        <p:nvSpPr>
          <p:cNvPr id="10" name="TextBox 9">
            <a:extLst>
              <a:ext uri="{FF2B5EF4-FFF2-40B4-BE49-F238E27FC236}">
                <a16:creationId xmlns:a16="http://schemas.microsoft.com/office/drawing/2014/main" id="{E3F28821-D454-0423-C358-D115E2F9CDF9}"/>
              </a:ext>
            </a:extLst>
          </p:cNvPr>
          <p:cNvSpPr txBox="1"/>
          <p:nvPr/>
        </p:nvSpPr>
        <p:spPr>
          <a:xfrm>
            <a:off x="7884096" y="3665442"/>
            <a:ext cx="547687" cy="276999"/>
          </a:xfrm>
          <a:prstGeom prst="rect">
            <a:avLst/>
          </a:prstGeom>
          <a:solidFill>
            <a:srgbClr val="F2F2F2"/>
          </a:solidFill>
        </p:spPr>
        <p:txBody>
          <a:bodyPr wrap="square" rtlCol="0">
            <a:spAutoFit/>
          </a:bodyPr>
          <a:lstStyle/>
          <a:p>
            <a:r>
              <a:rPr lang="en-GB" sz="600" b="1">
                <a:solidFill>
                  <a:schemeClr val="tx1">
                    <a:lumMod val="75000"/>
                  </a:schemeClr>
                </a:solidFill>
              </a:rPr>
              <a:t>Technical Integrator</a:t>
            </a:r>
          </a:p>
        </p:txBody>
      </p:sp>
      <p:sp>
        <p:nvSpPr>
          <p:cNvPr id="11" name="Rectangle 10">
            <a:extLst>
              <a:ext uri="{FF2B5EF4-FFF2-40B4-BE49-F238E27FC236}">
                <a16:creationId xmlns:a16="http://schemas.microsoft.com/office/drawing/2014/main" id="{54D2DA73-1B94-AABA-E8E0-8E9B22C16F2E}"/>
              </a:ext>
            </a:extLst>
          </p:cNvPr>
          <p:cNvSpPr/>
          <p:nvPr/>
        </p:nvSpPr>
        <p:spPr>
          <a:xfrm>
            <a:off x="7735411" y="3678723"/>
            <a:ext cx="204988" cy="72996"/>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8138536-8438-BFC4-521D-13DAFD78DBAB}"/>
              </a:ext>
            </a:extLst>
          </p:cNvPr>
          <p:cNvSpPr txBox="1"/>
          <p:nvPr/>
        </p:nvSpPr>
        <p:spPr>
          <a:xfrm>
            <a:off x="7227711" y="4499545"/>
            <a:ext cx="332736" cy="184666"/>
          </a:xfrm>
          <a:prstGeom prst="rect">
            <a:avLst/>
          </a:prstGeom>
          <a:solidFill>
            <a:srgbClr val="8E94CF"/>
          </a:solidFill>
        </p:spPr>
        <p:txBody>
          <a:bodyPr wrap="square" rtlCol="0">
            <a:spAutoFit/>
          </a:bodyPr>
          <a:lstStyle/>
          <a:p>
            <a:r>
              <a:rPr lang="en-GB" sz="600" b="1">
                <a:solidFill>
                  <a:schemeClr val="bg1"/>
                </a:solidFill>
              </a:rPr>
              <a:t>SP1</a:t>
            </a:r>
          </a:p>
        </p:txBody>
      </p:sp>
      <p:sp>
        <p:nvSpPr>
          <p:cNvPr id="13" name="TextBox 12">
            <a:extLst>
              <a:ext uri="{FF2B5EF4-FFF2-40B4-BE49-F238E27FC236}">
                <a16:creationId xmlns:a16="http://schemas.microsoft.com/office/drawing/2014/main" id="{8CC3CA3B-F0A3-D425-46BB-0131F32E4BBC}"/>
              </a:ext>
            </a:extLst>
          </p:cNvPr>
          <p:cNvSpPr txBox="1"/>
          <p:nvPr/>
        </p:nvSpPr>
        <p:spPr>
          <a:xfrm>
            <a:off x="7598139" y="4499545"/>
            <a:ext cx="332736" cy="184666"/>
          </a:xfrm>
          <a:prstGeom prst="rect">
            <a:avLst/>
          </a:prstGeom>
          <a:solidFill>
            <a:srgbClr val="8E94CF"/>
          </a:solidFill>
        </p:spPr>
        <p:txBody>
          <a:bodyPr wrap="square" rtlCol="0">
            <a:spAutoFit/>
          </a:bodyPr>
          <a:lstStyle/>
          <a:p>
            <a:r>
              <a:rPr lang="en-GB" sz="600" b="1">
                <a:solidFill>
                  <a:schemeClr val="bg1"/>
                </a:solidFill>
              </a:rPr>
              <a:t>SP2</a:t>
            </a:r>
          </a:p>
        </p:txBody>
      </p:sp>
      <p:sp>
        <p:nvSpPr>
          <p:cNvPr id="23" name="Rectangle 22">
            <a:extLst>
              <a:ext uri="{FF2B5EF4-FFF2-40B4-BE49-F238E27FC236}">
                <a16:creationId xmlns:a16="http://schemas.microsoft.com/office/drawing/2014/main" id="{66BAF90C-DA12-A5B8-5401-4A3C6982C27F}"/>
              </a:ext>
            </a:extLst>
          </p:cNvPr>
          <p:cNvSpPr/>
          <p:nvPr/>
        </p:nvSpPr>
        <p:spPr>
          <a:xfrm>
            <a:off x="5626414" y="5164695"/>
            <a:ext cx="4575562" cy="2968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FD625993-67A3-4281-1596-F7AC0A951B68}"/>
              </a:ext>
            </a:extLst>
          </p:cNvPr>
          <p:cNvSpPr/>
          <p:nvPr/>
        </p:nvSpPr>
        <p:spPr>
          <a:xfrm>
            <a:off x="8155012" y="5253844"/>
            <a:ext cx="2233701" cy="13824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a:solidFill>
                  <a:schemeClr val="tx1"/>
                </a:solidFill>
              </a:rPr>
              <a:t>Supply Chain Packages (to be defined and procured)</a:t>
            </a:r>
          </a:p>
        </p:txBody>
      </p:sp>
      <p:sp>
        <p:nvSpPr>
          <p:cNvPr id="19" name="Rectangle: Rounded Corners 18">
            <a:extLst>
              <a:ext uri="{FF2B5EF4-FFF2-40B4-BE49-F238E27FC236}">
                <a16:creationId xmlns:a16="http://schemas.microsoft.com/office/drawing/2014/main" id="{A682FE17-9C59-A704-1400-52C738301A3B}"/>
              </a:ext>
            </a:extLst>
          </p:cNvPr>
          <p:cNvSpPr/>
          <p:nvPr/>
        </p:nvSpPr>
        <p:spPr>
          <a:xfrm>
            <a:off x="7612175" y="5244701"/>
            <a:ext cx="161925" cy="156528"/>
          </a:xfrm>
          <a:prstGeom prst="roundRect">
            <a:avLst/>
          </a:prstGeom>
          <a:solidFill>
            <a:srgbClr val="8E94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E1CCA683-D459-E222-9BE4-7BD6F1E93CD8}"/>
              </a:ext>
            </a:extLst>
          </p:cNvPr>
          <p:cNvSpPr/>
          <p:nvPr/>
        </p:nvSpPr>
        <p:spPr>
          <a:xfrm>
            <a:off x="7802631" y="5244701"/>
            <a:ext cx="161925" cy="156528"/>
          </a:xfrm>
          <a:prstGeom prst="roundRect">
            <a:avLst/>
          </a:prstGeom>
          <a:solidFill>
            <a:srgbClr val="FBDF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0FC3B8C4-AAA3-6D55-FDED-299A324ACA3C}"/>
              </a:ext>
            </a:extLst>
          </p:cNvPr>
          <p:cNvSpPr/>
          <p:nvPr/>
        </p:nvSpPr>
        <p:spPr>
          <a:xfrm>
            <a:off x="7993087" y="5244701"/>
            <a:ext cx="161925" cy="156528"/>
          </a:xfrm>
          <a:prstGeom prst="roundRect">
            <a:avLst/>
          </a:prstGeom>
          <a:solidFill>
            <a:srgbClr val="FAD7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C9469F7-5839-092E-DCA4-6FB850CCC6B3}"/>
              </a:ext>
            </a:extLst>
          </p:cNvPr>
          <p:cNvSpPr/>
          <p:nvPr/>
        </p:nvSpPr>
        <p:spPr>
          <a:xfrm>
            <a:off x="1163782" y="2326582"/>
            <a:ext cx="2857175" cy="102727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A8EEB665-D21A-7922-34CE-E0821EB034BF}"/>
              </a:ext>
            </a:extLst>
          </p:cNvPr>
          <p:cNvCxnSpPr>
            <a:cxnSpLocks/>
          </p:cNvCxnSpPr>
          <p:nvPr/>
        </p:nvCxnSpPr>
        <p:spPr>
          <a:xfrm>
            <a:off x="4184073" y="2326582"/>
            <a:ext cx="3206754" cy="6049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D7B3F8D-81E6-4032-70B7-240A27F76068}"/>
              </a:ext>
            </a:extLst>
          </p:cNvPr>
          <p:cNvCxnSpPr>
            <a:cxnSpLocks/>
          </p:cNvCxnSpPr>
          <p:nvPr/>
        </p:nvCxnSpPr>
        <p:spPr>
          <a:xfrm flipV="1">
            <a:off x="4184073" y="3051933"/>
            <a:ext cx="3206754" cy="3019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2E37956-EF63-34EB-D6A8-6FFF230A802C}"/>
              </a:ext>
            </a:extLst>
          </p:cNvPr>
          <p:cNvSpPr/>
          <p:nvPr/>
        </p:nvSpPr>
        <p:spPr>
          <a:xfrm>
            <a:off x="7472218" y="2627938"/>
            <a:ext cx="2216727" cy="80106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87485DAA-F1C8-D4B2-F792-9134EA6F1D4F}"/>
              </a:ext>
            </a:extLst>
          </p:cNvPr>
          <p:cNvSpPr/>
          <p:nvPr/>
        </p:nvSpPr>
        <p:spPr>
          <a:xfrm>
            <a:off x="1546403" y="2452206"/>
            <a:ext cx="1985153" cy="42498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GB" sz="1200" b="1" dirty="0"/>
              <a:t>DevCo </a:t>
            </a:r>
          </a:p>
          <a:p>
            <a:pPr algn="ctr"/>
            <a:r>
              <a:rPr lang="en-GB" sz="1200" b="1" dirty="0"/>
              <a:t>Intelligent Customer/Client</a:t>
            </a:r>
          </a:p>
        </p:txBody>
      </p:sp>
      <p:sp>
        <p:nvSpPr>
          <p:cNvPr id="5" name="Rectangle: Rounded Corners 4">
            <a:extLst>
              <a:ext uri="{FF2B5EF4-FFF2-40B4-BE49-F238E27FC236}">
                <a16:creationId xmlns:a16="http://schemas.microsoft.com/office/drawing/2014/main" id="{B5E581E6-BB0A-EE6C-4526-C9E3B9F9A8BE}"/>
              </a:ext>
            </a:extLst>
          </p:cNvPr>
          <p:cNvSpPr/>
          <p:nvPr/>
        </p:nvSpPr>
        <p:spPr>
          <a:xfrm>
            <a:off x="1846988" y="2485495"/>
            <a:ext cx="202963" cy="142443"/>
          </a:xfrm>
          <a:prstGeom prst="roundRect">
            <a:avLst/>
          </a:prstGeom>
          <a:ln w="9525">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GB" sz="900"/>
              <a:t>DA</a:t>
            </a:r>
          </a:p>
        </p:txBody>
      </p:sp>
    </p:spTree>
    <p:extLst>
      <p:ext uri="{BB962C8B-B14F-4D97-AF65-F5344CB8AC3E}">
        <p14:creationId xmlns:p14="http://schemas.microsoft.com/office/powerpoint/2010/main" val="3350524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687734-59EB-D2C4-3419-0675D8AB189A}"/>
              </a:ext>
            </a:extLst>
          </p:cNvPr>
          <p:cNvSpPr>
            <a:spLocks noGrp="1"/>
          </p:cNvSpPr>
          <p:nvPr>
            <p:ph type="body" sz="quarter" idx="14"/>
          </p:nvPr>
        </p:nvSpPr>
        <p:spPr>
          <a:xfrm>
            <a:off x="343923" y="595023"/>
            <a:ext cx="11962375" cy="646073"/>
          </a:xfrm>
        </p:spPr>
        <p:txBody>
          <a:bodyPr/>
          <a:lstStyle/>
          <a:p>
            <a:r>
              <a:rPr lang="en-GB" dirty="0"/>
              <a:t>5.7 DEVCO ROLE profiles | OWNER’S ENGINEER</a:t>
            </a:r>
          </a:p>
        </p:txBody>
      </p:sp>
      <p:sp>
        <p:nvSpPr>
          <p:cNvPr id="21" name="TextBox 20">
            <a:extLst>
              <a:ext uri="{FF2B5EF4-FFF2-40B4-BE49-F238E27FC236}">
                <a16:creationId xmlns:a16="http://schemas.microsoft.com/office/drawing/2014/main" id="{22EAEE16-931C-400D-C107-798BA17D0FE9}"/>
              </a:ext>
            </a:extLst>
          </p:cNvPr>
          <p:cNvSpPr txBox="1"/>
          <p:nvPr/>
        </p:nvSpPr>
        <p:spPr>
          <a:xfrm>
            <a:off x="437960" y="1318116"/>
            <a:ext cx="3617741" cy="184666"/>
          </a:xfrm>
          <a:prstGeom prst="rect">
            <a:avLst/>
          </a:prstGeom>
          <a:solidFill>
            <a:schemeClr val="tx1"/>
          </a:solidFill>
          <a:ln>
            <a:noFill/>
          </a:ln>
          <a:effec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Pts val="1000"/>
              <a:buFontTx/>
              <a:buNone/>
              <a:tabLst>
                <a:tab pos="457200" algn="l"/>
              </a:tabLst>
              <a:defRPr/>
            </a:pPr>
            <a:r>
              <a:rPr kumimoji="0" lang="en-GB" sz="1200" b="1" i="0" u="none" strike="noStrike" kern="1200" cap="none" spc="0" normalizeH="0" baseline="0" noProof="0">
                <a:ln>
                  <a:noFill/>
                </a:ln>
                <a:solidFill>
                  <a:schemeClr val="bg1"/>
                </a:solidFill>
                <a:effectLst/>
                <a:uLnTx/>
                <a:uFillTx/>
                <a:latin typeface="Arial" panose="020B0604020202020204"/>
                <a:ea typeface="+mn-ea"/>
                <a:cs typeface="+mn-cs"/>
              </a:rPr>
              <a:t>CONCEPTUAL </a:t>
            </a:r>
            <a:r>
              <a:rPr lang="en-GB" sz="1200" b="1">
                <a:solidFill>
                  <a:schemeClr val="bg1"/>
                </a:solidFill>
                <a:latin typeface="Arial" panose="020B0604020202020204"/>
              </a:rPr>
              <a:t>SMR PROJECT </a:t>
            </a:r>
            <a:r>
              <a:rPr kumimoji="0" lang="en-GB" sz="1200" b="1" i="0" u="none" strike="noStrike" kern="1200" cap="none" spc="0" normalizeH="0" baseline="0" noProof="0">
                <a:ln>
                  <a:noFill/>
                </a:ln>
                <a:solidFill>
                  <a:schemeClr val="bg1"/>
                </a:solidFill>
                <a:effectLst/>
                <a:uLnTx/>
                <a:uFillTx/>
                <a:latin typeface="Arial" panose="020B0604020202020204"/>
                <a:ea typeface="+mn-ea"/>
                <a:cs typeface="+mn-cs"/>
              </a:rPr>
              <a:t>DELIVERY MODEL</a:t>
            </a:r>
            <a:endParaRPr kumimoji="0" lang="en-GB" sz="12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64" name="Rectangle 63">
            <a:extLst>
              <a:ext uri="{FF2B5EF4-FFF2-40B4-BE49-F238E27FC236}">
                <a16:creationId xmlns:a16="http://schemas.microsoft.com/office/drawing/2014/main" id="{10BE0461-21B7-594A-FD5E-E8DA177EC02B}"/>
              </a:ext>
            </a:extLst>
          </p:cNvPr>
          <p:cNvSpPr>
            <a:spLocks/>
          </p:cNvSpPr>
          <p:nvPr/>
        </p:nvSpPr>
        <p:spPr>
          <a:xfrm>
            <a:off x="2670286" y="4327742"/>
            <a:ext cx="1261167" cy="26592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a:t>Delivery Assurance</a:t>
            </a:r>
          </a:p>
        </p:txBody>
      </p:sp>
      <p:sp>
        <p:nvSpPr>
          <p:cNvPr id="67" name="Rectangle: Rounded Corners 66">
            <a:extLst>
              <a:ext uri="{FF2B5EF4-FFF2-40B4-BE49-F238E27FC236}">
                <a16:creationId xmlns:a16="http://schemas.microsoft.com/office/drawing/2014/main" id="{C850AC0A-1373-087B-B866-9EC78A53DF07}"/>
              </a:ext>
            </a:extLst>
          </p:cNvPr>
          <p:cNvSpPr>
            <a:spLocks/>
          </p:cNvSpPr>
          <p:nvPr/>
        </p:nvSpPr>
        <p:spPr>
          <a:xfrm>
            <a:off x="1288569" y="3504141"/>
            <a:ext cx="2638206" cy="30803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1200" b="1"/>
              <a:t>Delivery Partner</a:t>
            </a:r>
          </a:p>
        </p:txBody>
      </p:sp>
      <p:sp>
        <p:nvSpPr>
          <p:cNvPr id="68" name="Rectangle: Rounded Corners 67">
            <a:extLst>
              <a:ext uri="{FF2B5EF4-FFF2-40B4-BE49-F238E27FC236}">
                <a16:creationId xmlns:a16="http://schemas.microsoft.com/office/drawing/2014/main" id="{C07A2C1E-2031-70B4-FEAC-FC5FF3234F42}"/>
              </a:ext>
            </a:extLst>
          </p:cNvPr>
          <p:cNvSpPr/>
          <p:nvPr/>
        </p:nvSpPr>
        <p:spPr>
          <a:xfrm>
            <a:off x="1288569" y="5052659"/>
            <a:ext cx="2627999" cy="613503"/>
          </a:xfrm>
          <a:prstGeom prst="roundRect">
            <a:avLst>
              <a:gd name="adj" fmla="val 10063"/>
            </a:avLst>
          </a:prstGeom>
          <a:solidFill>
            <a:srgbClr val="ADB2DD"/>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a:solidFill>
                  <a:schemeClr val="bg2">
                    <a:lumMod val="10000"/>
                  </a:schemeClr>
                </a:solidFill>
              </a:rPr>
              <a:t>Technical Integration </a:t>
            </a:r>
          </a:p>
          <a:p>
            <a:pPr algn="ctr"/>
            <a:r>
              <a:rPr lang="en-GB" sz="900">
                <a:solidFill>
                  <a:schemeClr val="bg2">
                    <a:lumMod val="10000"/>
                  </a:schemeClr>
                </a:solidFill>
              </a:rPr>
              <a:t>(Could be part of Delivery Partner depending on option selected)</a:t>
            </a:r>
            <a:endParaRPr lang="en-GB" sz="1050">
              <a:solidFill>
                <a:schemeClr val="bg2">
                  <a:lumMod val="10000"/>
                </a:schemeClr>
              </a:solidFill>
            </a:endParaRPr>
          </a:p>
        </p:txBody>
      </p:sp>
      <p:sp>
        <p:nvSpPr>
          <p:cNvPr id="69" name="Rectangle: Rounded Corners 68">
            <a:extLst>
              <a:ext uri="{FF2B5EF4-FFF2-40B4-BE49-F238E27FC236}">
                <a16:creationId xmlns:a16="http://schemas.microsoft.com/office/drawing/2014/main" id="{EFA40440-0DEE-2743-C879-E9608FE7444F}"/>
              </a:ext>
            </a:extLst>
          </p:cNvPr>
          <p:cNvSpPr/>
          <p:nvPr/>
        </p:nvSpPr>
        <p:spPr>
          <a:xfrm>
            <a:off x="1288569" y="5734118"/>
            <a:ext cx="1329605" cy="403937"/>
          </a:xfrm>
          <a:prstGeom prst="roundRect">
            <a:avLst/>
          </a:prstGeom>
          <a:solidFill>
            <a:srgbClr val="ADB2DD"/>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a:solidFill>
                  <a:schemeClr val="bg2">
                    <a:lumMod val="10000"/>
                  </a:schemeClr>
                </a:solidFill>
              </a:rPr>
              <a:t>Technology Partner</a:t>
            </a:r>
          </a:p>
        </p:txBody>
      </p:sp>
      <p:sp>
        <p:nvSpPr>
          <p:cNvPr id="70" name="Rectangle: Rounded Corners 69">
            <a:extLst>
              <a:ext uri="{FF2B5EF4-FFF2-40B4-BE49-F238E27FC236}">
                <a16:creationId xmlns:a16="http://schemas.microsoft.com/office/drawing/2014/main" id="{5CCFA8CE-2C04-383D-ADB4-54CE13624275}"/>
              </a:ext>
            </a:extLst>
          </p:cNvPr>
          <p:cNvSpPr/>
          <p:nvPr/>
        </p:nvSpPr>
        <p:spPr>
          <a:xfrm>
            <a:off x="2669142" y="5734118"/>
            <a:ext cx="1257633" cy="40393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GB" sz="1200">
                <a:solidFill>
                  <a:schemeClr val="bg2">
                    <a:lumMod val="10000"/>
                  </a:schemeClr>
                </a:solidFill>
              </a:rPr>
              <a:t>Other Suppliers </a:t>
            </a:r>
          </a:p>
          <a:p>
            <a:pPr algn="ctr"/>
            <a:r>
              <a:rPr lang="en-GB" sz="700">
                <a:solidFill>
                  <a:schemeClr val="bg2">
                    <a:lumMod val="10000"/>
                  </a:schemeClr>
                </a:solidFill>
              </a:rPr>
              <a:t>(Owner’s Scope)</a:t>
            </a:r>
          </a:p>
        </p:txBody>
      </p:sp>
      <p:sp>
        <p:nvSpPr>
          <p:cNvPr id="71" name="Rectangle 70">
            <a:extLst>
              <a:ext uri="{FF2B5EF4-FFF2-40B4-BE49-F238E27FC236}">
                <a16:creationId xmlns:a16="http://schemas.microsoft.com/office/drawing/2014/main" id="{6C014980-FE57-0176-4E7B-02BA46860A63}"/>
              </a:ext>
            </a:extLst>
          </p:cNvPr>
          <p:cNvSpPr>
            <a:spLocks/>
          </p:cNvSpPr>
          <p:nvPr/>
        </p:nvSpPr>
        <p:spPr>
          <a:xfrm>
            <a:off x="1288569" y="3876546"/>
            <a:ext cx="821599" cy="39033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b="1"/>
              <a:t>Procurement &amp; Contract Mgmt</a:t>
            </a:r>
          </a:p>
        </p:txBody>
      </p:sp>
      <p:sp>
        <p:nvSpPr>
          <p:cNvPr id="72" name="Rectangle 71">
            <a:extLst>
              <a:ext uri="{FF2B5EF4-FFF2-40B4-BE49-F238E27FC236}">
                <a16:creationId xmlns:a16="http://schemas.microsoft.com/office/drawing/2014/main" id="{4F4344E3-427D-42EA-0439-0AFE64B9CF22}"/>
              </a:ext>
            </a:extLst>
          </p:cNvPr>
          <p:cNvSpPr>
            <a:spLocks/>
          </p:cNvSpPr>
          <p:nvPr/>
        </p:nvSpPr>
        <p:spPr>
          <a:xfrm>
            <a:off x="2199211" y="3876547"/>
            <a:ext cx="821599" cy="39033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b="1"/>
              <a:t>Delivery Management &amp; Project Controls</a:t>
            </a:r>
          </a:p>
        </p:txBody>
      </p:sp>
      <p:sp>
        <p:nvSpPr>
          <p:cNvPr id="73" name="Rectangle 72">
            <a:extLst>
              <a:ext uri="{FF2B5EF4-FFF2-40B4-BE49-F238E27FC236}">
                <a16:creationId xmlns:a16="http://schemas.microsoft.com/office/drawing/2014/main" id="{CEEF3C85-84AA-98F4-79E9-EAB3B4AF9E88}"/>
              </a:ext>
            </a:extLst>
          </p:cNvPr>
          <p:cNvSpPr>
            <a:spLocks/>
          </p:cNvSpPr>
          <p:nvPr/>
        </p:nvSpPr>
        <p:spPr>
          <a:xfrm>
            <a:off x="3109854" y="3876547"/>
            <a:ext cx="821599" cy="39032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b="1"/>
              <a:t>Delivery Integration</a:t>
            </a:r>
          </a:p>
        </p:txBody>
      </p:sp>
      <p:sp>
        <p:nvSpPr>
          <p:cNvPr id="78" name="Arrow: Down 77">
            <a:extLst>
              <a:ext uri="{FF2B5EF4-FFF2-40B4-BE49-F238E27FC236}">
                <a16:creationId xmlns:a16="http://schemas.microsoft.com/office/drawing/2014/main" id="{BE766011-C2D9-5C0C-B585-AB5859BB4B69}"/>
              </a:ext>
            </a:extLst>
          </p:cNvPr>
          <p:cNvSpPr/>
          <p:nvPr/>
        </p:nvSpPr>
        <p:spPr>
          <a:xfrm>
            <a:off x="1288569" y="4656438"/>
            <a:ext cx="114100" cy="137374"/>
          </a:xfrm>
          <a:prstGeom prst="downArrow">
            <a:avLst/>
          </a:prstGeom>
          <a:ln>
            <a:no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81" name="Arrow: Down 80">
            <a:extLst>
              <a:ext uri="{FF2B5EF4-FFF2-40B4-BE49-F238E27FC236}">
                <a16:creationId xmlns:a16="http://schemas.microsoft.com/office/drawing/2014/main" id="{915C412C-08D5-A4CF-9051-D2D3F0F7FF2B}"/>
              </a:ext>
            </a:extLst>
          </p:cNvPr>
          <p:cNvSpPr/>
          <p:nvPr/>
        </p:nvSpPr>
        <p:spPr>
          <a:xfrm>
            <a:off x="1920765" y="4656438"/>
            <a:ext cx="114100" cy="137374"/>
          </a:xfrm>
          <a:prstGeom prst="downArrow">
            <a:avLst/>
          </a:prstGeom>
          <a:ln>
            <a:no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82" name="Arrow: Down 81">
            <a:extLst>
              <a:ext uri="{FF2B5EF4-FFF2-40B4-BE49-F238E27FC236}">
                <a16:creationId xmlns:a16="http://schemas.microsoft.com/office/drawing/2014/main" id="{F7522D3E-0849-891B-AA5B-D01614E625EF}"/>
              </a:ext>
            </a:extLst>
          </p:cNvPr>
          <p:cNvSpPr/>
          <p:nvPr/>
        </p:nvSpPr>
        <p:spPr>
          <a:xfrm>
            <a:off x="2552961" y="4656438"/>
            <a:ext cx="114100" cy="137374"/>
          </a:xfrm>
          <a:prstGeom prst="downArrow">
            <a:avLst/>
          </a:prstGeom>
          <a:ln>
            <a:no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85" name="Arrow: Down 84">
            <a:extLst>
              <a:ext uri="{FF2B5EF4-FFF2-40B4-BE49-F238E27FC236}">
                <a16:creationId xmlns:a16="http://schemas.microsoft.com/office/drawing/2014/main" id="{2A25D6CA-8CE8-A95A-CC99-BBCA8729A13C}"/>
              </a:ext>
            </a:extLst>
          </p:cNvPr>
          <p:cNvSpPr/>
          <p:nvPr/>
        </p:nvSpPr>
        <p:spPr>
          <a:xfrm>
            <a:off x="3185157" y="4656438"/>
            <a:ext cx="114100" cy="137374"/>
          </a:xfrm>
          <a:prstGeom prst="downArrow">
            <a:avLst/>
          </a:prstGeom>
          <a:ln>
            <a:no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86" name="Arrow: Down 85">
            <a:extLst>
              <a:ext uri="{FF2B5EF4-FFF2-40B4-BE49-F238E27FC236}">
                <a16:creationId xmlns:a16="http://schemas.microsoft.com/office/drawing/2014/main" id="{D7803635-48AC-5B44-E4B8-C7B77E47A857}"/>
              </a:ext>
            </a:extLst>
          </p:cNvPr>
          <p:cNvSpPr/>
          <p:nvPr/>
        </p:nvSpPr>
        <p:spPr>
          <a:xfrm>
            <a:off x="3817353" y="4656438"/>
            <a:ext cx="114100" cy="137374"/>
          </a:xfrm>
          <a:prstGeom prst="downArrow">
            <a:avLst/>
          </a:prstGeom>
          <a:ln>
            <a:no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77" name="Rectangle 76">
            <a:extLst>
              <a:ext uri="{FF2B5EF4-FFF2-40B4-BE49-F238E27FC236}">
                <a16:creationId xmlns:a16="http://schemas.microsoft.com/office/drawing/2014/main" id="{658452A2-F40F-F3BE-3381-158F63692707}"/>
              </a:ext>
            </a:extLst>
          </p:cNvPr>
          <p:cNvSpPr>
            <a:spLocks/>
          </p:cNvSpPr>
          <p:nvPr/>
        </p:nvSpPr>
        <p:spPr>
          <a:xfrm>
            <a:off x="1288569" y="4327742"/>
            <a:ext cx="1302231" cy="26592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a:t>Technical Assurance</a:t>
            </a:r>
          </a:p>
        </p:txBody>
      </p:sp>
      <p:graphicFrame>
        <p:nvGraphicFramePr>
          <p:cNvPr id="15" name="Table 14">
            <a:extLst>
              <a:ext uri="{FF2B5EF4-FFF2-40B4-BE49-F238E27FC236}">
                <a16:creationId xmlns:a16="http://schemas.microsoft.com/office/drawing/2014/main" id="{2A0A9BE8-4696-3CEB-5994-A4BCED066471}"/>
              </a:ext>
            </a:extLst>
          </p:cNvPr>
          <p:cNvGraphicFramePr>
            <a:graphicFrameLocks noGrp="1"/>
          </p:cNvGraphicFramePr>
          <p:nvPr>
            <p:extLst>
              <p:ext uri="{D42A27DB-BD31-4B8C-83A1-F6EECF244321}">
                <p14:modId xmlns:p14="http://schemas.microsoft.com/office/powerpoint/2010/main" val="4202244343"/>
              </p:ext>
            </p:extLst>
          </p:nvPr>
        </p:nvGraphicFramePr>
        <p:xfrm>
          <a:off x="4447470" y="1555070"/>
          <a:ext cx="7200000" cy="3965474"/>
        </p:xfrm>
        <a:graphic>
          <a:graphicData uri="http://schemas.openxmlformats.org/drawingml/2006/table">
            <a:tbl>
              <a:tblPr bandRow="1">
                <a:tableStyleId>{5C22544A-7EE6-4342-B048-85BDC9FD1C3A}</a:tableStyleId>
              </a:tblPr>
              <a:tblGrid>
                <a:gridCol w="445484">
                  <a:extLst>
                    <a:ext uri="{9D8B030D-6E8A-4147-A177-3AD203B41FA5}">
                      <a16:colId xmlns:a16="http://schemas.microsoft.com/office/drawing/2014/main" val="3240291478"/>
                    </a:ext>
                  </a:extLst>
                </a:gridCol>
                <a:gridCol w="6754516">
                  <a:extLst>
                    <a:ext uri="{9D8B030D-6E8A-4147-A177-3AD203B41FA5}">
                      <a16:colId xmlns:a16="http://schemas.microsoft.com/office/drawing/2014/main" val="1597077072"/>
                    </a:ext>
                  </a:extLst>
                </a:gridCol>
              </a:tblGrid>
              <a:tr h="935078">
                <a:tc gridSpan="2">
                  <a:txBody>
                    <a:bodyPr/>
                    <a:lstStyle/>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r>
                        <a:rPr kumimoji="0" lang="en-GB" sz="1000" i="0" u="none" strike="noStrike" kern="1200" cap="none" spc="0" normalizeH="0" baseline="0" noProof="0">
                          <a:ln>
                            <a:noFill/>
                          </a:ln>
                          <a:solidFill>
                            <a:srgbClr val="20244C"/>
                          </a:solidFill>
                          <a:effectLst/>
                          <a:uLnTx/>
                          <a:uFillTx/>
                          <a:latin typeface="+mn-lt"/>
                          <a:ea typeface="+mn-ea"/>
                          <a:cs typeface="+mn-cs"/>
                        </a:rPr>
                        <a:t>The Owner’s Engineer plays the role of subject matter experts to support independent technical and delivery LOD 2 assurance on major design and build contracts. The OE acts as a ‘client friend’ on the technical side of the project, supporting decisions relating to scope, budget, risk, delivery, and contract compliance, supporting deep dives into areas of perceived high risk.</a:t>
                      </a:r>
                      <a:endParaRPr kumimoji="0" lang="en-GB" sz="1000" i="0" u="none" strike="sngStrike" kern="1200" cap="none" spc="0" normalizeH="0" baseline="0" noProof="0">
                        <a:ln>
                          <a:noFill/>
                        </a:ln>
                        <a:solidFill>
                          <a:srgbClr val="20244C"/>
                        </a:solidFill>
                        <a:effectLst/>
                        <a:uLnTx/>
                        <a:uFillTx/>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871975793"/>
                  </a:ext>
                </a:extLst>
              </a:tr>
              <a:tr h="1143109">
                <a:tc>
                  <a:txBody>
                    <a:bodyPr/>
                    <a:lstStyle/>
                    <a:p>
                      <a:pPr algn="ctr"/>
                      <a:r>
                        <a:rPr lang="en-US" sz="950" b="1">
                          <a:solidFill>
                            <a:schemeClr val="bg1"/>
                          </a:solidFill>
                        </a:rPr>
                        <a:t>Enabling </a:t>
                      </a:r>
                      <a:endParaRPr lang="en-GB" sz="950" b="1">
                        <a:solidFill>
                          <a:schemeClr val="bg1"/>
                        </a:solidFill>
                      </a:endParaRPr>
                    </a:p>
                  </a:txBody>
                  <a:tcPr vert="vert270" anchor="ctr">
                    <a:lnL w="2857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1"/>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1000" i="0" u="none" strike="noStrike" kern="1200" cap="none" spc="0" normalizeH="0" baseline="0" noProof="0">
                          <a:ln>
                            <a:noFill/>
                          </a:ln>
                          <a:solidFill>
                            <a:srgbClr val="20244C"/>
                          </a:solidFill>
                          <a:effectLst/>
                          <a:uLnTx/>
                          <a:uFillTx/>
                          <a:latin typeface="+mn-lt"/>
                          <a:ea typeface="+mn-ea"/>
                          <a:cs typeface="+mn-cs"/>
                        </a:rPr>
                        <a:t>Provide support on safety cases, NSL. environment &amp; security cases, permitting, licensing, asset management, etc.</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1000" i="0" u="none" strike="noStrike" kern="1200" cap="none" spc="0" normalizeH="0" baseline="0" noProof="0">
                          <a:ln>
                            <a:noFill/>
                          </a:ln>
                          <a:solidFill>
                            <a:srgbClr val="20244C"/>
                          </a:solidFill>
                          <a:effectLst/>
                          <a:uLnTx/>
                          <a:uFillTx/>
                          <a:latin typeface="+mn-lt"/>
                          <a:ea typeface="+mn-ea"/>
                          <a:cs typeface="+mn-cs"/>
                        </a:rPr>
                        <a:t>Provide assurance to changes/decisions above LOD1 delegated levels of authority that require approval as part of governance process.</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1000" i="0" u="none" strike="noStrike" kern="1200" cap="none" spc="0" normalizeH="0" baseline="0" noProof="0">
                          <a:ln>
                            <a:noFill/>
                          </a:ln>
                          <a:solidFill>
                            <a:srgbClr val="20244C"/>
                          </a:solidFill>
                          <a:effectLst/>
                          <a:uLnTx/>
                          <a:uFillTx/>
                          <a:latin typeface="+mn-lt"/>
                          <a:ea typeface="+mn-ea"/>
                          <a:cs typeface="+mn-cs"/>
                        </a:rPr>
                        <a:t>Deliver assurance and advice to enable the ‘delivery enterprise’ to be successful, and when necessary, provide support/advice to help mitigate emerging risks.</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1000" i="0" u="none" strike="noStrike" kern="1200" cap="none" spc="0" normalizeH="0" baseline="0" noProof="0">
                          <a:ln>
                            <a:noFill/>
                          </a:ln>
                          <a:solidFill>
                            <a:srgbClr val="20244C"/>
                          </a:solidFill>
                          <a:effectLst/>
                          <a:uLnTx/>
                          <a:uFillTx/>
                          <a:latin typeface="+mn-lt"/>
                          <a:ea typeface="+mn-ea"/>
                          <a:cs typeface="+mn-cs"/>
                        </a:rPr>
                        <a:t>Provide independent LOD2 assurance to technical design and project delivery (e.g. cost and schedule estimating)</a:t>
                      </a:r>
                    </a:p>
                  </a:txBody>
                  <a:tcPr anchor="ctr">
                    <a:lnL w="12700"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74556075"/>
                  </a:ext>
                </a:extLst>
              </a:tr>
              <a:tr h="759421">
                <a:tc>
                  <a:txBody>
                    <a:bodyPr/>
                    <a:lstStyle/>
                    <a:p>
                      <a:pPr algn="ctr"/>
                      <a:r>
                        <a:rPr lang="en-US" sz="950" b="1">
                          <a:solidFill>
                            <a:schemeClr val="bg1"/>
                          </a:solidFill>
                        </a:rPr>
                        <a:t>Supporting</a:t>
                      </a:r>
                      <a:endParaRPr lang="en-GB" sz="950" b="1">
                        <a:solidFill>
                          <a:schemeClr val="bg1"/>
                        </a:solidFill>
                      </a:endParaRPr>
                    </a:p>
                  </a:txBody>
                  <a:tcPr vert="vert270" anchor="ctr">
                    <a:lnL w="2857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1"/>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1000" i="0" u="none" strike="noStrike" kern="1200" cap="none" spc="0" normalizeH="0" baseline="0" noProof="0">
                          <a:ln>
                            <a:noFill/>
                          </a:ln>
                          <a:solidFill>
                            <a:srgbClr val="20244C"/>
                          </a:solidFill>
                          <a:effectLst/>
                          <a:uLnTx/>
                          <a:uFillTx/>
                          <a:latin typeface="+mn-lt"/>
                          <a:ea typeface="+mn-ea"/>
                          <a:cs typeface="+mn-cs"/>
                        </a:rPr>
                        <a:t>Provide support on developing environmental strategy, digital strategy, IMM strategy, etc.</a:t>
                      </a:r>
                    </a:p>
                  </a:txBody>
                  <a:tcPr anchor="ctr">
                    <a:lnL w="12700"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236416721"/>
                  </a:ext>
                </a:extLst>
              </a:tr>
              <a:tr h="1112735">
                <a:tc>
                  <a:txBody>
                    <a:bodyPr/>
                    <a:lstStyle/>
                    <a:p>
                      <a:pPr algn="ctr"/>
                      <a:r>
                        <a:rPr lang="en-US" sz="950" b="1">
                          <a:solidFill>
                            <a:schemeClr val="bg1"/>
                          </a:solidFill>
                        </a:rPr>
                        <a:t>Project Delivery</a:t>
                      </a:r>
                      <a:endParaRPr lang="en-GB" sz="950" b="1">
                        <a:solidFill>
                          <a:schemeClr val="bg1"/>
                        </a:solidFill>
                      </a:endParaRPr>
                    </a:p>
                  </a:txBody>
                  <a:tcPr vert="vert270" anchor="ctr">
                    <a:lnL w="2857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1000" i="0" u="none" strike="noStrike" kern="1200" cap="none" spc="0" normalizeH="0" baseline="0" noProof="0" dirty="0">
                          <a:ln>
                            <a:noFill/>
                          </a:ln>
                          <a:solidFill>
                            <a:srgbClr val="20244C"/>
                          </a:solidFill>
                          <a:effectLst/>
                          <a:uLnTx/>
                          <a:uFillTx/>
                          <a:latin typeface="+mn-lt"/>
                          <a:ea typeface="+mn-ea"/>
                          <a:cs typeface="+mn-cs"/>
                        </a:rPr>
                        <a:t>Provide necessary technical oversight of any Partner(s) / supply chain providing Project and Technical services</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1000" i="0" u="none" strike="noStrike" kern="1200" cap="none" spc="0" normalizeH="0" baseline="0" noProof="0" dirty="0">
                          <a:ln>
                            <a:noFill/>
                          </a:ln>
                          <a:solidFill>
                            <a:srgbClr val="20244C"/>
                          </a:solidFill>
                          <a:effectLst/>
                          <a:uLnTx/>
                          <a:uFillTx/>
                          <a:latin typeface="+mn-lt"/>
                          <a:ea typeface="+mn-ea"/>
                          <a:cs typeface="+mn-cs"/>
                        </a:rPr>
                        <a:t>Provide technical oversight to engineering design, constructability, modularisation and configuration management</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1000" i="0" u="none" strike="noStrike" kern="1200" cap="none" spc="0" normalizeH="0" baseline="0" noProof="0" dirty="0">
                          <a:ln>
                            <a:noFill/>
                          </a:ln>
                          <a:solidFill>
                            <a:srgbClr val="20244C"/>
                          </a:solidFill>
                          <a:effectLst/>
                          <a:uLnTx/>
                          <a:uFillTx/>
                          <a:latin typeface="+mn-lt"/>
                          <a:ea typeface="+mn-ea"/>
                          <a:cs typeface="+mn-cs"/>
                        </a:rPr>
                        <a:t>Act as </a:t>
                      </a:r>
                      <a:r>
                        <a:rPr lang="en-GB" sz="1000" dirty="0">
                          <a:solidFill>
                            <a:srgbClr val="20244C"/>
                          </a:solidFill>
                          <a:latin typeface="+mn-lt"/>
                        </a:rPr>
                        <a:t>DevCo</a:t>
                      </a:r>
                      <a:r>
                        <a:rPr kumimoji="0" lang="en-GB" sz="1000" i="0" u="none" strike="noStrike" kern="1200" cap="none" spc="0" normalizeH="0" baseline="0" noProof="0" dirty="0">
                          <a:ln>
                            <a:noFill/>
                          </a:ln>
                          <a:solidFill>
                            <a:srgbClr val="20244C"/>
                          </a:solidFill>
                          <a:effectLst/>
                          <a:uLnTx/>
                          <a:uFillTx/>
                          <a:latin typeface="+mn-lt"/>
                          <a:ea typeface="+mn-ea"/>
                          <a:cs typeface="+mn-cs"/>
                        </a:rPr>
                        <a:t> representative (where appropriately delegated) at technical hold points, design reviews, H&amp;S reviews, construction, testing and commissioning activities</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1000" i="0" u="none" strike="noStrike" kern="1200" cap="none" spc="0" normalizeH="0" baseline="0" noProof="0" dirty="0">
                          <a:ln>
                            <a:noFill/>
                          </a:ln>
                          <a:solidFill>
                            <a:srgbClr val="20244C"/>
                          </a:solidFill>
                          <a:effectLst/>
                          <a:uLnTx/>
                          <a:uFillTx/>
                          <a:latin typeface="+mn-lt"/>
                          <a:ea typeface="+mn-ea"/>
                          <a:cs typeface="+mn-cs"/>
                        </a:rPr>
                        <a:t>Provide technical support to the intelligent client on strategy development, key technical standards definition and high-level project requirements development</a:t>
                      </a:r>
                    </a:p>
                  </a:txBody>
                  <a:tcPr anchor="ctr">
                    <a:lnL w="12700"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6708316"/>
                  </a:ext>
                </a:extLst>
              </a:tr>
            </a:tbl>
          </a:graphicData>
        </a:graphic>
      </p:graphicFrame>
      <p:sp>
        <p:nvSpPr>
          <p:cNvPr id="16" name="TextBox 15">
            <a:extLst>
              <a:ext uri="{FF2B5EF4-FFF2-40B4-BE49-F238E27FC236}">
                <a16:creationId xmlns:a16="http://schemas.microsoft.com/office/drawing/2014/main" id="{A322CACB-5D85-348B-5D1B-AAC0116088AB}"/>
              </a:ext>
            </a:extLst>
          </p:cNvPr>
          <p:cNvSpPr txBox="1"/>
          <p:nvPr/>
        </p:nvSpPr>
        <p:spPr>
          <a:xfrm>
            <a:off x="4447471" y="1305750"/>
            <a:ext cx="7199999" cy="184666"/>
          </a:xfrm>
          <a:prstGeom prst="rect">
            <a:avLst/>
          </a:prstGeom>
          <a:solidFill>
            <a:schemeClr val="tx1"/>
          </a:solidFill>
          <a:ln w="28575">
            <a:noFill/>
          </a:ln>
          <a:effec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Pts val="1000"/>
              <a:buFontTx/>
              <a:buNone/>
              <a:tabLst>
                <a:tab pos="457200" algn="l"/>
              </a:tabLst>
              <a:defRPr/>
            </a:pPr>
            <a:r>
              <a:rPr kumimoji="0" lang="en-GB" sz="1200" b="1" i="0" u="none" strike="noStrike" kern="1200" cap="none" spc="0" normalizeH="0" baseline="0" noProof="0">
                <a:ln>
                  <a:noFill/>
                </a:ln>
                <a:solidFill>
                  <a:schemeClr val="bg1"/>
                </a:solidFill>
                <a:effectLst/>
                <a:uLnTx/>
                <a:uFillTx/>
                <a:latin typeface="Arial" panose="020B0604020202020204"/>
                <a:ea typeface="+mn-ea"/>
                <a:cs typeface="+mn-cs"/>
              </a:rPr>
              <a:t>ROLE, AND OUTLINE SCOPE OF SERVICES</a:t>
            </a:r>
          </a:p>
        </p:txBody>
      </p:sp>
      <p:sp>
        <p:nvSpPr>
          <p:cNvPr id="17" name="Right Brace 16">
            <a:extLst>
              <a:ext uri="{FF2B5EF4-FFF2-40B4-BE49-F238E27FC236}">
                <a16:creationId xmlns:a16="http://schemas.microsoft.com/office/drawing/2014/main" id="{85B560F9-B2A3-8DE2-165F-CC7A5FC9A1B3}"/>
              </a:ext>
            </a:extLst>
          </p:cNvPr>
          <p:cNvSpPr/>
          <p:nvPr/>
        </p:nvSpPr>
        <p:spPr>
          <a:xfrm flipH="1">
            <a:off x="4069989" y="1930401"/>
            <a:ext cx="293547" cy="3122258"/>
          </a:xfrm>
          <a:prstGeom prst="rightBrace">
            <a:avLst>
              <a:gd name="adj1" fmla="val 0"/>
              <a:gd name="adj2" fmla="val 38389"/>
            </a:avLst>
          </a:prstGeom>
          <a:ln w="95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0244C"/>
              </a:solidFill>
              <a:effectLst/>
              <a:uLnTx/>
              <a:uFillTx/>
              <a:latin typeface="Arial" panose="020B0604020202020204"/>
              <a:ea typeface="+mn-ea"/>
              <a:cs typeface="+mn-cs"/>
            </a:endParaRPr>
          </a:p>
        </p:txBody>
      </p:sp>
      <p:graphicFrame>
        <p:nvGraphicFramePr>
          <p:cNvPr id="14" name="Table 13">
            <a:extLst>
              <a:ext uri="{FF2B5EF4-FFF2-40B4-BE49-F238E27FC236}">
                <a16:creationId xmlns:a16="http://schemas.microsoft.com/office/drawing/2014/main" id="{147D8554-EE19-0DAF-03AF-060BD72304E1}"/>
              </a:ext>
            </a:extLst>
          </p:cNvPr>
          <p:cNvGraphicFramePr>
            <a:graphicFrameLocks noGrp="1"/>
          </p:cNvGraphicFramePr>
          <p:nvPr>
            <p:extLst>
              <p:ext uri="{D42A27DB-BD31-4B8C-83A1-F6EECF244321}">
                <p14:modId xmlns:p14="http://schemas.microsoft.com/office/powerpoint/2010/main" val="3352525121"/>
              </p:ext>
            </p:extLst>
          </p:nvPr>
        </p:nvGraphicFramePr>
        <p:xfrm>
          <a:off x="461818" y="1555071"/>
          <a:ext cx="3559138" cy="4707906"/>
        </p:xfrm>
        <a:graphic>
          <a:graphicData uri="http://schemas.openxmlformats.org/drawingml/2006/table">
            <a:tbl>
              <a:tblPr bandRow="1">
                <a:tableStyleId>{5C22544A-7EE6-4342-B048-85BDC9FD1C3A}</a:tableStyleId>
              </a:tblPr>
              <a:tblGrid>
                <a:gridCol w="711163">
                  <a:extLst>
                    <a:ext uri="{9D8B030D-6E8A-4147-A177-3AD203B41FA5}">
                      <a16:colId xmlns:a16="http://schemas.microsoft.com/office/drawing/2014/main" val="2009062871"/>
                    </a:ext>
                  </a:extLst>
                </a:gridCol>
                <a:gridCol w="2847975">
                  <a:extLst>
                    <a:ext uri="{9D8B030D-6E8A-4147-A177-3AD203B41FA5}">
                      <a16:colId xmlns:a16="http://schemas.microsoft.com/office/drawing/2014/main" val="2169188024"/>
                    </a:ext>
                  </a:extLst>
                </a:gridCol>
              </a:tblGrid>
              <a:tr h="798970">
                <a:tc gridSpan="2">
                  <a:txBody>
                    <a:bodyPr/>
                    <a:lstStyle/>
                    <a:p>
                      <a:endParaRPr lang="en-GB"/>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GB"/>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267707428"/>
                  </a:ext>
                </a:extLst>
              </a:tr>
              <a:tr h="980089">
                <a:tc>
                  <a:txBody>
                    <a:bodyPr/>
                    <a:lstStyle/>
                    <a:p>
                      <a:pPr marL="0" marR="0" lvl="0" indent="0" algn="ctr" defTabSz="1219170" rtl="0" eaLnBrk="1" fontAlgn="auto" latinLnBrk="0" hangingPunct="1">
                        <a:lnSpc>
                          <a:spcPct val="106000"/>
                        </a:lnSpc>
                        <a:spcBef>
                          <a:spcPts val="0"/>
                        </a:spcBef>
                        <a:spcAft>
                          <a:spcPts val="0"/>
                        </a:spcAft>
                        <a:buClrTx/>
                        <a:buSzTx/>
                        <a:buFontTx/>
                        <a:buNone/>
                        <a:tabLst/>
                        <a:defRPr/>
                      </a:pPr>
                      <a:endParaRPr kumimoji="0" lang="en-GB" sz="1050" b="0" i="1" u="none" strike="noStrike" kern="1200" cap="none" spc="0" normalizeH="0" baseline="0" noProof="0">
                        <a:ln>
                          <a:noFill/>
                        </a:ln>
                        <a:solidFill>
                          <a:srgbClr val="20244C"/>
                        </a:solidFill>
                        <a:effectLst/>
                        <a:uLnTx/>
                        <a:uFillTx/>
                        <a:latin typeface="+mn-lt"/>
                        <a:ea typeface="+mn-ea"/>
                        <a:cs typeface="Arial"/>
                        <a:sym typeface="Arial"/>
                      </a:endParaRPr>
                    </a:p>
                  </a:txBody>
                  <a:tcPr vert="vert27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en-GB"/>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559034177"/>
                  </a:ext>
                </a:extLst>
              </a:tr>
              <a:tr h="1602245">
                <a:tc>
                  <a:txBody>
                    <a:bodyPr/>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GB" sz="1050" b="0" i="1" u="none" strike="noStrike" kern="1200" cap="none" spc="0" normalizeH="0" baseline="0" noProof="0">
                          <a:ln>
                            <a:noFill/>
                          </a:ln>
                          <a:solidFill>
                            <a:srgbClr val="20244C"/>
                          </a:solidFill>
                          <a:effectLst/>
                          <a:uLnTx/>
                          <a:uFillTx/>
                          <a:latin typeface="+mn-lt"/>
                          <a:ea typeface="+mn-ea"/>
                          <a:cs typeface="Arial"/>
                          <a:sym typeface="Arial"/>
                        </a:rPr>
                        <a:t>Delivery   Partner(s)</a:t>
                      </a:r>
                    </a:p>
                  </a:txBody>
                  <a:tcPr vert="vert27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en-GB"/>
                    </a:p>
                  </a:txBody>
                  <a:tcP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31778143"/>
                  </a:ext>
                </a:extLst>
              </a:tr>
              <a:tr h="1326602">
                <a:tc>
                  <a:txBody>
                    <a:bodyPr/>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GB" sz="1050" b="0" i="1" u="none" strike="noStrike" kern="1200" cap="none" spc="0" normalizeH="0" baseline="0" noProof="0">
                          <a:ln>
                            <a:noFill/>
                          </a:ln>
                          <a:solidFill>
                            <a:srgbClr val="20244C"/>
                          </a:solidFill>
                          <a:effectLst/>
                          <a:uLnTx/>
                          <a:uFillTx/>
                          <a:latin typeface="+mn-lt"/>
                          <a:ea typeface="+mn-ea"/>
                          <a:cs typeface="Arial"/>
                          <a:sym typeface="Arial"/>
                        </a:rPr>
                        <a:t>Suppliers</a:t>
                      </a:r>
                    </a:p>
                  </a:txBody>
                  <a:tcPr vert="vert27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endParaRPr lang="en-GB"/>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305422114"/>
                  </a:ext>
                </a:extLst>
              </a:tr>
            </a:tbl>
          </a:graphicData>
        </a:graphic>
      </p:graphicFrame>
      <p:sp>
        <p:nvSpPr>
          <p:cNvPr id="65" name="Rectangle: Rounded Corners 64">
            <a:extLst>
              <a:ext uri="{FF2B5EF4-FFF2-40B4-BE49-F238E27FC236}">
                <a16:creationId xmlns:a16="http://schemas.microsoft.com/office/drawing/2014/main" id="{3361EF31-540F-CD7A-806C-6F88D885F903}"/>
              </a:ext>
            </a:extLst>
          </p:cNvPr>
          <p:cNvSpPr/>
          <p:nvPr/>
        </p:nvSpPr>
        <p:spPr>
          <a:xfrm>
            <a:off x="1546403" y="2452206"/>
            <a:ext cx="1985153" cy="42498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GB" sz="1200" b="1" dirty="0"/>
              <a:t>DevCo </a:t>
            </a:r>
          </a:p>
          <a:p>
            <a:pPr algn="ctr"/>
            <a:r>
              <a:rPr lang="en-GB" sz="1200" b="1" dirty="0"/>
              <a:t>Intelligent Customer/Client</a:t>
            </a:r>
          </a:p>
        </p:txBody>
      </p:sp>
      <p:sp>
        <p:nvSpPr>
          <p:cNvPr id="75" name="Rectangle: Rounded Corners 74">
            <a:extLst>
              <a:ext uri="{FF2B5EF4-FFF2-40B4-BE49-F238E27FC236}">
                <a16:creationId xmlns:a16="http://schemas.microsoft.com/office/drawing/2014/main" id="{2FC0A277-CC81-8231-EBA1-50FDD944FF2E}"/>
              </a:ext>
            </a:extLst>
          </p:cNvPr>
          <p:cNvSpPr/>
          <p:nvPr/>
        </p:nvSpPr>
        <p:spPr>
          <a:xfrm>
            <a:off x="2071995" y="1714530"/>
            <a:ext cx="1081562" cy="452593"/>
          </a:xfrm>
          <a:prstGeom prst="roundRect">
            <a:avLst>
              <a:gd name="adj" fmla="val 9827"/>
            </a:avLst>
          </a:prstGeom>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GB" sz="1200" b="1" dirty="0"/>
              <a:t>DevCo Enterprise</a:t>
            </a:r>
          </a:p>
        </p:txBody>
      </p:sp>
      <p:sp>
        <p:nvSpPr>
          <p:cNvPr id="76" name="Rectangle: Rounded Corners 75">
            <a:extLst>
              <a:ext uri="{FF2B5EF4-FFF2-40B4-BE49-F238E27FC236}">
                <a16:creationId xmlns:a16="http://schemas.microsoft.com/office/drawing/2014/main" id="{CE400F9E-9C08-7323-937A-3BAE3986D582}"/>
              </a:ext>
            </a:extLst>
          </p:cNvPr>
          <p:cNvSpPr/>
          <p:nvPr/>
        </p:nvSpPr>
        <p:spPr>
          <a:xfrm>
            <a:off x="1846988" y="2485495"/>
            <a:ext cx="202963" cy="142443"/>
          </a:xfrm>
          <a:prstGeom prst="roundRect">
            <a:avLst/>
          </a:prstGeom>
          <a:ln w="9525">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GB" sz="900"/>
              <a:t>DA</a:t>
            </a:r>
          </a:p>
        </p:txBody>
      </p:sp>
      <p:sp>
        <p:nvSpPr>
          <p:cNvPr id="5" name="TextBox 4">
            <a:extLst>
              <a:ext uri="{FF2B5EF4-FFF2-40B4-BE49-F238E27FC236}">
                <a16:creationId xmlns:a16="http://schemas.microsoft.com/office/drawing/2014/main" id="{B5DDF77E-F737-BA3B-725E-FA37A40F509C}"/>
              </a:ext>
            </a:extLst>
          </p:cNvPr>
          <p:cNvSpPr txBox="1"/>
          <p:nvPr/>
        </p:nvSpPr>
        <p:spPr>
          <a:xfrm rot="16200000">
            <a:off x="141829" y="1886545"/>
            <a:ext cx="1356518" cy="716533"/>
          </a:xfrm>
          <a:prstGeom prst="rect">
            <a:avLst/>
          </a:prstGeom>
          <a:solidFill>
            <a:schemeClr val="bg1"/>
          </a:solidFill>
          <a:ln w="19050">
            <a:solidFill>
              <a:schemeClr val="tx1">
                <a:lumMod val="20000"/>
                <a:lumOff val="80000"/>
              </a:schemeClr>
            </a:solidFill>
          </a:ln>
        </p:spPr>
        <p:txBody>
          <a:bodyPr wrap="square" anchor="ctr">
            <a:noAutofit/>
          </a:bodyPr>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GB" sz="1050" b="0" i="1" u="none" strike="noStrike" kern="1200" cap="none" spc="0" normalizeH="0" baseline="0" noProof="0">
                <a:ln>
                  <a:noFill/>
                </a:ln>
                <a:solidFill>
                  <a:srgbClr val="20244C"/>
                </a:solidFill>
                <a:effectLst/>
                <a:uLnTx/>
                <a:uFillTx/>
                <a:latin typeface="Arial" panose="020B0604020202020204"/>
                <a:ea typeface="+mn-ea"/>
                <a:cs typeface="Arial"/>
                <a:sym typeface="Arial"/>
              </a:rPr>
              <a:t>Intelligent Client </a:t>
            </a:r>
          </a:p>
        </p:txBody>
      </p:sp>
      <p:sp>
        <p:nvSpPr>
          <p:cNvPr id="2" name="Rectangle 1">
            <a:extLst>
              <a:ext uri="{FF2B5EF4-FFF2-40B4-BE49-F238E27FC236}">
                <a16:creationId xmlns:a16="http://schemas.microsoft.com/office/drawing/2014/main" id="{4A8F57BC-4E29-80CF-1D6D-028CEB602556}"/>
              </a:ext>
            </a:extLst>
          </p:cNvPr>
          <p:cNvSpPr/>
          <p:nvPr/>
        </p:nvSpPr>
        <p:spPr>
          <a:xfrm>
            <a:off x="461818" y="2929483"/>
            <a:ext cx="3559139" cy="405328"/>
          </a:xfrm>
          <a:prstGeom prst="rect">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FF162E55-0104-300C-2096-25177A49824C}"/>
              </a:ext>
            </a:extLst>
          </p:cNvPr>
          <p:cNvSpPr>
            <a:spLocks/>
          </p:cNvSpPr>
          <p:nvPr/>
        </p:nvSpPr>
        <p:spPr>
          <a:xfrm>
            <a:off x="1298777" y="2972025"/>
            <a:ext cx="2627998" cy="3080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a:t>Owner’s Engineer</a:t>
            </a:r>
            <a:r>
              <a:rPr lang="en-GB" sz="1200"/>
              <a:t> </a:t>
            </a:r>
            <a:r>
              <a:rPr lang="en-GB" sz="800"/>
              <a:t>(Technical + Delivery)</a:t>
            </a:r>
            <a:endParaRPr lang="en-GB" sz="700"/>
          </a:p>
        </p:txBody>
      </p:sp>
      <p:sp>
        <p:nvSpPr>
          <p:cNvPr id="6" name="TextBox 5">
            <a:extLst>
              <a:ext uri="{FF2B5EF4-FFF2-40B4-BE49-F238E27FC236}">
                <a16:creationId xmlns:a16="http://schemas.microsoft.com/office/drawing/2014/main" id="{FBC7EF12-83C0-912A-6B06-E18AF77F4506}"/>
              </a:ext>
            </a:extLst>
          </p:cNvPr>
          <p:cNvSpPr txBox="1"/>
          <p:nvPr/>
        </p:nvSpPr>
        <p:spPr>
          <a:xfrm>
            <a:off x="308947" y="2767769"/>
            <a:ext cx="1043084" cy="716533"/>
          </a:xfrm>
          <a:prstGeom prst="rect">
            <a:avLst/>
          </a:prstGeom>
          <a:noFill/>
          <a:ln w="19050">
            <a:noFill/>
          </a:ln>
        </p:spPr>
        <p:txBody>
          <a:bodyPr wrap="square" anchor="ctr">
            <a:noAutofit/>
          </a:bodyPr>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GB" sz="1050" b="0" i="1" u="none" strike="noStrike" kern="1200" cap="none" spc="0" normalizeH="0" baseline="0" noProof="0">
                <a:ln>
                  <a:noFill/>
                </a:ln>
                <a:solidFill>
                  <a:srgbClr val="20244C"/>
                </a:solidFill>
                <a:effectLst/>
                <a:uLnTx/>
                <a:uFillTx/>
                <a:latin typeface="Arial" panose="020B0604020202020204"/>
                <a:ea typeface="+mn-ea"/>
                <a:cs typeface="Arial"/>
                <a:sym typeface="Arial"/>
              </a:rPr>
              <a:t>Assurance Partner</a:t>
            </a:r>
          </a:p>
        </p:txBody>
      </p:sp>
    </p:spTree>
    <p:extLst>
      <p:ext uri="{BB962C8B-B14F-4D97-AF65-F5344CB8AC3E}">
        <p14:creationId xmlns:p14="http://schemas.microsoft.com/office/powerpoint/2010/main" val="1282386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687734-59EB-D2C4-3419-0675D8AB189A}"/>
              </a:ext>
            </a:extLst>
          </p:cNvPr>
          <p:cNvSpPr>
            <a:spLocks noGrp="1"/>
          </p:cNvSpPr>
          <p:nvPr>
            <p:ph type="body" sz="quarter" idx="14"/>
          </p:nvPr>
        </p:nvSpPr>
        <p:spPr>
          <a:xfrm>
            <a:off x="343923" y="595023"/>
            <a:ext cx="11962375" cy="646073"/>
          </a:xfrm>
        </p:spPr>
        <p:txBody>
          <a:bodyPr/>
          <a:lstStyle/>
          <a:p>
            <a:r>
              <a:rPr lang="en-GB" dirty="0"/>
              <a:t>5.8 ROLE profiles | </a:t>
            </a:r>
            <a:r>
              <a:rPr lang="en-GB" dirty="0" err="1"/>
              <a:t>Devco</a:t>
            </a:r>
            <a:r>
              <a:rPr lang="en-GB" dirty="0"/>
              <a:t> intelligent client/Customer</a:t>
            </a:r>
          </a:p>
        </p:txBody>
      </p:sp>
      <p:sp>
        <p:nvSpPr>
          <p:cNvPr id="21" name="TextBox 20">
            <a:extLst>
              <a:ext uri="{FF2B5EF4-FFF2-40B4-BE49-F238E27FC236}">
                <a16:creationId xmlns:a16="http://schemas.microsoft.com/office/drawing/2014/main" id="{22EAEE16-931C-400D-C107-798BA17D0FE9}"/>
              </a:ext>
            </a:extLst>
          </p:cNvPr>
          <p:cNvSpPr txBox="1"/>
          <p:nvPr/>
        </p:nvSpPr>
        <p:spPr>
          <a:xfrm>
            <a:off x="437960" y="1318116"/>
            <a:ext cx="3617741" cy="184666"/>
          </a:xfrm>
          <a:prstGeom prst="rect">
            <a:avLst/>
          </a:prstGeom>
          <a:solidFill>
            <a:schemeClr val="tx1"/>
          </a:solidFill>
          <a:ln>
            <a:noFill/>
          </a:ln>
          <a:effec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Pts val="1000"/>
              <a:buFontTx/>
              <a:buNone/>
              <a:tabLst>
                <a:tab pos="457200" algn="l"/>
              </a:tabLst>
              <a:defRPr/>
            </a:pPr>
            <a:r>
              <a:rPr kumimoji="0" lang="en-GB" sz="1200" b="1" i="0" u="none" strike="noStrike" kern="1200" cap="none" spc="0" normalizeH="0" baseline="0" noProof="0">
                <a:ln>
                  <a:noFill/>
                </a:ln>
                <a:solidFill>
                  <a:schemeClr val="bg1"/>
                </a:solidFill>
                <a:effectLst/>
                <a:uLnTx/>
                <a:uFillTx/>
                <a:latin typeface="Arial" panose="020B0604020202020204"/>
                <a:ea typeface="+mn-ea"/>
                <a:cs typeface="+mn-cs"/>
              </a:rPr>
              <a:t>CONCEPTUAL </a:t>
            </a:r>
            <a:r>
              <a:rPr lang="en-GB" sz="1200" b="1">
                <a:solidFill>
                  <a:schemeClr val="bg1"/>
                </a:solidFill>
                <a:latin typeface="Arial" panose="020B0604020202020204"/>
              </a:rPr>
              <a:t>SMR PROJECT </a:t>
            </a:r>
            <a:r>
              <a:rPr kumimoji="0" lang="en-GB" sz="1200" b="1" i="0" u="none" strike="noStrike" kern="1200" cap="none" spc="0" normalizeH="0" baseline="0" noProof="0">
                <a:ln>
                  <a:noFill/>
                </a:ln>
                <a:solidFill>
                  <a:schemeClr val="bg1"/>
                </a:solidFill>
                <a:effectLst/>
                <a:uLnTx/>
                <a:uFillTx/>
                <a:latin typeface="Arial" panose="020B0604020202020204"/>
                <a:ea typeface="+mn-ea"/>
                <a:cs typeface="+mn-cs"/>
              </a:rPr>
              <a:t>DELIVERY MODEL</a:t>
            </a:r>
            <a:endParaRPr kumimoji="0" lang="en-GB" sz="12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64" name="Rectangle 63">
            <a:extLst>
              <a:ext uri="{FF2B5EF4-FFF2-40B4-BE49-F238E27FC236}">
                <a16:creationId xmlns:a16="http://schemas.microsoft.com/office/drawing/2014/main" id="{10BE0461-21B7-594A-FD5E-E8DA177EC02B}"/>
              </a:ext>
            </a:extLst>
          </p:cNvPr>
          <p:cNvSpPr>
            <a:spLocks/>
          </p:cNvSpPr>
          <p:nvPr/>
        </p:nvSpPr>
        <p:spPr>
          <a:xfrm>
            <a:off x="2670286" y="4327742"/>
            <a:ext cx="1261167" cy="26592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a:t>Delivery Assurance</a:t>
            </a:r>
          </a:p>
        </p:txBody>
      </p:sp>
      <p:sp>
        <p:nvSpPr>
          <p:cNvPr id="66" name="Rectangle: Rounded Corners 65">
            <a:extLst>
              <a:ext uri="{FF2B5EF4-FFF2-40B4-BE49-F238E27FC236}">
                <a16:creationId xmlns:a16="http://schemas.microsoft.com/office/drawing/2014/main" id="{FF162E55-0104-300C-2096-25177A49824C}"/>
              </a:ext>
            </a:extLst>
          </p:cNvPr>
          <p:cNvSpPr>
            <a:spLocks/>
          </p:cNvSpPr>
          <p:nvPr/>
        </p:nvSpPr>
        <p:spPr>
          <a:xfrm>
            <a:off x="1298777" y="2955358"/>
            <a:ext cx="2627998" cy="3080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a:t>Owner’s Engineer</a:t>
            </a:r>
            <a:r>
              <a:rPr lang="en-GB" sz="1200"/>
              <a:t> </a:t>
            </a:r>
            <a:r>
              <a:rPr lang="en-GB" sz="800"/>
              <a:t>(Technical + Delivery)</a:t>
            </a:r>
            <a:endParaRPr lang="en-GB" sz="700"/>
          </a:p>
        </p:txBody>
      </p:sp>
      <p:sp>
        <p:nvSpPr>
          <p:cNvPr id="67" name="Rectangle: Rounded Corners 66">
            <a:extLst>
              <a:ext uri="{FF2B5EF4-FFF2-40B4-BE49-F238E27FC236}">
                <a16:creationId xmlns:a16="http://schemas.microsoft.com/office/drawing/2014/main" id="{C850AC0A-1373-087B-B866-9EC78A53DF07}"/>
              </a:ext>
            </a:extLst>
          </p:cNvPr>
          <p:cNvSpPr>
            <a:spLocks/>
          </p:cNvSpPr>
          <p:nvPr/>
        </p:nvSpPr>
        <p:spPr>
          <a:xfrm>
            <a:off x="1288569" y="3504141"/>
            <a:ext cx="2638206" cy="30803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1200" b="1"/>
              <a:t>Delivery Partner</a:t>
            </a:r>
          </a:p>
        </p:txBody>
      </p:sp>
      <p:sp>
        <p:nvSpPr>
          <p:cNvPr id="68" name="Rectangle: Rounded Corners 67">
            <a:extLst>
              <a:ext uri="{FF2B5EF4-FFF2-40B4-BE49-F238E27FC236}">
                <a16:creationId xmlns:a16="http://schemas.microsoft.com/office/drawing/2014/main" id="{C07A2C1E-2031-70B4-FEAC-FC5FF3234F42}"/>
              </a:ext>
            </a:extLst>
          </p:cNvPr>
          <p:cNvSpPr/>
          <p:nvPr/>
        </p:nvSpPr>
        <p:spPr>
          <a:xfrm>
            <a:off x="1288569" y="5052659"/>
            <a:ext cx="2627999" cy="613503"/>
          </a:xfrm>
          <a:prstGeom prst="roundRect">
            <a:avLst>
              <a:gd name="adj" fmla="val 10063"/>
            </a:avLst>
          </a:prstGeom>
          <a:solidFill>
            <a:srgbClr val="ADB2DD"/>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a:solidFill>
                  <a:schemeClr val="bg2">
                    <a:lumMod val="10000"/>
                  </a:schemeClr>
                </a:solidFill>
              </a:rPr>
              <a:t>Technical Integration </a:t>
            </a:r>
          </a:p>
          <a:p>
            <a:pPr algn="ctr"/>
            <a:r>
              <a:rPr lang="en-GB" sz="900">
                <a:solidFill>
                  <a:schemeClr val="bg2">
                    <a:lumMod val="10000"/>
                  </a:schemeClr>
                </a:solidFill>
              </a:rPr>
              <a:t>(Could be part of Delivery Partner depending on option selected)</a:t>
            </a:r>
            <a:endParaRPr lang="en-GB" sz="1050">
              <a:solidFill>
                <a:schemeClr val="bg2">
                  <a:lumMod val="10000"/>
                </a:schemeClr>
              </a:solidFill>
            </a:endParaRPr>
          </a:p>
        </p:txBody>
      </p:sp>
      <p:sp>
        <p:nvSpPr>
          <p:cNvPr id="69" name="Rectangle: Rounded Corners 68">
            <a:extLst>
              <a:ext uri="{FF2B5EF4-FFF2-40B4-BE49-F238E27FC236}">
                <a16:creationId xmlns:a16="http://schemas.microsoft.com/office/drawing/2014/main" id="{EFA40440-0DEE-2743-C879-E9608FE7444F}"/>
              </a:ext>
            </a:extLst>
          </p:cNvPr>
          <p:cNvSpPr/>
          <p:nvPr/>
        </p:nvSpPr>
        <p:spPr>
          <a:xfrm>
            <a:off x="1288569" y="5734118"/>
            <a:ext cx="1329605" cy="403937"/>
          </a:xfrm>
          <a:prstGeom prst="roundRect">
            <a:avLst/>
          </a:prstGeom>
          <a:solidFill>
            <a:srgbClr val="ADB2DD"/>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a:solidFill>
                  <a:schemeClr val="bg2">
                    <a:lumMod val="10000"/>
                  </a:schemeClr>
                </a:solidFill>
              </a:rPr>
              <a:t>Technology Partner</a:t>
            </a:r>
          </a:p>
        </p:txBody>
      </p:sp>
      <p:sp>
        <p:nvSpPr>
          <p:cNvPr id="70" name="Rectangle: Rounded Corners 69">
            <a:extLst>
              <a:ext uri="{FF2B5EF4-FFF2-40B4-BE49-F238E27FC236}">
                <a16:creationId xmlns:a16="http://schemas.microsoft.com/office/drawing/2014/main" id="{5CCFA8CE-2C04-383D-ADB4-54CE13624275}"/>
              </a:ext>
            </a:extLst>
          </p:cNvPr>
          <p:cNvSpPr/>
          <p:nvPr/>
        </p:nvSpPr>
        <p:spPr>
          <a:xfrm>
            <a:off x="2669142" y="5734118"/>
            <a:ext cx="1257633" cy="40393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GB" sz="1200">
                <a:solidFill>
                  <a:schemeClr val="bg2">
                    <a:lumMod val="10000"/>
                  </a:schemeClr>
                </a:solidFill>
              </a:rPr>
              <a:t>Other Suppliers </a:t>
            </a:r>
          </a:p>
          <a:p>
            <a:pPr algn="ctr"/>
            <a:r>
              <a:rPr lang="en-GB" sz="700">
                <a:solidFill>
                  <a:schemeClr val="bg2">
                    <a:lumMod val="10000"/>
                  </a:schemeClr>
                </a:solidFill>
              </a:rPr>
              <a:t>(Owner’s Scope)</a:t>
            </a:r>
          </a:p>
        </p:txBody>
      </p:sp>
      <p:sp>
        <p:nvSpPr>
          <p:cNvPr id="71" name="Rectangle 70">
            <a:extLst>
              <a:ext uri="{FF2B5EF4-FFF2-40B4-BE49-F238E27FC236}">
                <a16:creationId xmlns:a16="http://schemas.microsoft.com/office/drawing/2014/main" id="{6C014980-FE57-0176-4E7B-02BA46860A63}"/>
              </a:ext>
            </a:extLst>
          </p:cNvPr>
          <p:cNvSpPr>
            <a:spLocks/>
          </p:cNvSpPr>
          <p:nvPr/>
        </p:nvSpPr>
        <p:spPr>
          <a:xfrm>
            <a:off x="1288569" y="3876546"/>
            <a:ext cx="821599" cy="39033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b="1"/>
              <a:t>Procurement &amp; Contract Mgmt</a:t>
            </a:r>
          </a:p>
        </p:txBody>
      </p:sp>
      <p:sp>
        <p:nvSpPr>
          <p:cNvPr id="72" name="Rectangle 71">
            <a:extLst>
              <a:ext uri="{FF2B5EF4-FFF2-40B4-BE49-F238E27FC236}">
                <a16:creationId xmlns:a16="http://schemas.microsoft.com/office/drawing/2014/main" id="{4F4344E3-427D-42EA-0439-0AFE64B9CF22}"/>
              </a:ext>
            </a:extLst>
          </p:cNvPr>
          <p:cNvSpPr>
            <a:spLocks/>
          </p:cNvSpPr>
          <p:nvPr/>
        </p:nvSpPr>
        <p:spPr>
          <a:xfrm>
            <a:off x="2199211" y="3876547"/>
            <a:ext cx="821599" cy="39033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b="1"/>
              <a:t>Delivery Management &amp; Project Controls</a:t>
            </a:r>
          </a:p>
        </p:txBody>
      </p:sp>
      <p:sp>
        <p:nvSpPr>
          <p:cNvPr id="73" name="Rectangle 72">
            <a:extLst>
              <a:ext uri="{FF2B5EF4-FFF2-40B4-BE49-F238E27FC236}">
                <a16:creationId xmlns:a16="http://schemas.microsoft.com/office/drawing/2014/main" id="{CEEF3C85-84AA-98F4-79E9-EAB3B4AF9E88}"/>
              </a:ext>
            </a:extLst>
          </p:cNvPr>
          <p:cNvSpPr>
            <a:spLocks/>
          </p:cNvSpPr>
          <p:nvPr/>
        </p:nvSpPr>
        <p:spPr>
          <a:xfrm>
            <a:off x="3109854" y="3876547"/>
            <a:ext cx="821599" cy="39032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b="1"/>
              <a:t>Delivery Integration</a:t>
            </a:r>
          </a:p>
        </p:txBody>
      </p:sp>
      <p:sp>
        <p:nvSpPr>
          <p:cNvPr id="78" name="Arrow: Down 77">
            <a:extLst>
              <a:ext uri="{FF2B5EF4-FFF2-40B4-BE49-F238E27FC236}">
                <a16:creationId xmlns:a16="http://schemas.microsoft.com/office/drawing/2014/main" id="{BE766011-C2D9-5C0C-B585-AB5859BB4B69}"/>
              </a:ext>
            </a:extLst>
          </p:cNvPr>
          <p:cNvSpPr/>
          <p:nvPr/>
        </p:nvSpPr>
        <p:spPr>
          <a:xfrm>
            <a:off x="1288569" y="4656438"/>
            <a:ext cx="114100" cy="137374"/>
          </a:xfrm>
          <a:prstGeom prst="downArrow">
            <a:avLst/>
          </a:prstGeom>
          <a:ln>
            <a:no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81" name="Arrow: Down 80">
            <a:extLst>
              <a:ext uri="{FF2B5EF4-FFF2-40B4-BE49-F238E27FC236}">
                <a16:creationId xmlns:a16="http://schemas.microsoft.com/office/drawing/2014/main" id="{915C412C-08D5-A4CF-9051-D2D3F0F7FF2B}"/>
              </a:ext>
            </a:extLst>
          </p:cNvPr>
          <p:cNvSpPr/>
          <p:nvPr/>
        </p:nvSpPr>
        <p:spPr>
          <a:xfrm>
            <a:off x="1920765" y="4656438"/>
            <a:ext cx="114100" cy="137374"/>
          </a:xfrm>
          <a:prstGeom prst="downArrow">
            <a:avLst/>
          </a:prstGeom>
          <a:ln>
            <a:no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82" name="Arrow: Down 81">
            <a:extLst>
              <a:ext uri="{FF2B5EF4-FFF2-40B4-BE49-F238E27FC236}">
                <a16:creationId xmlns:a16="http://schemas.microsoft.com/office/drawing/2014/main" id="{F7522D3E-0849-891B-AA5B-D01614E625EF}"/>
              </a:ext>
            </a:extLst>
          </p:cNvPr>
          <p:cNvSpPr/>
          <p:nvPr/>
        </p:nvSpPr>
        <p:spPr>
          <a:xfrm>
            <a:off x="2552961" y="4656438"/>
            <a:ext cx="114100" cy="137374"/>
          </a:xfrm>
          <a:prstGeom prst="downArrow">
            <a:avLst/>
          </a:prstGeom>
          <a:ln>
            <a:no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85" name="Arrow: Down 84">
            <a:extLst>
              <a:ext uri="{FF2B5EF4-FFF2-40B4-BE49-F238E27FC236}">
                <a16:creationId xmlns:a16="http://schemas.microsoft.com/office/drawing/2014/main" id="{2A25D6CA-8CE8-A95A-CC99-BBCA8729A13C}"/>
              </a:ext>
            </a:extLst>
          </p:cNvPr>
          <p:cNvSpPr/>
          <p:nvPr/>
        </p:nvSpPr>
        <p:spPr>
          <a:xfrm>
            <a:off x="3185157" y="4656438"/>
            <a:ext cx="114100" cy="137374"/>
          </a:xfrm>
          <a:prstGeom prst="downArrow">
            <a:avLst/>
          </a:prstGeom>
          <a:ln>
            <a:no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86" name="Arrow: Down 85">
            <a:extLst>
              <a:ext uri="{FF2B5EF4-FFF2-40B4-BE49-F238E27FC236}">
                <a16:creationId xmlns:a16="http://schemas.microsoft.com/office/drawing/2014/main" id="{D7803635-48AC-5B44-E4B8-C7B77E47A857}"/>
              </a:ext>
            </a:extLst>
          </p:cNvPr>
          <p:cNvSpPr/>
          <p:nvPr/>
        </p:nvSpPr>
        <p:spPr>
          <a:xfrm>
            <a:off x="3817353" y="4656438"/>
            <a:ext cx="114100" cy="137374"/>
          </a:xfrm>
          <a:prstGeom prst="downArrow">
            <a:avLst/>
          </a:prstGeom>
          <a:ln>
            <a:no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77" name="Rectangle 76">
            <a:extLst>
              <a:ext uri="{FF2B5EF4-FFF2-40B4-BE49-F238E27FC236}">
                <a16:creationId xmlns:a16="http://schemas.microsoft.com/office/drawing/2014/main" id="{658452A2-F40F-F3BE-3381-158F63692707}"/>
              </a:ext>
            </a:extLst>
          </p:cNvPr>
          <p:cNvSpPr>
            <a:spLocks/>
          </p:cNvSpPr>
          <p:nvPr/>
        </p:nvSpPr>
        <p:spPr>
          <a:xfrm>
            <a:off x="1288569" y="4327742"/>
            <a:ext cx="1302231" cy="26592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a:t>Technical Assurance</a:t>
            </a:r>
          </a:p>
        </p:txBody>
      </p:sp>
      <p:graphicFrame>
        <p:nvGraphicFramePr>
          <p:cNvPr id="15" name="Table 14">
            <a:extLst>
              <a:ext uri="{FF2B5EF4-FFF2-40B4-BE49-F238E27FC236}">
                <a16:creationId xmlns:a16="http://schemas.microsoft.com/office/drawing/2014/main" id="{2A0A9BE8-4696-3CEB-5994-A4BCED066471}"/>
              </a:ext>
            </a:extLst>
          </p:cNvPr>
          <p:cNvGraphicFramePr>
            <a:graphicFrameLocks noGrp="1"/>
          </p:cNvGraphicFramePr>
          <p:nvPr>
            <p:extLst>
              <p:ext uri="{D42A27DB-BD31-4B8C-83A1-F6EECF244321}">
                <p14:modId xmlns:p14="http://schemas.microsoft.com/office/powerpoint/2010/main" val="1912007811"/>
              </p:ext>
            </p:extLst>
          </p:nvPr>
        </p:nvGraphicFramePr>
        <p:xfrm>
          <a:off x="4447470" y="1555070"/>
          <a:ext cx="7200000" cy="4747260"/>
        </p:xfrm>
        <a:graphic>
          <a:graphicData uri="http://schemas.openxmlformats.org/drawingml/2006/table">
            <a:tbl>
              <a:tblPr bandRow="1">
                <a:tableStyleId>{5C22544A-7EE6-4342-B048-85BDC9FD1C3A}</a:tableStyleId>
              </a:tblPr>
              <a:tblGrid>
                <a:gridCol w="442018">
                  <a:extLst>
                    <a:ext uri="{9D8B030D-6E8A-4147-A177-3AD203B41FA5}">
                      <a16:colId xmlns:a16="http://schemas.microsoft.com/office/drawing/2014/main" val="3240291478"/>
                    </a:ext>
                  </a:extLst>
                </a:gridCol>
                <a:gridCol w="6757982">
                  <a:extLst>
                    <a:ext uri="{9D8B030D-6E8A-4147-A177-3AD203B41FA5}">
                      <a16:colId xmlns:a16="http://schemas.microsoft.com/office/drawing/2014/main" val="1597077072"/>
                    </a:ext>
                  </a:extLst>
                </a:gridCol>
              </a:tblGrid>
              <a:tr h="715690">
                <a:tc gridSpan="2">
                  <a:txBody>
                    <a:bodyPr/>
                    <a:lstStyle/>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r>
                        <a:rPr kumimoji="0" lang="en-GB" sz="1000" b="0" i="0" u="none" strike="noStrike" kern="1200" cap="none" spc="0" normalizeH="0" baseline="0" noProof="0">
                          <a:ln>
                            <a:noFill/>
                          </a:ln>
                          <a:solidFill>
                            <a:srgbClr val="20244C"/>
                          </a:solidFill>
                          <a:effectLst/>
                          <a:uLnTx/>
                          <a:uFillTx/>
                          <a:latin typeface="+mn-lt"/>
                          <a:ea typeface="+mn-ea"/>
                          <a:cs typeface="+mn-cs"/>
                        </a:rPr>
                        <a:t>The Intelligent Customer/Client is the licensee, owner and a potential future operator of the SMR plant. They must be focused on </a:t>
                      </a:r>
                      <a:r>
                        <a:rPr kumimoji="0" lang="en-GB" sz="1000" b="0" i="1" u="none" strike="noStrike" kern="1200" cap="none" spc="0" normalizeH="0" baseline="0" noProof="0">
                          <a:ln>
                            <a:noFill/>
                          </a:ln>
                          <a:solidFill>
                            <a:srgbClr val="20244C"/>
                          </a:solidFill>
                          <a:effectLst/>
                          <a:uLnTx/>
                          <a:uFillTx/>
                          <a:latin typeface="+mn-lt"/>
                          <a:ea typeface="+mn-ea"/>
                          <a:cs typeface="+mn-cs"/>
                        </a:rPr>
                        <a:t>delivering ‘successful’ major infrastructure </a:t>
                      </a:r>
                      <a:r>
                        <a:rPr kumimoji="0" lang="en-GB" sz="1000" b="0" i="0" u="none" strike="noStrike" kern="1200" cap="none" spc="0" normalizeH="0" baseline="0" noProof="0">
                          <a:ln>
                            <a:noFill/>
                          </a:ln>
                          <a:solidFill>
                            <a:srgbClr val="20244C"/>
                          </a:solidFill>
                          <a:effectLst/>
                          <a:uLnTx/>
                          <a:uFillTx/>
                          <a:latin typeface="+mn-lt"/>
                          <a:ea typeface="+mn-ea"/>
                          <a:cs typeface="+mn-cs"/>
                        </a:rPr>
                        <a:t>aligned to Sponsor expectations and capable of specifying requirements to all key contracting parties and managing delivery outcomes. It will do so by owning strategies, procuring the right partners, and setting clear objectives and requirements of partners to deliver against, whilst providing supporting functions for overall SMR project delivery.</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871975793"/>
                  </a:ext>
                </a:extLst>
              </a:tr>
              <a:tr h="1224000">
                <a:tc>
                  <a:txBody>
                    <a:bodyPr/>
                    <a:lstStyle/>
                    <a:p>
                      <a:pPr algn="ctr"/>
                      <a:r>
                        <a:rPr lang="en-US" sz="950" b="1">
                          <a:solidFill>
                            <a:schemeClr val="bg1"/>
                          </a:solidFill>
                        </a:rPr>
                        <a:t>Enabling </a:t>
                      </a:r>
                      <a:endParaRPr lang="en-GB" sz="950" b="1">
                        <a:solidFill>
                          <a:schemeClr val="bg1"/>
                        </a:solidFill>
                      </a:endParaRPr>
                    </a:p>
                  </a:txBody>
                  <a:tcPr vert="vert270" anchor="ctr">
                    <a:lnL w="28575" cap="flat" cmpd="sng" algn="ctr">
                      <a:solidFill>
                        <a:schemeClr val="accent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i="0" u="none" strike="noStrike" kern="1200" cap="none" spc="0" normalizeH="0" baseline="0" noProof="0">
                          <a:ln>
                            <a:noFill/>
                          </a:ln>
                          <a:solidFill>
                            <a:srgbClr val="20244C"/>
                          </a:solidFill>
                          <a:effectLst/>
                          <a:uLnTx/>
                          <a:uFillTx/>
                          <a:latin typeface="+mn-lt"/>
                          <a:ea typeface="+mn-ea"/>
                          <a:cs typeface="+mn-cs"/>
                        </a:rPr>
                        <a:t>Own/manage the project interface with the ONR/EA and other regulatory bodies.</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i="0" u="none" strike="noStrike" kern="1200" cap="none" spc="0" normalizeH="0" baseline="0" noProof="0">
                          <a:ln>
                            <a:noFill/>
                          </a:ln>
                          <a:solidFill>
                            <a:srgbClr val="20244C"/>
                          </a:solidFill>
                          <a:effectLst/>
                          <a:uLnTx/>
                          <a:uFillTx/>
                          <a:latin typeface="+mn-lt"/>
                          <a:ea typeface="+mn-ea"/>
                          <a:cs typeface="+mn-cs"/>
                        </a:rPr>
                        <a:t>Provide LOD2 commercial assurance</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i="0" u="none" strike="noStrike" kern="1200" cap="none" spc="0" normalizeH="0" baseline="0" noProof="0">
                          <a:ln>
                            <a:noFill/>
                          </a:ln>
                          <a:solidFill>
                            <a:srgbClr val="20244C"/>
                          </a:solidFill>
                          <a:effectLst/>
                          <a:uLnTx/>
                          <a:uFillTx/>
                          <a:latin typeface="+mn-lt"/>
                          <a:ea typeface="+mn-ea"/>
                          <a:cs typeface="+mn-cs"/>
                        </a:rPr>
                        <a:t>Provide ownership and oversight of regulations compliance, consents, construction licensing &amp; permitting</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i="0" u="none" strike="noStrike" kern="1200" cap="none" spc="0" normalizeH="0" baseline="0" noProof="0">
                          <a:ln>
                            <a:noFill/>
                          </a:ln>
                          <a:solidFill>
                            <a:srgbClr val="20244C"/>
                          </a:solidFill>
                          <a:effectLst/>
                          <a:uLnTx/>
                          <a:uFillTx/>
                          <a:latin typeface="+mn-lt"/>
                          <a:ea typeface="PMingLiU" panose="02020500000000000000" pitchFamily="18" charset="-120"/>
                          <a:cs typeface="+mn-cs"/>
                        </a:rPr>
                        <a:t>Discharge CDM duties (incl. appointing PDs &amp; PCs, defining interfaces for PDs &amp; PCs, and conducting competency assessments)</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i="0" u="none" strike="noStrike" kern="1200" cap="none" spc="0" normalizeH="0" baseline="0" noProof="0">
                          <a:ln>
                            <a:noFill/>
                          </a:ln>
                          <a:solidFill>
                            <a:srgbClr val="20244C"/>
                          </a:solidFill>
                          <a:effectLst/>
                          <a:uLnTx/>
                          <a:uFillTx/>
                          <a:latin typeface="+mn-lt"/>
                          <a:ea typeface="+mn-ea"/>
                          <a:cs typeface="+mn-cs"/>
                        </a:rPr>
                        <a:t>Develop and own strategies related to safety, health, security &amp; environment and quality</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i="0" u="none" strike="noStrike" kern="1200" cap="none" spc="0" normalizeH="0" baseline="0" noProof="0">
                          <a:ln>
                            <a:noFill/>
                          </a:ln>
                          <a:solidFill>
                            <a:srgbClr val="20244C"/>
                          </a:solidFill>
                          <a:effectLst/>
                          <a:uLnTx/>
                          <a:uFillTx/>
                          <a:latin typeface="+mn-lt"/>
                          <a:ea typeface="+mn-ea"/>
                          <a:cs typeface="+mn-cs"/>
                        </a:rPr>
                        <a:t>Apply for and hold, the Nuclear Site Licence (NSL), including development and maintaining necessary safety capabilities to act as responsible licensee (including Design Authority)</a:t>
                      </a:r>
                    </a:p>
                  </a:txBody>
                  <a:tcPr marL="72000" marR="0" anchor="ctr">
                    <a:lnL w="12700" cap="flat" cmpd="sng" algn="ctr">
                      <a:solidFill>
                        <a:schemeClr val="accent1"/>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74556075"/>
                  </a:ext>
                </a:extLst>
              </a:tr>
              <a:tr h="1368000">
                <a:tc>
                  <a:txBody>
                    <a:bodyPr/>
                    <a:lstStyle/>
                    <a:p>
                      <a:pPr algn="ctr"/>
                      <a:r>
                        <a:rPr lang="en-US" sz="950" b="1">
                          <a:solidFill>
                            <a:schemeClr val="bg1"/>
                          </a:solidFill>
                        </a:rPr>
                        <a:t>Supporting</a:t>
                      </a:r>
                      <a:endParaRPr lang="en-GB" sz="950" b="1">
                        <a:solidFill>
                          <a:schemeClr val="bg1"/>
                        </a:solidFill>
                      </a:endParaRPr>
                    </a:p>
                  </a:txBody>
                  <a:tcPr vert="vert270" anchor="ctr">
                    <a:lnL w="28575" cap="flat" cmpd="sng" algn="ctr">
                      <a:solidFill>
                        <a:schemeClr val="accent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i="0" u="none" strike="noStrike" kern="1200" cap="none" spc="0" normalizeH="0" baseline="0" noProof="0">
                          <a:ln>
                            <a:noFill/>
                          </a:ln>
                          <a:solidFill>
                            <a:srgbClr val="20244C"/>
                          </a:solidFill>
                          <a:effectLst/>
                          <a:uLnTx/>
                          <a:uFillTx/>
                          <a:latin typeface="+mn-lt"/>
                          <a:ea typeface="+mn-ea"/>
                          <a:cs typeface="+mn-cs"/>
                        </a:rPr>
                        <a:t>Provide financial management and planning services for SMR project (financial modelling, budgeting, reporting, funding, etc.) </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i="0" u="none" strike="noStrike" kern="1200" cap="none" spc="0" normalizeH="0" baseline="0" noProof="0">
                          <a:ln>
                            <a:noFill/>
                          </a:ln>
                          <a:solidFill>
                            <a:srgbClr val="20244C"/>
                          </a:solidFill>
                          <a:effectLst/>
                          <a:uLnTx/>
                          <a:uFillTx/>
                          <a:latin typeface="+mn-lt"/>
                          <a:ea typeface="+mn-ea"/>
                          <a:cs typeface="+mn-cs"/>
                        </a:rPr>
                        <a:t>Provide corporate services, around HR, Finance, IT, Business Change (aligned with broader GBN services across DevCos)</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i="0" u="none" strike="noStrike" kern="1200" cap="none" spc="0" normalizeH="0" baseline="0" noProof="0">
                          <a:ln>
                            <a:noFill/>
                          </a:ln>
                          <a:solidFill>
                            <a:srgbClr val="20244C"/>
                          </a:solidFill>
                          <a:effectLst/>
                          <a:uLnTx/>
                          <a:uFillTx/>
                          <a:latin typeface="+mn-lt"/>
                          <a:ea typeface="+mn-ea"/>
                          <a:cs typeface="+mn-cs"/>
                        </a:rPr>
                        <a:t>Develop and own strategies related to ESG, EDI, digital and IMM</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i="0" u="none" strike="noStrike" kern="1200" cap="none" spc="0" normalizeH="0" baseline="0" noProof="0">
                          <a:ln>
                            <a:noFill/>
                          </a:ln>
                          <a:solidFill>
                            <a:srgbClr val="20244C"/>
                          </a:solidFill>
                          <a:effectLst/>
                          <a:uLnTx/>
                          <a:uFillTx/>
                          <a:latin typeface="+mn-lt"/>
                          <a:ea typeface="+mn-ea"/>
                          <a:cs typeface="+mn-cs"/>
                        </a:rPr>
                        <a:t>Develop HMT business cases and manage ext. stakeholder engagement, comms &amp; approvals</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i="0" u="none" strike="noStrike" kern="1200" cap="none" spc="0" normalizeH="0" baseline="0" noProof="0">
                          <a:ln>
                            <a:noFill/>
                          </a:ln>
                          <a:solidFill>
                            <a:srgbClr val="20244C"/>
                          </a:solidFill>
                          <a:effectLst/>
                          <a:uLnTx/>
                          <a:uFillTx/>
                          <a:latin typeface="+mn-lt"/>
                          <a:ea typeface="+mn-ea"/>
                          <a:cs typeface="+mn-cs"/>
                        </a:rPr>
                        <a:t>Set commercial and procurement strategy incl. partner incentivisation, procure partner contracts</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i="0" u="none" strike="noStrike" kern="1200" cap="none" spc="0" normalizeH="0" baseline="0" noProof="0">
                          <a:ln>
                            <a:noFill/>
                          </a:ln>
                          <a:solidFill>
                            <a:srgbClr val="20244C"/>
                          </a:solidFill>
                          <a:effectLst/>
                          <a:uLnTx/>
                          <a:uFillTx/>
                          <a:latin typeface="+mn-lt"/>
                          <a:ea typeface="+mn-ea"/>
                          <a:cs typeface="+mn-cs"/>
                        </a:rPr>
                        <a:t>Establish the necessary organisational capabilities and governance arrangements to discharge the requirements of Nuclear Site Licence (NSL) and other relevant permits and consents</a:t>
                      </a:r>
                    </a:p>
                  </a:txBody>
                  <a:tcPr marL="72000" marR="0" anchor="ctr">
                    <a:lnL w="12700" cap="flat" cmpd="sng" algn="ctr">
                      <a:solidFill>
                        <a:schemeClr val="accent1"/>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236416721"/>
                  </a:ext>
                </a:extLst>
              </a:tr>
              <a:tr h="1224000">
                <a:tc>
                  <a:txBody>
                    <a:bodyPr/>
                    <a:lstStyle/>
                    <a:p>
                      <a:pPr algn="ctr"/>
                      <a:r>
                        <a:rPr lang="en-US" sz="950" b="1">
                          <a:solidFill>
                            <a:schemeClr val="bg1"/>
                          </a:solidFill>
                        </a:rPr>
                        <a:t>Project Delivery</a:t>
                      </a:r>
                      <a:endParaRPr lang="en-GB" sz="950" b="1">
                        <a:solidFill>
                          <a:schemeClr val="bg1"/>
                        </a:solidFill>
                      </a:endParaRPr>
                    </a:p>
                  </a:txBody>
                  <a:tcPr vert="vert270" anchor="ctr">
                    <a:lnL w="28575" cap="flat" cmpd="sng" algn="ctr">
                      <a:solidFill>
                        <a:schemeClr val="accent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0" i="0" u="none" strike="noStrike" kern="1200" cap="none" spc="0" normalizeH="0" baseline="0" noProof="0">
                          <a:ln>
                            <a:noFill/>
                          </a:ln>
                          <a:solidFill>
                            <a:srgbClr val="20244C"/>
                          </a:solidFill>
                          <a:effectLst/>
                          <a:uLnTx/>
                          <a:uFillTx/>
                          <a:latin typeface="+mn-lt"/>
                          <a:ea typeface="PMingLiU" panose="02020500000000000000" pitchFamily="18" charset="-120"/>
                          <a:cs typeface="+mn-cs"/>
                        </a:rPr>
                        <a:t>Manage internal and external commercial governance</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0" i="0" u="none" strike="noStrike" kern="1200" cap="none" spc="0" normalizeH="0" baseline="0" noProof="0">
                          <a:ln>
                            <a:noFill/>
                          </a:ln>
                          <a:solidFill>
                            <a:srgbClr val="20244C"/>
                          </a:solidFill>
                          <a:effectLst/>
                          <a:uLnTx/>
                          <a:uFillTx/>
                          <a:latin typeface="+mn-lt"/>
                          <a:ea typeface="PMingLiU" panose="02020500000000000000" pitchFamily="18" charset="-120"/>
                          <a:cs typeface="+mn-cs"/>
                        </a:rPr>
                        <a:t>Manage Partner contracts &amp; agreements</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0" i="0" u="none" strike="noStrike" kern="1200" cap="none" spc="0" normalizeH="0" baseline="0" noProof="0">
                          <a:ln>
                            <a:noFill/>
                          </a:ln>
                          <a:solidFill>
                            <a:srgbClr val="20244C"/>
                          </a:solidFill>
                          <a:effectLst/>
                          <a:uLnTx/>
                          <a:uFillTx/>
                          <a:latin typeface="+mn-lt"/>
                          <a:ea typeface="PMingLiU" panose="02020500000000000000" pitchFamily="18" charset="-120"/>
                          <a:cs typeface="+mn-cs"/>
                        </a:rPr>
                        <a:t>Define SMR project objectives, partner KPIs, review &amp; endorse supply chain KPIs and incentivisation</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0" i="0" u="none" strike="noStrike" kern="1200" cap="none" spc="0" normalizeH="0" baseline="0" noProof="0">
                          <a:ln>
                            <a:noFill/>
                          </a:ln>
                          <a:solidFill>
                            <a:srgbClr val="20244C"/>
                          </a:solidFill>
                          <a:effectLst/>
                          <a:uLnTx/>
                          <a:uFillTx/>
                          <a:latin typeface="+mn-lt"/>
                          <a:ea typeface="PMingLiU" panose="02020500000000000000" pitchFamily="18" charset="-120"/>
                          <a:cs typeface="+mn-cs"/>
                        </a:rPr>
                        <a:t>Own and manage L0 project controls activities (cost, risk and schedule) </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0" i="0" u="none" strike="noStrike" kern="1200" cap="none" spc="0" normalizeH="0" baseline="0" noProof="0">
                          <a:ln>
                            <a:noFill/>
                          </a:ln>
                          <a:solidFill>
                            <a:srgbClr val="20244C"/>
                          </a:solidFill>
                          <a:effectLst/>
                          <a:uLnTx/>
                          <a:uFillTx/>
                          <a:latin typeface="+mn-lt"/>
                          <a:ea typeface="PMingLiU" panose="02020500000000000000" pitchFamily="18" charset="-120"/>
                          <a:cs typeface="+mn-cs"/>
                        </a:rPr>
                        <a:t>Provide oversight on SMR project management and supply chain management, project controls, integration &amp; construction delivery</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0" i="0" u="none" strike="noStrike" kern="1200" cap="none" spc="0" normalizeH="0" baseline="0" noProof="0">
                          <a:ln>
                            <a:noFill/>
                          </a:ln>
                          <a:solidFill>
                            <a:srgbClr val="20244C"/>
                          </a:solidFill>
                          <a:effectLst/>
                          <a:uLnTx/>
                          <a:uFillTx/>
                          <a:latin typeface="+mn-lt"/>
                          <a:ea typeface="PMingLiU" panose="02020500000000000000" pitchFamily="18" charset="-120"/>
                          <a:cs typeface="+mn-cs"/>
                        </a:rPr>
                        <a:t>Define SMR operations &amp; requirements (operations &amp; maintenance) and develop operational readiness, licensing and transition management plan</a:t>
                      </a:r>
                    </a:p>
                  </a:txBody>
                  <a:tcPr marL="72000" marR="0" anchor="ctr">
                    <a:lnL w="12700" cap="flat" cmpd="sng" algn="ctr">
                      <a:solidFill>
                        <a:schemeClr val="accent1"/>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486708316"/>
                  </a:ext>
                </a:extLst>
              </a:tr>
            </a:tbl>
          </a:graphicData>
        </a:graphic>
      </p:graphicFrame>
      <p:sp>
        <p:nvSpPr>
          <p:cNvPr id="16" name="TextBox 15">
            <a:extLst>
              <a:ext uri="{FF2B5EF4-FFF2-40B4-BE49-F238E27FC236}">
                <a16:creationId xmlns:a16="http://schemas.microsoft.com/office/drawing/2014/main" id="{A322CACB-5D85-348B-5D1B-AAC0116088AB}"/>
              </a:ext>
            </a:extLst>
          </p:cNvPr>
          <p:cNvSpPr txBox="1"/>
          <p:nvPr/>
        </p:nvSpPr>
        <p:spPr>
          <a:xfrm>
            <a:off x="4447471" y="1305750"/>
            <a:ext cx="7200000" cy="184666"/>
          </a:xfrm>
          <a:prstGeom prst="rect">
            <a:avLst/>
          </a:prstGeom>
          <a:solidFill>
            <a:schemeClr val="tx1"/>
          </a:solidFill>
          <a:ln>
            <a:noFill/>
          </a:ln>
          <a:effec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Pts val="1000"/>
              <a:buFontTx/>
              <a:buNone/>
              <a:tabLst>
                <a:tab pos="457200" algn="l"/>
              </a:tabLst>
              <a:defRPr/>
            </a:pPr>
            <a:r>
              <a:rPr kumimoji="0" lang="en-GB" sz="1200" b="1" i="0" u="none" strike="noStrike" kern="1200" cap="none" spc="0" normalizeH="0" baseline="0" noProof="0">
                <a:ln>
                  <a:noFill/>
                </a:ln>
                <a:solidFill>
                  <a:schemeClr val="bg1"/>
                </a:solidFill>
                <a:effectLst/>
                <a:uLnTx/>
                <a:uFillTx/>
                <a:latin typeface="Arial" panose="020B0604020202020204"/>
                <a:ea typeface="+mn-ea"/>
                <a:cs typeface="+mn-cs"/>
              </a:rPr>
              <a:t>ROLE, AND OUTLINE SCOPE OF SERVICES</a:t>
            </a:r>
          </a:p>
        </p:txBody>
      </p:sp>
      <p:sp>
        <p:nvSpPr>
          <p:cNvPr id="17" name="Right Brace 16">
            <a:extLst>
              <a:ext uri="{FF2B5EF4-FFF2-40B4-BE49-F238E27FC236}">
                <a16:creationId xmlns:a16="http://schemas.microsoft.com/office/drawing/2014/main" id="{85B560F9-B2A3-8DE2-165F-CC7A5FC9A1B3}"/>
              </a:ext>
            </a:extLst>
          </p:cNvPr>
          <p:cNvSpPr/>
          <p:nvPr/>
        </p:nvSpPr>
        <p:spPr>
          <a:xfrm flipH="1">
            <a:off x="4069990" y="1930401"/>
            <a:ext cx="293547" cy="3505200"/>
          </a:xfrm>
          <a:prstGeom prst="rightBrace">
            <a:avLst>
              <a:gd name="adj1" fmla="val 0"/>
              <a:gd name="adj2" fmla="val 10463"/>
            </a:avLst>
          </a:prstGeom>
          <a:ln w="95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0244C"/>
              </a:solidFill>
              <a:effectLst/>
              <a:uLnTx/>
              <a:uFillTx/>
              <a:latin typeface="Arial" panose="020B0604020202020204"/>
              <a:ea typeface="+mn-ea"/>
              <a:cs typeface="+mn-cs"/>
            </a:endParaRPr>
          </a:p>
        </p:txBody>
      </p:sp>
      <p:graphicFrame>
        <p:nvGraphicFramePr>
          <p:cNvPr id="14" name="Table 13">
            <a:extLst>
              <a:ext uri="{FF2B5EF4-FFF2-40B4-BE49-F238E27FC236}">
                <a16:creationId xmlns:a16="http://schemas.microsoft.com/office/drawing/2014/main" id="{147D8554-EE19-0DAF-03AF-060BD72304E1}"/>
              </a:ext>
            </a:extLst>
          </p:cNvPr>
          <p:cNvGraphicFramePr>
            <a:graphicFrameLocks noGrp="1"/>
          </p:cNvGraphicFramePr>
          <p:nvPr>
            <p:extLst>
              <p:ext uri="{D42A27DB-BD31-4B8C-83A1-F6EECF244321}">
                <p14:modId xmlns:p14="http://schemas.microsoft.com/office/powerpoint/2010/main" val="1015137116"/>
              </p:ext>
            </p:extLst>
          </p:nvPr>
        </p:nvGraphicFramePr>
        <p:xfrm>
          <a:off x="461818" y="1555071"/>
          <a:ext cx="3559138" cy="4707906"/>
        </p:xfrm>
        <a:graphic>
          <a:graphicData uri="http://schemas.openxmlformats.org/drawingml/2006/table">
            <a:tbl>
              <a:tblPr bandRow="1">
                <a:tableStyleId>{5C22544A-7EE6-4342-B048-85BDC9FD1C3A}</a:tableStyleId>
              </a:tblPr>
              <a:tblGrid>
                <a:gridCol w="711163">
                  <a:extLst>
                    <a:ext uri="{9D8B030D-6E8A-4147-A177-3AD203B41FA5}">
                      <a16:colId xmlns:a16="http://schemas.microsoft.com/office/drawing/2014/main" val="2009062871"/>
                    </a:ext>
                  </a:extLst>
                </a:gridCol>
                <a:gridCol w="2847975">
                  <a:extLst>
                    <a:ext uri="{9D8B030D-6E8A-4147-A177-3AD203B41FA5}">
                      <a16:colId xmlns:a16="http://schemas.microsoft.com/office/drawing/2014/main" val="2169188024"/>
                    </a:ext>
                  </a:extLst>
                </a:gridCol>
              </a:tblGrid>
              <a:tr h="798970">
                <a:tc gridSpan="2">
                  <a:txBody>
                    <a:bodyPr/>
                    <a:lstStyle/>
                    <a:p>
                      <a:endParaRPr lang="en-GB"/>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GB"/>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267707428"/>
                  </a:ext>
                </a:extLst>
              </a:tr>
              <a:tr h="980089">
                <a:tc>
                  <a:txBody>
                    <a:bodyPr/>
                    <a:lstStyle/>
                    <a:p>
                      <a:pPr marL="0" marR="0" lvl="0" indent="0" algn="ctr" defTabSz="1219170" rtl="0" eaLnBrk="1" fontAlgn="auto" latinLnBrk="0" hangingPunct="1">
                        <a:lnSpc>
                          <a:spcPct val="106000"/>
                        </a:lnSpc>
                        <a:spcBef>
                          <a:spcPts val="0"/>
                        </a:spcBef>
                        <a:spcAft>
                          <a:spcPts val="0"/>
                        </a:spcAft>
                        <a:buClrTx/>
                        <a:buSzTx/>
                        <a:buFontTx/>
                        <a:buNone/>
                        <a:tabLst/>
                        <a:defRPr/>
                      </a:pPr>
                      <a:endParaRPr kumimoji="0" lang="en-GB" sz="1050" b="0" i="1" u="none" strike="noStrike" kern="1200" cap="none" spc="0" normalizeH="0" baseline="0" noProof="0">
                        <a:ln>
                          <a:noFill/>
                        </a:ln>
                        <a:solidFill>
                          <a:srgbClr val="20244C"/>
                        </a:solidFill>
                        <a:effectLst/>
                        <a:uLnTx/>
                        <a:uFillTx/>
                        <a:latin typeface="+mn-lt"/>
                        <a:ea typeface="+mn-ea"/>
                        <a:cs typeface="Arial"/>
                        <a:sym typeface="Arial"/>
                      </a:endParaRPr>
                    </a:p>
                  </a:txBody>
                  <a:tcPr vert="vert27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en-GB"/>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559034177"/>
                  </a:ext>
                </a:extLst>
              </a:tr>
              <a:tr h="1602245">
                <a:tc>
                  <a:txBody>
                    <a:bodyPr/>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GB" sz="1050" b="0" i="1" u="none" strike="noStrike" kern="1200" cap="none" spc="0" normalizeH="0" baseline="0" noProof="0">
                          <a:ln>
                            <a:noFill/>
                          </a:ln>
                          <a:solidFill>
                            <a:srgbClr val="20244C"/>
                          </a:solidFill>
                          <a:effectLst/>
                          <a:uLnTx/>
                          <a:uFillTx/>
                          <a:latin typeface="+mn-lt"/>
                          <a:ea typeface="+mn-ea"/>
                          <a:cs typeface="Arial"/>
                          <a:sym typeface="Arial"/>
                        </a:rPr>
                        <a:t>Delivery   Partner(s)</a:t>
                      </a:r>
                    </a:p>
                  </a:txBody>
                  <a:tcPr vert="vert27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en-GB"/>
                    </a:p>
                  </a:txBody>
                  <a:tcP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31778143"/>
                  </a:ext>
                </a:extLst>
              </a:tr>
              <a:tr h="1326602">
                <a:tc>
                  <a:txBody>
                    <a:bodyPr/>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GB" sz="1050" b="0" i="1" u="none" strike="noStrike" kern="1200" cap="none" spc="0" normalizeH="0" baseline="0" noProof="0">
                          <a:ln>
                            <a:noFill/>
                          </a:ln>
                          <a:solidFill>
                            <a:srgbClr val="20244C"/>
                          </a:solidFill>
                          <a:effectLst/>
                          <a:uLnTx/>
                          <a:uFillTx/>
                          <a:latin typeface="+mn-lt"/>
                          <a:ea typeface="+mn-ea"/>
                          <a:cs typeface="Arial"/>
                          <a:sym typeface="Arial"/>
                        </a:rPr>
                        <a:t>Suppliers</a:t>
                      </a:r>
                    </a:p>
                  </a:txBody>
                  <a:tcPr vert="vert27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endParaRPr lang="en-GB"/>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305422114"/>
                  </a:ext>
                </a:extLst>
              </a:tr>
            </a:tbl>
          </a:graphicData>
        </a:graphic>
      </p:graphicFrame>
      <p:sp>
        <p:nvSpPr>
          <p:cNvPr id="2" name="Rectangle 1">
            <a:extLst>
              <a:ext uri="{FF2B5EF4-FFF2-40B4-BE49-F238E27FC236}">
                <a16:creationId xmlns:a16="http://schemas.microsoft.com/office/drawing/2014/main" id="{4A8F57BC-4E29-80CF-1D6D-028CEB602556}"/>
              </a:ext>
            </a:extLst>
          </p:cNvPr>
          <p:cNvSpPr/>
          <p:nvPr/>
        </p:nvSpPr>
        <p:spPr>
          <a:xfrm>
            <a:off x="461818" y="1555071"/>
            <a:ext cx="3559139" cy="1356519"/>
          </a:xfrm>
          <a:prstGeom prst="rect">
            <a:avLst/>
          </a:prstGeom>
          <a:solidFill>
            <a:schemeClr val="bg2"/>
          </a:solid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Rounded Corners 74">
            <a:extLst>
              <a:ext uri="{FF2B5EF4-FFF2-40B4-BE49-F238E27FC236}">
                <a16:creationId xmlns:a16="http://schemas.microsoft.com/office/drawing/2014/main" id="{2FC0A277-CC81-8231-EBA1-50FDD944FF2E}"/>
              </a:ext>
            </a:extLst>
          </p:cNvPr>
          <p:cNvSpPr/>
          <p:nvPr/>
        </p:nvSpPr>
        <p:spPr>
          <a:xfrm>
            <a:off x="2071995" y="1714530"/>
            <a:ext cx="1081562" cy="452593"/>
          </a:xfrm>
          <a:prstGeom prst="roundRect">
            <a:avLst>
              <a:gd name="adj" fmla="val 9827"/>
            </a:avLst>
          </a:prstGeom>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GB" sz="1200" b="1" dirty="0"/>
              <a:t>DevCo Enterprise</a:t>
            </a:r>
          </a:p>
        </p:txBody>
      </p:sp>
      <p:sp>
        <p:nvSpPr>
          <p:cNvPr id="6" name="TextBox 5">
            <a:extLst>
              <a:ext uri="{FF2B5EF4-FFF2-40B4-BE49-F238E27FC236}">
                <a16:creationId xmlns:a16="http://schemas.microsoft.com/office/drawing/2014/main" id="{71D2D813-F083-78D6-9A34-05A14153B45C}"/>
              </a:ext>
            </a:extLst>
          </p:cNvPr>
          <p:cNvSpPr txBox="1"/>
          <p:nvPr/>
        </p:nvSpPr>
        <p:spPr>
          <a:xfrm rot="16200000">
            <a:off x="161420" y="2119072"/>
            <a:ext cx="1356518" cy="251479"/>
          </a:xfrm>
          <a:prstGeom prst="rect">
            <a:avLst/>
          </a:prstGeom>
          <a:noFill/>
        </p:spPr>
        <p:txBody>
          <a:bodyPr wrap="square">
            <a:spAutoFit/>
          </a:bodyPr>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GB" sz="1050" b="0" i="1" u="none" strike="noStrike" kern="1200" cap="none" spc="0" normalizeH="0" baseline="0" noProof="0">
                <a:ln>
                  <a:noFill/>
                </a:ln>
                <a:solidFill>
                  <a:srgbClr val="20244C"/>
                </a:solidFill>
                <a:effectLst/>
                <a:uLnTx/>
                <a:uFillTx/>
                <a:latin typeface="Arial" panose="020B0604020202020204"/>
                <a:ea typeface="+mn-ea"/>
                <a:cs typeface="Arial"/>
                <a:sym typeface="Arial"/>
              </a:rPr>
              <a:t>Intelligent Client </a:t>
            </a:r>
          </a:p>
        </p:txBody>
      </p:sp>
      <p:sp>
        <p:nvSpPr>
          <p:cNvPr id="7" name="Rectangle: Rounded Corners 6">
            <a:extLst>
              <a:ext uri="{FF2B5EF4-FFF2-40B4-BE49-F238E27FC236}">
                <a16:creationId xmlns:a16="http://schemas.microsoft.com/office/drawing/2014/main" id="{6859747F-AF9E-C518-C82E-BA20ED646CC1}"/>
              </a:ext>
            </a:extLst>
          </p:cNvPr>
          <p:cNvSpPr/>
          <p:nvPr/>
        </p:nvSpPr>
        <p:spPr>
          <a:xfrm>
            <a:off x="1546403" y="2452206"/>
            <a:ext cx="1985153" cy="42498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GB" sz="1200" b="1" dirty="0"/>
              <a:t>DevCo </a:t>
            </a:r>
          </a:p>
          <a:p>
            <a:pPr algn="ctr"/>
            <a:r>
              <a:rPr lang="en-GB" sz="1200" b="1" dirty="0"/>
              <a:t>Intelligent Customer/Client</a:t>
            </a:r>
          </a:p>
        </p:txBody>
      </p:sp>
      <p:sp>
        <p:nvSpPr>
          <p:cNvPr id="8" name="Rectangle: Rounded Corners 7">
            <a:extLst>
              <a:ext uri="{FF2B5EF4-FFF2-40B4-BE49-F238E27FC236}">
                <a16:creationId xmlns:a16="http://schemas.microsoft.com/office/drawing/2014/main" id="{458DC459-AC64-4F0D-AB81-788D70BF6A22}"/>
              </a:ext>
            </a:extLst>
          </p:cNvPr>
          <p:cNvSpPr/>
          <p:nvPr/>
        </p:nvSpPr>
        <p:spPr>
          <a:xfrm>
            <a:off x="1846988" y="2485495"/>
            <a:ext cx="202963" cy="142443"/>
          </a:xfrm>
          <a:prstGeom prst="roundRect">
            <a:avLst/>
          </a:prstGeom>
          <a:ln w="9525">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GB" sz="900"/>
              <a:t>DA</a:t>
            </a:r>
          </a:p>
        </p:txBody>
      </p:sp>
    </p:spTree>
    <p:extLst>
      <p:ext uri="{BB962C8B-B14F-4D97-AF65-F5344CB8AC3E}">
        <p14:creationId xmlns:p14="http://schemas.microsoft.com/office/powerpoint/2010/main" val="2518672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147D8554-EE19-0DAF-03AF-060BD72304E1}"/>
              </a:ext>
            </a:extLst>
          </p:cNvPr>
          <p:cNvGraphicFramePr>
            <a:graphicFrameLocks noGrp="1"/>
          </p:cNvGraphicFramePr>
          <p:nvPr>
            <p:extLst>
              <p:ext uri="{D42A27DB-BD31-4B8C-83A1-F6EECF244321}">
                <p14:modId xmlns:p14="http://schemas.microsoft.com/office/powerpoint/2010/main" val="3846617525"/>
              </p:ext>
            </p:extLst>
          </p:nvPr>
        </p:nvGraphicFramePr>
        <p:xfrm>
          <a:off x="472705" y="1555071"/>
          <a:ext cx="3548252" cy="4707906"/>
        </p:xfrm>
        <a:graphic>
          <a:graphicData uri="http://schemas.openxmlformats.org/drawingml/2006/table">
            <a:tbl>
              <a:tblPr bandRow="1">
                <a:tableStyleId>{5C22544A-7EE6-4342-B048-85BDC9FD1C3A}</a:tableStyleId>
              </a:tblPr>
              <a:tblGrid>
                <a:gridCol w="700276">
                  <a:extLst>
                    <a:ext uri="{9D8B030D-6E8A-4147-A177-3AD203B41FA5}">
                      <a16:colId xmlns:a16="http://schemas.microsoft.com/office/drawing/2014/main" val="2009062871"/>
                    </a:ext>
                  </a:extLst>
                </a:gridCol>
                <a:gridCol w="2847976">
                  <a:extLst>
                    <a:ext uri="{9D8B030D-6E8A-4147-A177-3AD203B41FA5}">
                      <a16:colId xmlns:a16="http://schemas.microsoft.com/office/drawing/2014/main" val="2169188024"/>
                    </a:ext>
                  </a:extLst>
                </a:gridCol>
              </a:tblGrid>
              <a:tr h="798970">
                <a:tc rowSpan="2">
                  <a:txBody>
                    <a:bodyPr/>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GB" sz="1050" b="0" i="1" u="none" strike="noStrike" kern="1200" cap="none" spc="0" normalizeH="0" baseline="0" noProof="0">
                          <a:ln>
                            <a:noFill/>
                          </a:ln>
                          <a:solidFill>
                            <a:srgbClr val="20244C"/>
                          </a:solidFill>
                          <a:effectLst/>
                          <a:uLnTx/>
                          <a:uFillTx/>
                          <a:latin typeface="+mn-lt"/>
                          <a:ea typeface="+mn-ea"/>
                          <a:cs typeface="Arial"/>
                          <a:sym typeface="Arial"/>
                        </a:rPr>
                        <a:t>Intelligent Client </a:t>
                      </a:r>
                    </a:p>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GB" sz="1050" b="0" i="1" u="none" strike="noStrike" kern="1200" cap="none" spc="0" normalizeH="0" baseline="0" noProof="0">
                          <a:ln>
                            <a:noFill/>
                          </a:ln>
                          <a:solidFill>
                            <a:srgbClr val="20244C"/>
                          </a:solidFill>
                          <a:effectLst/>
                          <a:uLnTx/>
                          <a:uFillTx/>
                          <a:latin typeface="+mn-lt"/>
                          <a:ea typeface="+mn-ea"/>
                          <a:cs typeface="Arial"/>
                          <a:sym typeface="Arial"/>
                        </a:rPr>
                        <a:t>&amp; Assurance  Partner </a:t>
                      </a:r>
                    </a:p>
                  </a:txBody>
                  <a:tcPr vert="vert27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267707428"/>
                  </a:ext>
                </a:extLst>
              </a:tr>
              <a:tr h="980089">
                <a:tc vMerge="1">
                  <a:txBody>
                    <a:bodyPr/>
                    <a:lstStyle/>
                    <a:p>
                      <a:endParaRPr lang="en-GB"/>
                    </a:p>
                  </a:txBody>
                  <a:tcPr vert="vert27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8100" cap="flat" cmpd="sng" algn="ctr">
                      <a:solidFill>
                        <a:schemeClr val="tx2"/>
                      </a:solidFill>
                      <a:prstDash val="solid"/>
                      <a:round/>
                      <a:headEnd type="none" w="med" len="med"/>
                      <a:tailEnd type="none" w="med" len="med"/>
                    </a:lnB>
                    <a:no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559034177"/>
                  </a:ext>
                </a:extLst>
              </a:tr>
              <a:tr h="1602245">
                <a:tc>
                  <a:txBody>
                    <a:bodyPr/>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GB" sz="1050" b="0" i="1" u="none" strike="noStrike" kern="1200" cap="none" spc="0" normalizeH="0" baseline="0" noProof="0">
                          <a:ln>
                            <a:noFill/>
                          </a:ln>
                          <a:solidFill>
                            <a:srgbClr val="20244C"/>
                          </a:solidFill>
                          <a:effectLst/>
                          <a:uLnTx/>
                          <a:uFillTx/>
                          <a:latin typeface="+mn-lt"/>
                          <a:ea typeface="+mn-ea"/>
                          <a:cs typeface="Arial"/>
                          <a:sym typeface="Arial"/>
                        </a:rPr>
                        <a:t>Delivery   Partner(s)</a:t>
                      </a:r>
                    </a:p>
                  </a:txBody>
                  <a:tcPr vert="vert27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778143"/>
                  </a:ext>
                </a:extLst>
              </a:tr>
              <a:tr h="1326602">
                <a:tc>
                  <a:txBody>
                    <a:bodyPr/>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GB" sz="1050" b="0" i="1" u="none" strike="noStrike" kern="1200" cap="none" spc="0" normalizeH="0" baseline="0" noProof="0">
                          <a:ln>
                            <a:noFill/>
                          </a:ln>
                          <a:solidFill>
                            <a:srgbClr val="20244C"/>
                          </a:solidFill>
                          <a:effectLst/>
                          <a:uLnTx/>
                          <a:uFillTx/>
                          <a:latin typeface="+mn-lt"/>
                          <a:ea typeface="+mn-ea"/>
                          <a:cs typeface="Arial"/>
                          <a:sym typeface="Arial"/>
                        </a:rPr>
                        <a:t>Suppliers</a:t>
                      </a:r>
                    </a:p>
                  </a:txBody>
                  <a:tcPr vert="vert27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305422114"/>
                  </a:ext>
                </a:extLst>
              </a:tr>
            </a:tbl>
          </a:graphicData>
        </a:graphic>
      </p:graphicFrame>
      <p:sp>
        <p:nvSpPr>
          <p:cNvPr id="3" name="Text Placeholder 2">
            <a:extLst>
              <a:ext uri="{FF2B5EF4-FFF2-40B4-BE49-F238E27FC236}">
                <a16:creationId xmlns:a16="http://schemas.microsoft.com/office/drawing/2014/main" id="{40687734-59EB-D2C4-3419-0675D8AB189A}"/>
              </a:ext>
            </a:extLst>
          </p:cNvPr>
          <p:cNvSpPr>
            <a:spLocks noGrp="1"/>
          </p:cNvSpPr>
          <p:nvPr>
            <p:ph type="body" sz="quarter" idx="14"/>
          </p:nvPr>
        </p:nvSpPr>
        <p:spPr>
          <a:xfrm>
            <a:off x="343923" y="595023"/>
            <a:ext cx="11962375" cy="646073"/>
          </a:xfrm>
        </p:spPr>
        <p:txBody>
          <a:bodyPr/>
          <a:lstStyle/>
          <a:p>
            <a:r>
              <a:rPr lang="en-GB" dirty="0"/>
              <a:t>5.9 role profiles | delivery partner</a:t>
            </a:r>
          </a:p>
        </p:txBody>
      </p:sp>
      <p:sp>
        <p:nvSpPr>
          <p:cNvPr id="21" name="TextBox 20">
            <a:extLst>
              <a:ext uri="{FF2B5EF4-FFF2-40B4-BE49-F238E27FC236}">
                <a16:creationId xmlns:a16="http://schemas.microsoft.com/office/drawing/2014/main" id="{22EAEE16-931C-400D-C107-798BA17D0FE9}"/>
              </a:ext>
            </a:extLst>
          </p:cNvPr>
          <p:cNvSpPr txBox="1"/>
          <p:nvPr/>
        </p:nvSpPr>
        <p:spPr>
          <a:xfrm>
            <a:off x="437960" y="1318116"/>
            <a:ext cx="3617741" cy="184666"/>
          </a:xfrm>
          <a:prstGeom prst="rect">
            <a:avLst/>
          </a:prstGeom>
          <a:solidFill>
            <a:schemeClr val="tx1"/>
          </a:solidFill>
          <a:ln>
            <a:noFill/>
          </a:ln>
          <a:effec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Pts val="1000"/>
              <a:buFontTx/>
              <a:buNone/>
              <a:tabLst>
                <a:tab pos="457200" algn="l"/>
              </a:tabLst>
              <a:defRPr/>
            </a:pPr>
            <a:r>
              <a:rPr kumimoji="0" lang="en-GB" sz="1200" b="1" i="0" u="none" strike="noStrike" kern="1200" cap="none" spc="0" normalizeH="0" baseline="0" noProof="0">
                <a:ln>
                  <a:noFill/>
                </a:ln>
                <a:solidFill>
                  <a:schemeClr val="bg1"/>
                </a:solidFill>
                <a:effectLst/>
                <a:uLnTx/>
                <a:uFillTx/>
                <a:latin typeface="Arial" panose="020B0604020202020204"/>
                <a:ea typeface="+mn-ea"/>
                <a:cs typeface="+mn-cs"/>
              </a:rPr>
              <a:t>CONCEPTUAL </a:t>
            </a:r>
            <a:r>
              <a:rPr lang="en-GB" sz="1200" b="1">
                <a:solidFill>
                  <a:schemeClr val="bg1"/>
                </a:solidFill>
                <a:latin typeface="Arial" panose="020B0604020202020204"/>
              </a:rPr>
              <a:t>SMR PROJECT </a:t>
            </a:r>
            <a:r>
              <a:rPr kumimoji="0" lang="en-GB" sz="1200" b="1" i="0" u="none" strike="noStrike" kern="1200" cap="none" spc="0" normalizeH="0" baseline="0" noProof="0">
                <a:ln>
                  <a:noFill/>
                </a:ln>
                <a:solidFill>
                  <a:schemeClr val="bg1"/>
                </a:solidFill>
                <a:effectLst/>
                <a:uLnTx/>
                <a:uFillTx/>
                <a:latin typeface="Arial" panose="020B0604020202020204"/>
                <a:ea typeface="+mn-ea"/>
                <a:cs typeface="+mn-cs"/>
              </a:rPr>
              <a:t>DELIVERY MODEL</a:t>
            </a:r>
            <a:endParaRPr kumimoji="0" lang="en-GB" sz="12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64" name="Rectangle 63">
            <a:extLst>
              <a:ext uri="{FF2B5EF4-FFF2-40B4-BE49-F238E27FC236}">
                <a16:creationId xmlns:a16="http://schemas.microsoft.com/office/drawing/2014/main" id="{10BE0461-21B7-594A-FD5E-E8DA177EC02B}"/>
              </a:ext>
            </a:extLst>
          </p:cNvPr>
          <p:cNvSpPr>
            <a:spLocks/>
          </p:cNvSpPr>
          <p:nvPr/>
        </p:nvSpPr>
        <p:spPr>
          <a:xfrm>
            <a:off x="2670286" y="4327742"/>
            <a:ext cx="1261167" cy="26592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a:t>Delivery Assurance</a:t>
            </a:r>
          </a:p>
        </p:txBody>
      </p:sp>
      <p:sp>
        <p:nvSpPr>
          <p:cNvPr id="66" name="Rectangle: Rounded Corners 65">
            <a:extLst>
              <a:ext uri="{FF2B5EF4-FFF2-40B4-BE49-F238E27FC236}">
                <a16:creationId xmlns:a16="http://schemas.microsoft.com/office/drawing/2014/main" id="{FF162E55-0104-300C-2096-25177A49824C}"/>
              </a:ext>
            </a:extLst>
          </p:cNvPr>
          <p:cNvSpPr>
            <a:spLocks/>
          </p:cNvSpPr>
          <p:nvPr/>
        </p:nvSpPr>
        <p:spPr>
          <a:xfrm>
            <a:off x="1298777" y="2931543"/>
            <a:ext cx="2627998" cy="3080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a:t>Owner’s Engineer</a:t>
            </a:r>
            <a:r>
              <a:rPr lang="en-GB" sz="1200"/>
              <a:t> </a:t>
            </a:r>
            <a:r>
              <a:rPr lang="en-GB" sz="800"/>
              <a:t>(Technical + Delivery)</a:t>
            </a:r>
            <a:endParaRPr lang="en-GB" sz="700"/>
          </a:p>
        </p:txBody>
      </p:sp>
      <p:sp>
        <p:nvSpPr>
          <p:cNvPr id="67" name="Rectangle: Rounded Corners 66">
            <a:extLst>
              <a:ext uri="{FF2B5EF4-FFF2-40B4-BE49-F238E27FC236}">
                <a16:creationId xmlns:a16="http://schemas.microsoft.com/office/drawing/2014/main" id="{C850AC0A-1373-087B-B866-9EC78A53DF07}"/>
              </a:ext>
            </a:extLst>
          </p:cNvPr>
          <p:cNvSpPr>
            <a:spLocks/>
          </p:cNvSpPr>
          <p:nvPr/>
        </p:nvSpPr>
        <p:spPr>
          <a:xfrm>
            <a:off x="1288569" y="3504141"/>
            <a:ext cx="2638206" cy="30803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1200" b="1"/>
              <a:t>Delivery Partner</a:t>
            </a:r>
          </a:p>
        </p:txBody>
      </p:sp>
      <p:sp>
        <p:nvSpPr>
          <p:cNvPr id="68" name="Rectangle: Rounded Corners 67">
            <a:extLst>
              <a:ext uri="{FF2B5EF4-FFF2-40B4-BE49-F238E27FC236}">
                <a16:creationId xmlns:a16="http://schemas.microsoft.com/office/drawing/2014/main" id="{C07A2C1E-2031-70B4-FEAC-FC5FF3234F42}"/>
              </a:ext>
            </a:extLst>
          </p:cNvPr>
          <p:cNvSpPr/>
          <p:nvPr/>
        </p:nvSpPr>
        <p:spPr>
          <a:xfrm>
            <a:off x="1288569" y="5052659"/>
            <a:ext cx="2627999" cy="613503"/>
          </a:xfrm>
          <a:prstGeom prst="roundRect">
            <a:avLst>
              <a:gd name="adj" fmla="val 10063"/>
            </a:avLst>
          </a:prstGeom>
          <a:solidFill>
            <a:srgbClr val="ADB2DD"/>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a:solidFill>
                  <a:schemeClr val="bg2">
                    <a:lumMod val="10000"/>
                  </a:schemeClr>
                </a:solidFill>
              </a:rPr>
              <a:t>Technical Integration </a:t>
            </a:r>
          </a:p>
          <a:p>
            <a:pPr algn="ctr"/>
            <a:r>
              <a:rPr lang="en-GB" sz="900">
                <a:solidFill>
                  <a:schemeClr val="bg2">
                    <a:lumMod val="10000"/>
                  </a:schemeClr>
                </a:solidFill>
              </a:rPr>
              <a:t>(Could be part of Delivery Partner depending on option selected)</a:t>
            </a:r>
            <a:endParaRPr lang="en-GB" sz="1050">
              <a:solidFill>
                <a:schemeClr val="bg2">
                  <a:lumMod val="10000"/>
                </a:schemeClr>
              </a:solidFill>
            </a:endParaRPr>
          </a:p>
        </p:txBody>
      </p:sp>
      <p:sp>
        <p:nvSpPr>
          <p:cNvPr id="69" name="Rectangle: Rounded Corners 68">
            <a:extLst>
              <a:ext uri="{FF2B5EF4-FFF2-40B4-BE49-F238E27FC236}">
                <a16:creationId xmlns:a16="http://schemas.microsoft.com/office/drawing/2014/main" id="{EFA40440-0DEE-2743-C879-E9608FE7444F}"/>
              </a:ext>
            </a:extLst>
          </p:cNvPr>
          <p:cNvSpPr/>
          <p:nvPr/>
        </p:nvSpPr>
        <p:spPr>
          <a:xfrm>
            <a:off x="1288569" y="5734118"/>
            <a:ext cx="1329605" cy="403937"/>
          </a:xfrm>
          <a:prstGeom prst="roundRect">
            <a:avLst/>
          </a:prstGeom>
          <a:solidFill>
            <a:srgbClr val="ADB2DD"/>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a:solidFill>
                  <a:schemeClr val="bg2">
                    <a:lumMod val="10000"/>
                  </a:schemeClr>
                </a:solidFill>
              </a:rPr>
              <a:t>Technology Partner</a:t>
            </a:r>
          </a:p>
        </p:txBody>
      </p:sp>
      <p:sp>
        <p:nvSpPr>
          <p:cNvPr id="70" name="Rectangle: Rounded Corners 69">
            <a:extLst>
              <a:ext uri="{FF2B5EF4-FFF2-40B4-BE49-F238E27FC236}">
                <a16:creationId xmlns:a16="http://schemas.microsoft.com/office/drawing/2014/main" id="{5CCFA8CE-2C04-383D-ADB4-54CE13624275}"/>
              </a:ext>
            </a:extLst>
          </p:cNvPr>
          <p:cNvSpPr/>
          <p:nvPr/>
        </p:nvSpPr>
        <p:spPr>
          <a:xfrm>
            <a:off x="2669142" y="5734118"/>
            <a:ext cx="1257633" cy="40393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GB" sz="1200">
                <a:solidFill>
                  <a:schemeClr val="bg2">
                    <a:lumMod val="10000"/>
                  </a:schemeClr>
                </a:solidFill>
              </a:rPr>
              <a:t>Other Suppliers </a:t>
            </a:r>
          </a:p>
          <a:p>
            <a:pPr algn="ctr"/>
            <a:r>
              <a:rPr lang="en-GB" sz="700">
                <a:solidFill>
                  <a:schemeClr val="bg2">
                    <a:lumMod val="10000"/>
                  </a:schemeClr>
                </a:solidFill>
              </a:rPr>
              <a:t>(Owner’s Scope)</a:t>
            </a:r>
          </a:p>
        </p:txBody>
      </p:sp>
      <p:sp>
        <p:nvSpPr>
          <p:cNvPr id="71" name="Rectangle 70">
            <a:extLst>
              <a:ext uri="{FF2B5EF4-FFF2-40B4-BE49-F238E27FC236}">
                <a16:creationId xmlns:a16="http://schemas.microsoft.com/office/drawing/2014/main" id="{6C014980-FE57-0176-4E7B-02BA46860A63}"/>
              </a:ext>
            </a:extLst>
          </p:cNvPr>
          <p:cNvSpPr>
            <a:spLocks/>
          </p:cNvSpPr>
          <p:nvPr/>
        </p:nvSpPr>
        <p:spPr>
          <a:xfrm>
            <a:off x="1288569" y="3876546"/>
            <a:ext cx="821599" cy="39033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b="1"/>
              <a:t>Procurement &amp; Contract Mgmt</a:t>
            </a:r>
          </a:p>
        </p:txBody>
      </p:sp>
      <p:sp>
        <p:nvSpPr>
          <p:cNvPr id="72" name="Rectangle 71">
            <a:extLst>
              <a:ext uri="{FF2B5EF4-FFF2-40B4-BE49-F238E27FC236}">
                <a16:creationId xmlns:a16="http://schemas.microsoft.com/office/drawing/2014/main" id="{4F4344E3-427D-42EA-0439-0AFE64B9CF22}"/>
              </a:ext>
            </a:extLst>
          </p:cNvPr>
          <p:cNvSpPr>
            <a:spLocks/>
          </p:cNvSpPr>
          <p:nvPr/>
        </p:nvSpPr>
        <p:spPr>
          <a:xfrm>
            <a:off x="2199211" y="3876547"/>
            <a:ext cx="821599" cy="39033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b="1"/>
              <a:t>Delivery Management &amp; Project Controls</a:t>
            </a:r>
          </a:p>
        </p:txBody>
      </p:sp>
      <p:sp>
        <p:nvSpPr>
          <p:cNvPr id="73" name="Rectangle 72">
            <a:extLst>
              <a:ext uri="{FF2B5EF4-FFF2-40B4-BE49-F238E27FC236}">
                <a16:creationId xmlns:a16="http://schemas.microsoft.com/office/drawing/2014/main" id="{CEEF3C85-84AA-98F4-79E9-EAB3B4AF9E88}"/>
              </a:ext>
            </a:extLst>
          </p:cNvPr>
          <p:cNvSpPr>
            <a:spLocks/>
          </p:cNvSpPr>
          <p:nvPr/>
        </p:nvSpPr>
        <p:spPr>
          <a:xfrm>
            <a:off x="3109854" y="3876547"/>
            <a:ext cx="821599" cy="39032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b="1"/>
              <a:t>Delivery Integration</a:t>
            </a:r>
          </a:p>
        </p:txBody>
      </p:sp>
      <p:sp>
        <p:nvSpPr>
          <p:cNvPr id="78" name="Arrow: Down 77">
            <a:extLst>
              <a:ext uri="{FF2B5EF4-FFF2-40B4-BE49-F238E27FC236}">
                <a16:creationId xmlns:a16="http://schemas.microsoft.com/office/drawing/2014/main" id="{BE766011-C2D9-5C0C-B585-AB5859BB4B69}"/>
              </a:ext>
            </a:extLst>
          </p:cNvPr>
          <p:cNvSpPr/>
          <p:nvPr/>
        </p:nvSpPr>
        <p:spPr>
          <a:xfrm>
            <a:off x="1288569" y="4656438"/>
            <a:ext cx="114100" cy="137374"/>
          </a:xfrm>
          <a:prstGeom prst="downArrow">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81" name="Arrow: Down 80">
            <a:extLst>
              <a:ext uri="{FF2B5EF4-FFF2-40B4-BE49-F238E27FC236}">
                <a16:creationId xmlns:a16="http://schemas.microsoft.com/office/drawing/2014/main" id="{915C412C-08D5-A4CF-9051-D2D3F0F7FF2B}"/>
              </a:ext>
            </a:extLst>
          </p:cNvPr>
          <p:cNvSpPr/>
          <p:nvPr/>
        </p:nvSpPr>
        <p:spPr>
          <a:xfrm>
            <a:off x="1920765" y="4656438"/>
            <a:ext cx="114100" cy="137374"/>
          </a:xfrm>
          <a:prstGeom prst="downArrow">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82" name="Arrow: Down 81">
            <a:extLst>
              <a:ext uri="{FF2B5EF4-FFF2-40B4-BE49-F238E27FC236}">
                <a16:creationId xmlns:a16="http://schemas.microsoft.com/office/drawing/2014/main" id="{F7522D3E-0849-891B-AA5B-D01614E625EF}"/>
              </a:ext>
            </a:extLst>
          </p:cNvPr>
          <p:cNvSpPr/>
          <p:nvPr/>
        </p:nvSpPr>
        <p:spPr>
          <a:xfrm>
            <a:off x="2552961" y="4656438"/>
            <a:ext cx="114100" cy="137374"/>
          </a:xfrm>
          <a:prstGeom prst="downArrow">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85" name="Arrow: Down 84">
            <a:extLst>
              <a:ext uri="{FF2B5EF4-FFF2-40B4-BE49-F238E27FC236}">
                <a16:creationId xmlns:a16="http://schemas.microsoft.com/office/drawing/2014/main" id="{2A25D6CA-8CE8-A95A-CC99-BBCA8729A13C}"/>
              </a:ext>
            </a:extLst>
          </p:cNvPr>
          <p:cNvSpPr/>
          <p:nvPr/>
        </p:nvSpPr>
        <p:spPr>
          <a:xfrm>
            <a:off x="3185157" y="4656438"/>
            <a:ext cx="114100" cy="137374"/>
          </a:xfrm>
          <a:prstGeom prst="downArrow">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86" name="Arrow: Down 85">
            <a:extLst>
              <a:ext uri="{FF2B5EF4-FFF2-40B4-BE49-F238E27FC236}">
                <a16:creationId xmlns:a16="http://schemas.microsoft.com/office/drawing/2014/main" id="{D7803635-48AC-5B44-E4B8-C7B77E47A857}"/>
              </a:ext>
            </a:extLst>
          </p:cNvPr>
          <p:cNvSpPr/>
          <p:nvPr/>
        </p:nvSpPr>
        <p:spPr>
          <a:xfrm>
            <a:off x="3817353" y="4656438"/>
            <a:ext cx="114100" cy="137374"/>
          </a:xfrm>
          <a:prstGeom prst="downArrow">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75" name="Rectangle: Rounded Corners 74">
            <a:extLst>
              <a:ext uri="{FF2B5EF4-FFF2-40B4-BE49-F238E27FC236}">
                <a16:creationId xmlns:a16="http://schemas.microsoft.com/office/drawing/2014/main" id="{2FC0A277-CC81-8231-EBA1-50FDD944FF2E}"/>
              </a:ext>
            </a:extLst>
          </p:cNvPr>
          <p:cNvSpPr/>
          <p:nvPr/>
        </p:nvSpPr>
        <p:spPr>
          <a:xfrm>
            <a:off x="2071995" y="1714530"/>
            <a:ext cx="1081562" cy="452593"/>
          </a:xfrm>
          <a:prstGeom prst="roundRect">
            <a:avLst>
              <a:gd name="adj" fmla="val 9827"/>
            </a:avLst>
          </a:prstGeom>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GB" sz="1200" b="1" dirty="0"/>
              <a:t>DevCo Enterprise</a:t>
            </a:r>
          </a:p>
        </p:txBody>
      </p:sp>
      <p:sp>
        <p:nvSpPr>
          <p:cNvPr id="77" name="Rectangle 76">
            <a:extLst>
              <a:ext uri="{FF2B5EF4-FFF2-40B4-BE49-F238E27FC236}">
                <a16:creationId xmlns:a16="http://schemas.microsoft.com/office/drawing/2014/main" id="{658452A2-F40F-F3BE-3381-158F63692707}"/>
              </a:ext>
            </a:extLst>
          </p:cNvPr>
          <p:cNvSpPr>
            <a:spLocks/>
          </p:cNvSpPr>
          <p:nvPr/>
        </p:nvSpPr>
        <p:spPr>
          <a:xfrm>
            <a:off x="1288569" y="4327742"/>
            <a:ext cx="1302231" cy="26592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a:t>Technical Assurance</a:t>
            </a:r>
          </a:p>
        </p:txBody>
      </p:sp>
      <p:graphicFrame>
        <p:nvGraphicFramePr>
          <p:cNvPr id="15" name="Table 14">
            <a:extLst>
              <a:ext uri="{FF2B5EF4-FFF2-40B4-BE49-F238E27FC236}">
                <a16:creationId xmlns:a16="http://schemas.microsoft.com/office/drawing/2014/main" id="{2A0A9BE8-4696-3CEB-5994-A4BCED066471}"/>
              </a:ext>
            </a:extLst>
          </p:cNvPr>
          <p:cNvGraphicFramePr>
            <a:graphicFrameLocks noGrp="1"/>
          </p:cNvGraphicFramePr>
          <p:nvPr>
            <p:extLst>
              <p:ext uri="{D42A27DB-BD31-4B8C-83A1-F6EECF244321}">
                <p14:modId xmlns:p14="http://schemas.microsoft.com/office/powerpoint/2010/main" val="2529572995"/>
              </p:ext>
            </p:extLst>
          </p:nvPr>
        </p:nvGraphicFramePr>
        <p:xfrm>
          <a:off x="4447470" y="1555070"/>
          <a:ext cx="7200000" cy="4722600"/>
        </p:xfrm>
        <a:graphic>
          <a:graphicData uri="http://schemas.openxmlformats.org/drawingml/2006/table">
            <a:tbl>
              <a:tblPr bandRow="1">
                <a:tableStyleId>{5C22544A-7EE6-4342-B048-85BDC9FD1C3A}</a:tableStyleId>
              </a:tblPr>
              <a:tblGrid>
                <a:gridCol w="442018">
                  <a:extLst>
                    <a:ext uri="{9D8B030D-6E8A-4147-A177-3AD203B41FA5}">
                      <a16:colId xmlns:a16="http://schemas.microsoft.com/office/drawing/2014/main" val="3240291478"/>
                    </a:ext>
                  </a:extLst>
                </a:gridCol>
                <a:gridCol w="6757982">
                  <a:extLst>
                    <a:ext uri="{9D8B030D-6E8A-4147-A177-3AD203B41FA5}">
                      <a16:colId xmlns:a16="http://schemas.microsoft.com/office/drawing/2014/main" val="1597077072"/>
                    </a:ext>
                  </a:extLst>
                </a:gridCol>
              </a:tblGrid>
              <a:tr h="684000">
                <a:tc gridSpan="2">
                  <a:txBody>
                    <a:bodyPr/>
                    <a:lstStyle/>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r>
                        <a:rPr kumimoji="0" lang="en-GB" sz="950" b="0" i="0" u="none" strike="noStrike" kern="1200" cap="none" spc="0" normalizeH="0" baseline="0" noProof="0" dirty="0">
                          <a:ln>
                            <a:noFill/>
                          </a:ln>
                          <a:solidFill>
                            <a:srgbClr val="20244C"/>
                          </a:solidFill>
                          <a:effectLst/>
                          <a:uLnTx/>
                          <a:uFillTx/>
                          <a:latin typeface="+mn-lt"/>
                          <a:ea typeface="+mn-ea"/>
                          <a:cs typeface="+mn-cs"/>
                        </a:rPr>
                        <a:t>The </a:t>
                      </a:r>
                      <a:r>
                        <a:rPr kumimoji="0" lang="en-GB" sz="950" b="1" i="0" u="none" strike="noStrike" kern="1200" cap="none" spc="0" normalizeH="0" baseline="0" noProof="0" dirty="0">
                          <a:ln>
                            <a:noFill/>
                          </a:ln>
                          <a:solidFill>
                            <a:srgbClr val="20244C"/>
                          </a:solidFill>
                          <a:effectLst/>
                          <a:uLnTx/>
                          <a:uFillTx/>
                          <a:latin typeface="+mn-lt"/>
                          <a:ea typeface="+mn-ea"/>
                          <a:cs typeface="+mn-cs"/>
                        </a:rPr>
                        <a:t>Delivery Partner provides overall delivery integration and management</a:t>
                      </a:r>
                      <a:r>
                        <a:rPr kumimoji="0" lang="en-GB" sz="950" b="0" i="0" u="none" strike="noStrike" kern="1200" cap="none" spc="0" normalizeH="0" baseline="0" noProof="0" dirty="0">
                          <a:ln>
                            <a:noFill/>
                          </a:ln>
                          <a:solidFill>
                            <a:srgbClr val="20244C"/>
                          </a:solidFill>
                          <a:effectLst/>
                          <a:uLnTx/>
                          <a:uFillTx/>
                          <a:latin typeface="+mn-lt"/>
                          <a:ea typeface="+mn-ea"/>
                          <a:cs typeface="+mn-cs"/>
                        </a:rPr>
                        <a:t>, covering the full scope of the SMR project. This includes integration, co-ordination, interface management, LoD1 assurance, and management of project baselines of cost, risk, scope, and schedule. Although the DevCo will likely be the contractual counterparty for the supply chain contracts, the Delivery Partner will </a:t>
                      </a:r>
                      <a:r>
                        <a:rPr kumimoji="0" lang="en-GB" sz="950" b="1" i="0" u="none" strike="noStrike" kern="1200" cap="none" spc="0" normalizeH="0" baseline="0" noProof="0" dirty="0">
                          <a:ln>
                            <a:noFill/>
                          </a:ln>
                          <a:solidFill>
                            <a:srgbClr val="20244C"/>
                          </a:solidFill>
                          <a:effectLst/>
                          <a:uLnTx/>
                          <a:uFillTx/>
                          <a:latin typeface="+mn-lt"/>
                          <a:ea typeface="+mn-ea"/>
                          <a:cs typeface="+mn-cs"/>
                        </a:rPr>
                        <a:t>project manage and integrate delivery of these contracts</a:t>
                      </a:r>
                      <a:r>
                        <a:rPr kumimoji="0" lang="en-GB" sz="950" b="0" i="0" u="none" strike="noStrike" kern="1200" cap="none" spc="0" normalizeH="0" baseline="0" noProof="0" dirty="0">
                          <a:ln>
                            <a:noFill/>
                          </a:ln>
                          <a:solidFill>
                            <a:srgbClr val="20244C"/>
                          </a:solidFill>
                          <a:effectLst/>
                          <a:uLnTx/>
                          <a:uFillTx/>
                          <a:latin typeface="+mn-lt"/>
                          <a:ea typeface="+mn-ea"/>
                          <a:cs typeface="+mn-cs"/>
                        </a:rPr>
                        <a:t>.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extLst>
                  <a:ext uri="{0D108BD9-81ED-4DB2-BD59-A6C34878D82A}">
                    <a16:rowId xmlns:a16="http://schemas.microsoft.com/office/drawing/2014/main" val="3871975793"/>
                  </a:ext>
                </a:extLst>
              </a:tr>
              <a:tr h="936000">
                <a:tc>
                  <a:txBody>
                    <a:bodyPr/>
                    <a:lstStyle/>
                    <a:p>
                      <a:pPr algn="ctr"/>
                      <a:r>
                        <a:rPr lang="en-US" sz="950" b="1">
                          <a:solidFill>
                            <a:schemeClr val="bg1"/>
                          </a:solidFill>
                        </a:rPr>
                        <a:t>Enabling </a:t>
                      </a:r>
                      <a:endParaRPr lang="en-GB" sz="950" b="1">
                        <a:solidFill>
                          <a:schemeClr val="bg1"/>
                        </a:solidFill>
                      </a:endParaRPr>
                    </a:p>
                  </a:txBody>
                  <a:tcPr vert="vert27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0" i="0" u="none" strike="noStrike" kern="1200" cap="none" spc="0" normalizeH="0" baseline="0" noProof="0" dirty="0">
                          <a:ln>
                            <a:noFill/>
                          </a:ln>
                          <a:solidFill>
                            <a:srgbClr val="20244C"/>
                          </a:solidFill>
                          <a:effectLst/>
                          <a:uLnTx/>
                          <a:uFillTx/>
                          <a:latin typeface="+mn-lt"/>
                          <a:ea typeface="+mn-ea"/>
                          <a:cs typeface="+mn-cs"/>
                        </a:rPr>
                        <a:t>Provide </a:t>
                      </a:r>
                      <a:r>
                        <a:rPr kumimoji="0" lang="en-GB" sz="950" b="1" i="0" u="none" strike="noStrike" kern="1200" cap="none" spc="0" normalizeH="0" baseline="0" noProof="0" dirty="0">
                          <a:ln>
                            <a:noFill/>
                          </a:ln>
                          <a:solidFill>
                            <a:srgbClr val="20244C"/>
                          </a:solidFill>
                          <a:effectLst/>
                          <a:uLnTx/>
                          <a:uFillTx/>
                          <a:latin typeface="+mn-lt"/>
                          <a:ea typeface="+mn-ea"/>
                          <a:cs typeface="+mn-cs"/>
                        </a:rPr>
                        <a:t>LOD1 technical, delivery and commercial assurance of</a:t>
                      </a:r>
                      <a:r>
                        <a:rPr kumimoji="0" lang="en-GB" sz="950" b="0" i="0" u="none" strike="noStrike" kern="1200" cap="none" spc="0" normalizeH="0" baseline="0" noProof="0" dirty="0">
                          <a:ln>
                            <a:noFill/>
                          </a:ln>
                          <a:solidFill>
                            <a:srgbClr val="20244C"/>
                          </a:solidFill>
                          <a:effectLst/>
                          <a:uLnTx/>
                          <a:uFillTx/>
                          <a:latin typeface="+mn-lt"/>
                          <a:ea typeface="+mn-ea"/>
                          <a:cs typeface="+mn-cs"/>
                        </a:rPr>
                        <a:t> suppliers’ delivery</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1" i="0" u="none" strike="noStrike" kern="1200" cap="none" spc="0" normalizeH="0" baseline="0" noProof="0" dirty="0">
                          <a:ln>
                            <a:noFill/>
                          </a:ln>
                          <a:solidFill>
                            <a:srgbClr val="20244C"/>
                          </a:solidFill>
                          <a:effectLst/>
                          <a:uLnTx/>
                          <a:uFillTx/>
                          <a:latin typeface="+mn-lt"/>
                          <a:ea typeface="+mn-ea"/>
                          <a:cs typeface="+mn-cs"/>
                        </a:rPr>
                        <a:t>Support the intelligent client (IC) </a:t>
                      </a:r>
                      <a:r>
                        <a:rPr kumimoji="0" lang="en-GB" sz="950" b="0" i="0" u="none" strike="noStrike" kern="1200" cap="none" spc="0" normalizeH="0" baseline="0" noProof="0" dirty="0">
                          <a:ln>
                            <a:noFill/>
                          </a:ln>
                          <a:solidFill>
                            <a:srgbClr val="20244C"/>
                          </a:solidFill>
                          <a:effectLst/>
                          <a:uLnTx/>
                          <a:uFillTx/>
                          <a:latin typeface="+mn-lt"/>
                          <a:ea typeface="+mn-ea"/>
                          <a:cs typeface="+mn-cs"/>
                        </a:rPr>
                        <a:t>on managing regulatory interfaces and obtaining required NSL, consents and permits</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1" i="0" u="none" strike="noStrike" kern="1200" cap="none" spc="0" normalizeH="0" baseline="0" noProof="0" dirty="0">
                          <a:ln>
                            <a:noFill/>
                          </a:ln>
                          <a:solidFill>
                            <a:srgbClr val="20244C"/>
                          </a:solidFill>
                          <a:effectLst/>
                          <a:uLnTx/>
                          <a:uFillTx/>
                          <a:latin typeface="+mn-lt"/>
                          <a:ea typeface="+mn-ea"/>
                          <a:cs typeface="+mn-cs"/>
                        </a:rPr>
                        <a:t>Manage and coordinate </a:t>
                      </a:r>
                      <a:r>
                        <a:rPr kumimoji="0" lang="en-GB" sz="950" b="0" i="0" u="none" strike="noStrike" kern="1200" cap="none" spc="0" normalizeH="0" baseline="0" noProof="0" dirty="0">
                          <a:ln>
                            <a:noFill/>
                          </a:ln>
                          <a:solidFill>
                            <a:srgbClr val="20244C"/>
                          </a:solidFill>
                          <a:effectLst/>
                          <a:uLnTx/>
                          <a:uFillTx/>
                          <a:latin typeface="+mn-lt"/>
                          <a:ea typeface="+mn-ea"/>
                          <a:cs typeface="+mn-cs"/>
                        </a:rPr>
                        <a:t>necessary </a:t>
                      </a:r>
                      <a:r>
                        <a:rPr kumimoji="0" lang="en-GB" sz="950" b="1" i="0" u="none" strike="noStrike" kern="1200" cap="none" spc="0" normalizeH="0" baseline="0" noProof="0" dirty="0">
                          <a:ln>
                            <a:noFill/>
                          </a:ln>
                          <a:solidFill>
                            <a:srgbClr val="20244C"/>
                          </a:solidFill>
                          <a:effectLst/>
                          <a:uLnTx/>
                          <a:uFillTx/>
                          <a:latin typeface="+mn-lt"/>
                          <a:ea typeface="+mn-ea"/>
                          <a:cs typeface="+mn-cs"/>
                        </a:rPr>
                        <a:t>inputs</a:t>
                      </a:r>
                      <a:r>
                        <a:rPr kumimoji="0" lang="en-GB" sz="950" b="0" i="0" u="none" strike="noStrike" kern="1200" cap="none" spc="0" normalizeH="0" baseline="0" noProof="0" dirty="0">
                          <a:ln>
                            <a:noFill/>
                          </a:ln>
                          <a:solidFill>
                            <a:srgbClr val="20244C"/>
                          </a:solidFill>
                          <a:effectLst/>
                          <a:uLnTx/>
                          <a:uFillTx/>
                          <a:latin typeface="+mn-lt"/>
                          <a:ea typeface="+mn-ea"/>
                          <a:cs typeface="+mn-cs"/>
                        </a:rPr>
                        <a:t> to support licencing activities </a:t>
                      </a:r>
                      <a:r>
                        <a:rPr kumimoji="0" lang="en-GB" sz="950" b="1" i="0" u="none" strike="noStrike" kern="1200" cap="none" spc="0" normalizeH="0" baseline="0" noProof="0" dirty="0">
                          <a:ln>
                            <a:noFill/>
                          </a:ln>
                          <a:solidFill>
                            <a:srgbClr val="20244C"/>
                          </a:solidFill>
                          <a:effectLst/>
                          <a:uLnTx/>
                          <a:uFillTx/>
                          <a:latin typeface="+mn-lt"/>
                          <a:ea typeface="+mn-ea"/>
                          <a:cs typeface="+mn-cs"/>
                        </a:rPr>
                        <a:t>from Suppliers</a:t>
                      </a:r>
                      <a:endParaRPr kumimoji="0" lang="en-GB" sz="950" b="0" i="0" u="none" strike="noStrike" kern="1200" cap="none" spc="0" normalizeH="0" baseline="0" noProof="0" dirty="0">
                        <a:ln>
                          <a:noFill/>
                        </a:ln>
                        <a:solidFill>
                          <a:srgbClr val="20244C"/>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1" i="0" u="none" strike="noStrike" kern="1200" cap="none" spc="0" normalizeH="0" baseline="0" noProof="0" dirty="0">
                          <a:ln>
                            <a:noFill/>
                          </a:ln>
                          <a:solidFill>
                            <a:srgbClr val="20244C"/>
                          </a:solidFill>
                          <a:effectLst/>
                          <a:uLnTx/>
                          <a:uFillTx/>
                          <a:latin typeface="+mn-lt"/>
                          <a:ea typeface="+mn-ea"/>
                          <a:cs typeface="+mn-cs"/>
                        </a:rPr>
                        <a:t>Develop and implement SMR project strategies/plans </a:t>
                      </a:r>
                      <a:r>
                        <a:rPr kumimoji="0" lang="en-GB" sz="950" b="0" i="0" u="none" strike="noStrike" kern="1200" cap="none" spc="0" normalizeH="0" baseline="0" noProof="0" dirty="0">
                          <a:ln>
                            <a:noFill/>
                          </a:ln>
                          <a:solidFill>
                            <a:srgbClr val="20244C"/>
                          </a:solidFill>
                          <a:effectLst/>
                          <a:uLnTx/>
                          <a:uFillTx/>
                          <a:latin typeface="+mn-lt"/>
                          <a:ea typeface="+mn-ea"/>
                          <a:cs typeface="+mn-cs"/>
                        </a:rPr>
                        <a:t>to control safety, quality, and the environmental aspects of the project, in compliance with DevCo IC policies, ensuring the Suppliers comply with these arrangements in delivering their work.</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556075"/>
                  </a:ext>
                </a:extLst>
              </a:tr>
              <a:tr h="1080000">
                <a:tc>
                  <a:txBody>
                    <a:bodyPr/>
                    <a:lstStyle/>
                    <a:p>
                      <a:pPr algn="ctr"/>
                      <a:r>
                        <a:rPr lang="en-US" sz="950" b="1">
                          <a:solidFill>
                            <a:schemeClr val="bg1"/>
                          </a:solidFill>
                        </a:rPr>
                        <a:t>Supporting</a:t>
                      </a:r>
                      <a:endParaRPr lang="en-GB" sz="950" b="1">
                        <a:solidFill>
                          <a:schemeClr val="bg1"/>
                        </a:solidFill>
                      </a:endParaRPr>
                    </a:p>
                  </a:txBody>
                  <a:tcPr vert="vert27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1" i="0" u="none" strike="noStrike" kern="1200" cap="none" spc="0" normalizeH="0" baseline="0" noProof="0" dirty="0">
                          <a:ln>
                            <a:noFill/>
                          </a:ln>
                          <a:solidFill>
                            <a:srgbClr val="20244C"/>
                          </a:solidFill>
                          <a:effectLst/>
                          <a:uLnTx/>
                          <a:uFillTx/>
                          <a:latin typeface="+mn-lt"/>
                          <a:ea typeface="+mn-ea"/>
                          <a:cs typeface="+mn-cs"/>
                        </a:rPr>
                        <a:t>Provide necessary inputs to supporting functions</a:t>
                      </a:r>
                      <a:r>
                        <a:rPr kumimoji="0" lang="en-GB" sz="950" b="0" i="0" u="none" strike="noStrike" kern="1200" cap="none" spc="0" normalizeH="0" baseline="0" noProof="0" dirty="0">
                          <a:ln>
                            <a:noFill/>
                          </a:ln>
                          <a:solidFill>
                            <a:srgbClr val="20244C"/>
                          </a:solidFill>
                          <a:effectLst/>
                          <a:uLnTx/>
                          <a:uFillTx/>
                          <a:latin typeface="+mn-lt"/>
                          <a:ea typeface="+mn-ea"/>
                          <a:cs typeface="+mn-cs"/>
                        </a:rPr>
                        <a:t>, including funding approvals (e.g. programme business cases), benefits realisation and corporate reporting.</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1" i="0" u="none" strike="noStrike" kern="1200" cap="none" spc="0" normalizeH="0" baseline="0" noProof="0" dirty="0">
                          <a:ln>
                            <a:noFill/>
                          </a:ln>
                          <a:solidFill>
                            <a:srgbClr val="20244C"/>
                          </a:solidFill>
                          <a:effectLst/>
                          <a:uLnTx/>
                          <a:uFillTx/>
                          <a:latin typeface="+mn-lt"/>
                          <a:ea typeface="PMingLiU" panose="02020500000000000000" pitchFamily="18" charset="-120"/>
                          <a:cs typeface="+mn-cs"/>
                        </a:rPr>
                        <a:t>Manage Supplier payments </a:t>
                      </a:r>
                      <a:r>
                        <a:rPr kumimoji="0" lang="en-GB" sz="950" b="0" i="0" u="none" strike="noStrike" kern="1200" cap="none" spc="0" normalizeH="0" baseline="0" noProof="0" dirty="0">
                          <a:ln>
                            <a:noFill/>
                          </a:ln>
                          <a:solidFill>
                            <a:srgbClr val="20244C"/>
                          </a:solidFill>
                          <a:effectLst/>
                          <a:uLnTx/>
                          <a:uFillTx/>
                          <a:latin typeface="+mn-lt"/>
                          <a:ea typeface="PMingLiU" panose="02020500000000000000" pitchFamily="18" charset="-120"/>
                          <a:cs typeface="+mn-cs"/>
                        </a:rPr>
                        <a:t>on behalf of IC</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1" i="0" u="none" strike="noStrike" kern="1200" cap="none" spc="0" normalizeH="0" baseline="0" noProof="0" dirty="0">
                          <a:ln>
                            <a:noFill/>
                          </a:ln>
                          <a:solidFill>
                            <a:srgbClr val="20244C"/>
                          </a:solidFill>
                          <a:effectLst/>
                          <a:uLnTx/>
                          <a:uFillTx/>
                          <a:latin typeface="+mn-lt"/>
                          <a:ea typeface="+mn-ea"/>
                          <a:cs typeface="+mn-cs"/>
                        </a:rPr>
                        <a:t>Implement</a:t>
                      </a:r>
                      <a:r>
                        <a:rPr kumimoji="0" lang="en-GB" sz="950" b="0" i="0" u="none" strike="noStrike" kern="1200" cap="none" spc="0" normalizeH="0" baseline="0" noProof="0" dirty="0">
                          <a:ln>
                            <a:noFill/>
                          </a:ln>
                          <a:solidFill>
                            <a:srgbClr val="20244C"/>
                          </a:solidFill>
                          <a:effectLst/>
                          <a:uLnTx/>
                          <a:uFillTx/>
                          <a:latin typeface="+mn-lt"/>
                          <a:ea typeface="+mn-ea"/>
                          <a:cs typeface="+mn-cs"/>
                        </a:rPr>
                        <a:t> </a:t>
                      </a:r>
                      <a:r>
                        <a:rPr kumimoji="0" lang="en-GB" sz="950" b="1" i="0" u="none" strike="noStrike" kern="1200" cap="none" spc="0" normalizeH="0" baseline="0" noProof="0" dirty="0">
                          <a:ln>
                            <a:noFill/>
                          </a:ln>
                          <a:solidFill>
                            <a:srgbClr val="20244C"/>
                          </a:solidFill>
                          <a:effectLst/>
                          <a:uLnTx/>
                          <a:uFillTx/>
                          <a:latin typeface="+mn-lt"/>
                          <a:ea typeface="+mn-ea"/>
                          <a:cs typeface="+mn-cs"/>
                        </a:rPr>
                        <a:t>DevCo Enterprise policies and strategies </a:t>
                      </a:r>
                      <a:r>
                        <a:rPr kumimoji="0" lang="en-GB" sz="950" b="0" i="0" u="none" strike="noStrike" kern="1200" cap="none" spc="0" normalizeH="0" baseline="0" noProof="0" dirty="0">
                          <a:ln>
                            <a:noFill/>
                          </a:ln>
                          <a:solidFill>
                            <a:srgbClr val="20244C"/>
                          </a:solidFill>
                          <a:effectLst/>
                          <a:uLnTx/>
                          <a:uFillTx/>
                          <a:latin typeface="+mn-lt"/>
                          <a:ea typeface="+mn-ea"/>
                          <a:cs typeface="+mn-cs"/>
                        </a:rPr>
                        <a:t>within its own teams, and the Supply Chain</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1" i="0" u="none" strike="noStrike" kern="1200" cap="none" spc="0" normalizeH="0" baseline="0" noProof="0" dirty="0">
                          <a:ln>
                            <a:noFill/>
                          </a:ln>
                          <a:solidFill>
                            <a:srgbClr val="20244C"/>
                          </a:solidFill>
                          <a:effectLst/>
                          <a:uLnTx/>
                          <a:uFillTx/>
                          <a:latin typeface="+mn-lt"/>
                          <a:ea typeface="PMingLiU" panose="02020500000000000000" pitchFamily="18" charset="-120"/>
                          <a:cs typeface="+mn-cs"/>
                        </a:rPr>
                        <a:t>Provide support to IC where needed </a:t>
                      </a:r>
                      <a:r>
                        <a:rPr kumimoji="0" lang="en-GB" sz="950" b="0" i="0" u="none" strike="noStrike" kern="1200" cap="none" spc="0" normalizeH="0" baseline="0" noProof="0" dirty="0">
                          <a:ln>
                            <a:noFill/>
                          </a:ln>
                          <a:solidFill>
                            <a:srgbClr val="20244C"/>
                          </a:solidFill>
                          <a:effectLst/>
                          <a:uLnTx/>
                          <a:uFillTx/>
                          <a:latin typeface="+mn-lt"/>
                          <a:ea typeface="PMingLiU" panose="02020500000000000000" pitchFamily="18" charset="-120"/>
                          <a:cs typeface="+mn-cs"/>
                        </a:rPr>
                        <a:t>(e.g. definition of IT systems requirement, development of  operation readiness plan, aligning suppliers to SMR project culture, managing benefits realisation, etc.)</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1" i="0" u="none" strike="noStrike" kern="1200" cap="none" spc="0" normalizeH="0" baseline="0" noProof="0" dirty="0">
                          <a:ln>
                            <a:noFill/>
                          </a:ln>
                          <a:solidFill>
                            <a:srgbClr val="20244C"/>
                          </a:solidFill>
                          <a:effectLst/>
                          <a:uLnTx/>
                          <a:uFillTx/>
                          <a:latin typeface="+mn-lt"/>
                          <a:ea typeface="PMingLiU" panose="02020500000000000000" pitchFamily="18" charset="-120"/>
                          <a:cs typeface="+mn-cs"/>
                        </a:rPr>
                        <a:t>Manage and report on DP KPIs and supplier KPIs</a:t>
                      </a:r>
                      <a:endParaRPr kumimoji="0" lang="en-GB" sz="950" b="1" i="0" u="none" strike="noStrike" kern="1200" cap="none" spc="0" normalizeH="0" baseline="0" noProof="0" dirty="0">
                        <a:ln>
                          <a:noFill/>
                        </a:ln>
                        <a:solidFill>
                          <a:srgbClr val="20244C"/>
                        </a:solidFill>
                        <a:effectLst/>
                        <a:uLnTx/>
                        <a:uFillTx/>
                        <a:latin typeface="+mn-lt"/>
                        <a:ea typeface="+mn-ea"/>
                        <a:cs typeface="+mn-cs"/>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6416721"/>
                  </a:ext>
                </a:extLst>
              </a:tr>
              <a:tr h="1748201">
                <a:tc>
                  <a:txBody>
                    <a:bodyPr/>
                    <a:lstStyle/>
                    <a:p>
                      <a:pPr algn="ctr"/>
                      <a:r>
                        <a:rPr lang="en-US" sz="950" b="1">
                          <a:solidFill>
                            <a:schemeClr val="bg1"/>
                          </a:solidFill>
                        </a:rPr>
                        <a:t>Project Delivery</a:t>
                      </a:r>
                      <a:endParaRPr lang="en-GB" sz="950" b="1">
                        <a:solidFill>
                          <a:schemeClr val="bg1"/>
                        </a:solidFill>
                      </a:endParaRPr>
                    </a:p>
                  </a:txBody>
                  <a:tcPr vert="vert27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1" i="0" u="none" strike="noStrike" kern="1200" cap="none" spc="0" normalizeH="0" baseline="0" noProof="0" dirty="0">
                          <a:ln>
                            <a:noFill/>
                          </a:ln>
                          <a:solidFill>
                            <a:srgbClr val="20244C"/>
                          </a:solidFill>
                          <a:effectLst/>
                          <a:uLnTx/>
                          <a:uFillTx/>
                          <a:latin typeface="+mn-lt"/>
                          <a:ea typeface="PMingLiU" panose="02020500000000000000" pitchFamily="18" charset="-120"/>
                          <a:cs typeface="+mn-cs"/>
                        </a:rPr>
                        <a:t>Manage project delivery </a:t>
                      </a:r>
                      <a:r>
                        <a:rPr kumimoji="0" lang="en-GB" sz="950" b="0" i="0" u="none" strike="noStrike" kern="1200" cap="none" spc="0" normalizeH="0" baseline="0" noProof="0" dirty="0">
                          <a:ln>
                            <a:noFill/>
                          </a:ln>
                          <a:solidFill>
                            <a:srgbClr val="20244C"/>
                          </a:solidFill>
                          <a:effectLst/>
                          <a:uLnTx/>
                          <a:uFillTx/>
                          <a:latin typeface="+mn-lt"/>
                          <a:ea typeface="PMingLiU" panose="02020500000000000000" pitchFamily="18" charset="-120"/>
                          <a:cs typeface="+mn-cs"/>
                        </a:rPr>
                        <a:t>within delegated authorities and reporting into project governance</a:t>
                      </a:r>
                      <a:endParaRPr kumimoji="0" lang="en-GB" sz="950" b="0" i="0" u="none" strike="noStrike" kern="1200" cap="none" spc="0" normalizeH="0" baseline="0" noProof="0" dirty="0">
                        <a:ln>
                          <a:noFill/>
                        </a:ln>
                        <a:solidFill>
                          <a:srgbClr val="20244C"/>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0" i="0" u="none" strike="noStrike" kern="1200" cap="none" spc="0" normalizeH="0" baseline="0" noProof="0" dirty="0">
                          <a:ln>
                            <a:noFill/>
                          </a:ln>
                          <a:solidFill>
                            <a:srgbClr val="20244C"/>
                          </a:solidFill>
                          <a:effectLst/>
                          <a:uLnTx/>
                          <a:uFillTx/>
                          <a:latin typeface="+mn-lt"/>
                          <a:ea typeface="+mn-ea"/>
                          <a:cs typeface="+mn-cs"/>
                        </a:rPr>
                        <a:t>Deploy management arrangements (including associated systems and tools for example contract management) to ensure </a:t>
                      </a:r>
                      <a:r>
                        <a:rPr kumimoji="0" lang="en-GB" sz="950" b="1" i="0" u="none" strike="noStrike" kern="1200" cap="none" spc="0" normalizeH="0" baseline="0" noProof="0" dirty="0">
                          <a:ln>
                            <a:noFill/>
                          </a:ln>
                          <a:solidFill>
                            <a:srgbClr val="20244C"/>
                          </a:solidFill>
                          <a:effectLst/>
                          <a:uLnTx/>
                          <a:uFillTx/>
                          <a:latin typeface="+mn-lt"/>
                          <a:ea typeface="+mn-ea"/>
                          <a:cs typeface="+mn-cs"/>
                        </a:rPr>
                        <a:t>effective delivery integration and manage interfaces </a:t>
                      </a:r>
                      <a:r>
                        <a:rPr kumimoji="0" lang="en-GB" sz="950" b="0" i="0" u="none" strike="noStrike" kern="1200" cap="none" spc="0" normalizeH="0" baseline="0" noProof="0" dirty="0">
                          <a:ln>
                            <a:noFill/>
                          </a:ln>
                          <a:solidFill>
                            <a:srgbClr val="20244C"/>
                          </a:solidFill>
                          <a:effectLst/>
                          <a:uLnTx/>
                          <a:uFillTx/>
                          <a:latin typeface="+mn-lt"/>
                          <a:ea typeface="+mn-ea"/>
                          <a:cs typeface="+mn-cs"/>
                        </a:rPr>
                        <a:t>between Suppliers including Engineering and Design packages (the current model does not include a requirement for non-nuclear design. This is being provided by a separate supplier.)</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1" i="0" u="none" strike="noStrike" kern="1200" cap="none" spc="0" normalizeH="0" baseline="0" noProof="0" dirty="0">
                          <a:ln>
                            <a:noFill/>
                          </a:ln>
                          <a:solidFill>
                            <a:srgbClr val="20244C"/>
                          </a:solidFill>
                          <a:effectLst/>
                          <a:uLnTx/>
                          <a:uFillTx/>
                          <a:latin typeface="+mn-lt"/>
                          <a:ea typeface="+mn-ea"/>
                          <a:cs typeface="+mn-cs"/>
                        </a:rPr>
                        <a:t>Manage supplier contracts and commercial incentives </a:t>
                      </a:r>
                      <a:r>
                        <a:rPr kumimoji="0" lang="en-GB" sz="950" b="0" i="0" u="none" strike="noStrike" kern="1200" cap="none" spc="0" normalizeH="0" baseline="0" noProof="0" dirty="0">
                          <a:ln>
                            <a:noFill/>
                          </a:ln>
                          <a:solidFill>
                            <a:srgbClr val="20244C"/>
                          </a:solidFill>
                          <a:effectLst/>
                          <a:uLnTx/>
                          <a:uFillTx/>
                          <a:latin typeface="+mn-lt"/>
                          <a:ea typeface="+mn-ea"/>
                          <a:cs typeface="+mn-cs"/>
                        </a:rPr>
                        <a:t>in conjunction with IC</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1" i="0" u="none" strike="noStrike" kern="1200" cap="none" spc="0" normalizeH="0" baseline="0" noProof="0" dirty="0">
                          <a:ln>
                            <a:noFill/>
                          </a:ln>
                          <a:solidFill>
                            <a:srgbClr val="20244C"/>
                          </a:solidFill>
                          <a:effectLst/>
                          <a:uLnTx/>
                          <a:uFillTx/>
                          <a:latin typeface="+mn-lt"/>
                          <a:ea typeface="+mn-ea"/>
                          <a:cs typeface="+mn-cs"/>
                        </a:rPr>
                        <a:t>Provide support to IC where needed </a:t>
                      </a:r>
                      <a:r>
                        <a:rPr kumimoji="0" lang="en-GB" sz="950" b="0" i="0" u="none" strike="noStrike" kern="1200" cap="none" spc="0" normalizeH="0" baseline="0" noProof="0" dirty="0">
                          <a:ln>
                            <a:noFill/>
                          </a:ln>
                          <a:solidFill>
                            <a:srgbClr val="20244C"/>
                          </a:solidFill>
                          <a:effectLst/>
                          <a:uLnTx/>
                          <a:uFillTx/>
                          <a:latin typeface="+mn-lt"/>
                          <a:ea typeface="+mn-ea"/>
                          <a:cs typeface="+mn-cs"/>
                        </a:rPr>
                        <a:t>(e.g. development of packaging and procurement strategies, development of project delivery strategies, supplier procurement activities, etc.)</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1" i="0" u="none" strike="noStrike" kern="1200" cap="none" spc="0" normalizeH="0" baseline="0" noProof="0" dirty="0">
                          <a:ln>
                            <a:noFill/>
                          </a:ln>
                          <a:solidFill>
                            <a:srgbClr val="20244C"/>
                          </a:solidFill>
                          <a:effectLst/>
                          <a:uLnTx/>
                          <a:uFillTx/>
                          <a:latin typeface="+mn-lt"/>
                          <a:ea typeface="+mn-ea"/>
                          <a:cs typeface="+mn-cs"/>
                        </a:rPr>
                        <a:t>Manage Procurement </a:t>
                      </a:r>
                      <a:r>
                        <a:rPr kumimoji="0" lang="en-GB" sz="950" b="0" i="0" u="none" strike="noStrike" kern="1200" cap="none" spc="0" normalizeH="0" baseline="0" noProof="0" dirty="0">
                          <a:ln>
                            <a:noFill/>
                          </a:ln>
                          <a:solidFill>
                            <a:srgbClr val="20244C"/>
                          </a:solidFill>
                          <a:effectLst/>
                          <a:uLnTx/>
                          <a:uFillTx/>
                          <a:latin typeface="+mn-lt"/>
                          <a:ea typeface="+mn-ea"/>
                          <a:cs typeface="+mn-cs"/>
                        </a:rPr>
                        <a:t>activity on behalf of the DevCo</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1" i="0" u="none" strike="noStrike" kern="1200" cap="none" spc="0" normalizeH="0" baseline="0" noProof="0" dirty="0">
                          <a:ln>
                            <a:noFill/>
                          </a:ln>
                          <a:solidFill>
                            <a:srgbClr val="20244C"/>
                          </a:solidFill>
                          <a:effectLst/>
                          <a:uLnTx/>
                          <a:uFillTx/>
                          <a:latin typeface="+mn-lt"/>
                          <a:ea typeface="+mn-ea"/>
                          <a:cs typeface="+mn-cs"/>
                        </a:rPr>
                        <a:t>Manage supplier delivery </a:t>
                      </a:r>
                      <a:r>
                        <a:rPr kumimoji="0" lang="en-GB" sz="950" b="0" i="0" u="none" strike="noStrike" kern="1200" cap="none" spc="0" normalizeH="0" baseline="0" noProof="0" dirty="0">
                          <a:ln>
                            <a:noFill/>
                          </a:ln>
                          <a:solidFill>
                            <a:srgbClr val="20244C"/>
                          </a:solidFill>
                          <a:effectLst/>
                          <a:uLnTx/>
                          <a:uFillTx/>
                          <a:latin typeface="+mn-lt"/>
                          <a:ea typeface="+mn-ea"/>
                          <a:cs typeface="+mn-cs"/>
                        </a:rPr>
                        <a:t>against SMR </a:t>
                      </a:r>
                      <a:r>
                        <a:rPr kumimoji="0" lang="en-GB" sz="950" b="1" i="0" u="none" strike="noStrike" kern="1200" cap="none" spc="0" normalizeH="0" baseline="0" noProof="0" dirty="0">
                          <a:ln>
                            <a:noFill/>
                          </a:ln>
                          <a:solidFill>
                            <a:srgbClr val="20244C"/>
                          </a:solidFill>
                          <a:effectLst/>
                          <a:uLnTx/>
                          <a:uFillTx/>
                          <a:latin typeface="+mn-lt"/>
                          <a:ea typeface="+mn-ea"/>
                          <a:cs typeface="+mn-cs"/>
                        </a:rPr>
                        <a:t>project strategies </a:t>
                      </a:r>
                      <a:r>
                        <a:rPr kumimoji="0" lang="en-GB" sz="950" b="0" i="0" u="none" strike="noStrike" kern="1200" cap="none" spc="0" normalizeH="0" baseline="0" noProof="0" dirty="0">
                          <a:ln>
                            <a:noFill/>
                          </a:ln>
                          <a:solidFill>
                            <a:srgbClr val="20244C"/>
                          </a:solidFill>
                          <a:effectLst/>
                          <a:uLnTx/>
                          <a:uFillTx/>
                          <a:latin typeface="+mn-lt"/>
                          <a:ea typeface="+mn-ea"/>
                          <a:cs typeface="+mn-cs"/>
                        </a:rPr>
                        <a:t>and ensure </a:t>
                      </a:r>
                      <a:r>
                        <a:rPr kumimoji="0" lang="en-GB" sz="950" b="1" i="0" u="none" strike="noStrike" kern="1200" cap="none" spc="0" normalizeH="0" baseline="0" noProof="0" dirty="0">
                          <a:ln>
                            <a:noFill/>
                          </a:ln>
                          <a:solidFill>
                            <a:srgbClr val="20244C"/>
                          </a:solidFill>
                          <a:effectLst/>
                          <a:uLnTx/>
                          <a:uFillTx/>
                          <a:latin typeface="+mn-lt"/>
                          <a:ea typeface="+mn-ea"/>
                          <a:cs typeface="+mn-cs"/>
                        </a:rPr>
                        <a:t>requirements compliance</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0" i="0" u="none" strike="noStrike" kern="1200" cap="none" spc="0" normalizeH="0" baseline="0" noProof="0" dirty="0">
                          <a:ln>
                            <a:noFill/>
                          </a:ln>
                          <a:solidFill>
                            <a:srgbClr val="20244C"/>
                          </a:solidFill>
                          <a:effectLst/>
                          <a:uLnTx/>
                          <a:uFillTx/>
                          <a:latin typeface="+mn-lt"/>
                          <a:ea typeface="+mn-ea"/>
                          <a:cs typeface="+mn-cs"/>
                        </a:rPr>
                        <a:t>Review </a:t>
                      </a:r>
                      <a:r>
                        <a:rPr kumimoji="0" lang="en-GB" sz="950" b="1" i="0" u="none" strike="noStrike" kern="1200" cap="none" spc="0" normalizeH="0" baseline="0" noProof="0" dirty="0">
                          <a:ln>
                            <a:noFill/>
                          </a:ln>
                          <a:solidFill>
                            <a:srgbClr val="20244C"/>
                          </a:solidFill>
                          <a:effectLst/>
                          <a:uLnTx/>
                          <a:uFillTx/>
                          <a:latin typeface="+mn-lt"/>
                          <a:ea typeface="+mn-ea"/>
                          <a:cs typeface="+mn-cs"/>
                        </a:rPr>
                        <a:t>constructability and modularisation </a:t>
                      </a:r>
                      <a:r>
                        <a:rPr kumimoji="0" lang="en-GB" sz="950" b="0" i="0" u="none" strike="noStrike" kern="1200" cap="none" spc="0" normalizeH="0" baseline="0" noProof="0" dirty="0">
                          <a:ln>
                            <a:noFill/>
                          </a:ln>
                          <a:solidFill>
                            <a:srgbClr val="20244C"/>
                          </a:solidFill>
                          <a:effectLst/>
                          <a:uLnTx/>
                          <a:uFillTx/>
                          <a:latin typeface="+mn-lt"/>
                          <a:ea typeface="+mn-ea"/>
                          <a:cs typeface="+mn-cs"/>
                        </a:rPr>
                        <a:t>and manage </a:t>
                      </a:r>
                      <a:r>
                        <a:rPr kumimoji="0" lang="en-GB" sz="950" b="1" i="0" u="none" strike="noStrike" kern="1200" cap="none" spc="0" normalizeH="0" baseline="0" noProof="0" dirty="0">
                          <a:ln>
                            <a:noFill/>
                          </a:ln>
                          <a:solidFill>
                            <a:srgbClr val="20244C"/>
                          </a:solidFill>
                          <a:effectLst/>
                          <a:uLnTx/>
                          <a:uFillTx/>
                          <a:latin typeface="+mn-lt"/>
                          <a:ea typeface="+mn-ea"/>
                          <a:cs typeface="+mn-cs"/>
                        </a:rPr>
                        <a:t>construction planning and logistics</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1" i="0" u="none" strike="noStrike" kern="1200" cap="none" spc="0" normalizeH="0" baseline="0" noProof="0" dirty="0">
                          <a:ln>
                            <a:noFill/>
                          </a:ln>
                          <a:solidFill>
                            <a:srgbClr val="20244C"/>
                          </a:solidFill>
                          <a:effectLst/>
                          <a:uLnTx/>
                          <a:uFillTx/>
                          <a:latin typeface="+mn-lt"/>
                          <a:ea typeface="+mn-ea"/>
                          <a:cs typeface="+mn-cs"/>
                        </a:rPr>
                        <a:t>Certify works completion </a:t>
                      </a:r>
                      <a:r>
                        <a:rPr kumimoji="0" lang="en-GB" sz="950" b="0" i="0" u="none" strike="noStrike" kern="1200" cap="none" spc="0" normalizeH="0" baseline="0" noProof="0" dirty="0">
                          <a:ln>
                            <a:noFill/>
                          </a:ln>
                          <a:solidFill>
                            <a:srgbClr val="20244C"/>
                          </a:solidFill>
                          <a:effectLst/>
                          <a:uLnTx/>
                          <a:uFillTx/>
                          <a:latin typeface="+mn-lt"/>
                          <a:ea typeface="+mn-ea"/>
                          <a:cs typeface="+mn-cs"/>
                        </a:rPr>
                        <a:t>and acceptance aligned to supplier contract scope</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b="1" i="0" u="none" strike="noStrike" kern="1200" cap="none" spc="0" normalizeH="0" baseline="0" noProof="0" dirty="0">
                          <a:ln>
                            <a:noFill/>
                          </a:ln>
                          <a:solidFill>
                            <a:srgbClr val="20244C"/>
                          </a:solidFill>
                          <a:effectLst/>
                          <a:uLnTx/>
                          <a:uFillTx/>
                          <a:latin typeface="+mn-lt"/>
                          <a:ea typeface="+mn-ea"/>
                          <a:cs typeface="+mn-cs"/>
                        </a:rPr>
                        <a:t>Provide project management and project controls </a:t>
                      </a:r>
                      <a:r>
                        <a:rPr kumimoji="0" lang="en-GB" sz="950" b="0" i="0" u="none" strike="noStrike" kern="1200" cap="none" spc="0" normalizeH="0" baseline="0" noProof="0" dirty="0">
                          <a:ln>
                            <a:noFill/>
                          </a:ln>
                          <a:solidFill>
                            <a:srgbClr val="20244C"/>
                          </a:solidFill>
                          <a:effectLst/>
                          <a:uLnTx/>
                          <a:uFillTx/>
                          <a:latin typeface="+mn-lt"/>
                          <a:ea typeface="+mn-ea"/>
                          <a:cs typeface="+mn-cs"/>
                        </a:rPr>
                        <a:t>(L1+) to ensure integrated management and delivery.</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6708316"/>
                  </a:ext>
                </a:extLst>
              </a:tr>
            </a:tbl>
          </a:graphicData>
        </a:graphic>
      </p:graphicFrame>
      <p:sp>
        <p:nvSpPr>
          <p:cNvPr id="16" name="TextBox 15">
            <a:extLst>
              <a:ext uri="{FF2B5EF4-FFF2-40B4-BE49-F238E27FC236}">
                <a16:creationId xmlns:a16="http://schemas.microsoft.com/office/drawing/2014/main" id="{A322CACB-5D85-348B-5D1B-AAC0116088AB}"/>
              </a:ext>
            </a:extLst>
          </p:cNvPr>
          <p:cNvSpPr txBox="1"/>
          <p:nvPr/>
        </p:nvSpPr>
        <p:spPr>
          <a:xfrm>
            <a:off x="4447471" y="1305750"/>
            <a:ext cx="7200000" cy="184666"/>
          </a:xfrm>
          <a:prstGeom prst="rect">
            <a:avLst/>
          </a:prstGeom>
          <a:solidFill>
            <a:schemeClr val="tx1"/>
          </a:solidFill>
          <a:ln>
            <a:noFill/>
          </a:ln>
          <a:effec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Pts val="1000"/>
              <a:buFontTx/>
              <a:buNone/>
              <a:tabLst>
                <a:tab pos="457200" algn="l"/>
              </a:tabLst>
              <a:defRPr/>
            </a:pPr>
            <a:r>
              <a:rPr kumimoji="0" lang="en-GB" sz="1200" b="1" i="0" u="none" strike="noStrike" kern="1200" cap="none" spc="0" normalizeH="0" baseline="0" noProof="0">
                <a:ln>
                  <a:noFill/>
                </a:ln>
                <a:solidFill>
                  <a:schemeClr val="bg1"/>
                </a:solidFill>
                <a:effectLst/>
                <a:uLnTx/>
                <a:uFillTx/>
                <a:latin typeface="Arial" panose="020B0604020202020204"/>
                <a:ea typeface="+mn-ea"/>
                <a:cs typeface="+mn-cs"/>
              </a:rPr>
              <a:t>ROLE, AND OUTLINE SCOPE OF SERVICES</a:t>
            </a:r>
          </a:p>
        </p:txBody>
      </p:sp>
      <p:sp>
        <p:nvSpPr>
          <p:cNvPr id="17" name="Right Brace 16">
            <a:extLst>
              <a:ext uri="{FF2B5EF4-FFF2-40B4-BE49-F238E27FC236}">
                <a16:creationId xmlns:a16="http://schemas.microsoft.com/office/drawing/2014/main" id="{85B560F9-B2A3-8DE2-165F-CC7A5FC9A1B3}"/>
              </a:ext>
            </a:extLst>
          </p:cNvPr>
          <p:cNvSpPr/>
          <p:nvPr/>
        </p:nvSpPr>
        <p:spPr>
          <a:xfrm flipH="1">
            <a:off x="4069990" y="1930401"/>
            <a:ext cx="293547" cy="3505200"/>
          </a:xfrm>
          <a:prstGeom prst="rightBrace">
            <a:avLst>
              <a:gd name="adj1" fmla="val 0"/>
              <a:gd name="adj2" fmla="val 61278"/>
            </a:avLst>
          </a:prstGeom>
          <a:ln w="95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0244C"/>
              </a:solidFill>
              <a:effectLst/>
              <a:uLnTx/>
              <a:uFillTx/>
              <a:latin typeface="Arial" panose="020B0604020202020204"/>
              <a:ea typeface="+mn-ea"/>
              <a:cs typeface="+mn-cs"/>
            </a:endParaRPr>
          </a:p>
        </p:txBody>
      </p:sp>
      <p:sp>
        <p:nvSpPr>
          <p:cNvPr id="2" name="Rectangle: Rounded Corners 1">
            <a:extLst>
              <a:ext uri="{FF2B5EF4-FFF2-40B4-BE49-F238E27FC236}">
                <a16:creationId xmlns:a16="http://schemas.microsoft.com/office/drawing/2014/main" id="{18450A55-F17F-4B66-C20A-DEDF7D3AFB2A}"/>
              </a:ext>
            </a:extLst>
          </p:cNvPr>
          <p:cNvSpPr/>
          <p:nvPr/>
        </p:nvSpPr>
        <p:spPr>
          <a:xfrm>
            <a:off x="1546403" y="2452206"/>
            <a:ext cx="1985153" cy="42498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GB" sz="1200" b="1" dirty="0"/>
              <a:t>DevCo </a:t>
            </a:r>
          </a:p>
          <a:p>
            <a:pPr algn="ctr"/>
            <a:r>
              <a:rPr lang="en-GB" sz="1200" b="1" dirty="0"/>
              <a:t>Intelligent Customer/Client</a:t>
            </a:r>
          </a:p>
        </p:txBody>
      </p:sp>
      <p:sp>
        <p:nvSpPr>
          <p:cNvPr id="4" name="Rectangle: Rounded Corners 3">
            <a:extLst>
              <a:ext uri="{FF2B5EF4-FFF2-40B4-BE49-F238E27FC236}">
                <a16:creationId xmlns:a16="http://schemas.microsoft.com/office/drawing/2014/main" id="{3DF6C325-B6E0-69F7-3900-2D680E534BB2}"/>
              </a:ext>
            </a:extLst>
          </p:cNvPr>
          <p:cNvSpPr/>
          <p:nvPr/>
        </p:nvSpPr>
        <p:spPr>
          <a:xfrm>
            <a:off x="1846988" y="2485495"/>
            <a:ext cx="202963" cy="142443"/>
          </a:xfrm>
          <a:prstGeom prst="roundRect">
            <a:avLst/>
          </a:prstGeom>
          <a:ln w="9525">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GB" sz="900"/>
              <a:t>DA</a:t>
            </a:r>
          </a:p>
        </p:txBody>
      </p:sp>
    </p:spTree>
    <p:extLst>
      <p:ext uri="{BB962C8B-B14F-4D97-AF65-F5344CB8AC3E}">
        <p14:creationId xmlns:p14="http://schemas.microsoft.com/office/powerpoint/2010/main" val="3769058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687734-59EB-D2C4-3419-0675D8AB189A}"/>
              </a:ext>
            </a:extLst>
          </p:cNvPr>
          <p:cNvSpPr>
            <a:spLocks noGrp="1"/>
          </p:cNvSpPr>
          <p:nvPr>
            <p:ph type="body" sz="quarter" idx="14"/>
          </p:nvPr>
        </p:nvSpPr>
        <p:spPr>
          <a:xfrm>
            <a:off x="343923" y="595023"/>
            <a:ext cx="11962375" cy="646073"/>
          </a:xfrm>
        </p:spPr>
        <p:txBody>
          <a:bodyPr/>
          <a:lstStyle/>
          <a:p>
            <a:r>
              <a:rPr lang="en-GB" dirty="0"/>
              <a:t>5.10 ROLE profiles | suppliers</a:t>
            </a:r>
          </a:p>
        </p:txBody>
      </p:sp>
      <p:sp>
        <p:nvSpPr>
          <p:cNvPr id="21" name="TextBox 20">
            <a:extLst>
              <a:ext uri="{FF2B5EF4-FFF2-40B4-BE49-F238E27FC236}">
                <a16:creationId xmlns:a16="http://schemas.microsoft.com/office/drawing/2014/main" id="{22EAEE16-931C-400D-C107-798BA17D0FE9}"/>
              </a:ext>
            </a:extLst>
          </p:cNvPr>
          <p:cNvSpPr txBox="1"/>
          <p:nvPr/>
        </p:nvSpPr>
        <p:spPr>
          <a:xfrm>
            <a:off x="437960" y="1318116"/>
            <a:ext cx="3617741" cy="184666"/>
          </a:xfrm>
          <a:prstGeom prst="rect">
            <a:avLst/>
          </a:prstGeom>
          <a:solidFill>
            <a:schemeClr val="tx1"/>
          </a:solidFill>
          <a:ln>
            <a:noFill/>
          </a:ln>
          <a:effec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Pts val="1000"/>
              <a:buFontTx/>
              <a:buNone/>
              <a:tabLst>
                <a:tab pos="457200" algn="l"/>
              </a:tabLst>
              <a:defRPr/>
            </a:pPr>
            <a:r>
              <a:rPr kumimoji="0" lang="en-GB" sz="1200" b="1" i="0" u="none" strike="noStrike" kern="1200" cap="none" spc="0" normalizeH="0" baseline="0" noProof="0">
                <a:ln>
                  <a:noFill/>
                </a:ln>
                <a:solidFill>
                  <a:schemeClr val="bg1"/>
                </a:solidFill>
                <a:effectLst/>
                <a:uLnTx/>
                <a:uFillTx/>
                <a:latin typeface="Arial" panose="020B0604020202020204"/>
                <a:ea typeface="+mn-ea"/>
                <a:cs typeface="+mn-cs"/>
              </a:rPr>
              <a:t>CONCEPTUAL </a:t>
            </a:r>
            <a:r>
              <a:rPr lang="en-GB" sz="1200" b="1">
                <a:solidFill>
                  <a:schemeClr val="bg1"/>
                </a:solidFill>
                <a:latin typeface="Arial" panose="020B0604020202020204"/>
              </a:rPr>
              <a:t>SMR PROJECT </a:t>
            </a:r>
            <a:r>
              <a:rPr kumimoji="0" lang="en-GB" sz="1200" b="1" i="0" u="none" strike="noStrike" kern="1200" cap="none" spc="0" normalizeH="0" baseline="0" noProof="0">
                <a:ln>
                  <a:noFill/>
                </a:ln>
                <a:solidFill>
                  <a:schemeClr val="bg1"/>
                </a:solidFill>
                <a:effectLst/>
                <a:uLnTx/>
                <a:uFillTx/>
                <a:latin typeface="Arial" panose="020B0604020202020204"/>
                <a:ea typeface="+mn-ea"/>
                <a:cs typeface="+mn-cs"/>
              </a:rPr>
              <a:t>DELIVERY MODEL</a:t>
            </a:r>
            <a:endParaRPr kumimoji="0" lang="en-GB" sz="12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64" name="Rectangle 63">
            <a:extLst>
              <a:ext uri="{FF2B5EF4-FFF2-40B4-BE49-F238E27FC236}">
                <a16:creationId xmlns:a16="http://schemas.microsoft.com/office/drawing/2014/main" id="{10BE0461-21B7-594A-FD5E-E8DA177EC02B}"/>
              </a:ext>
            </a:extLst>
          </p:cNvPr>
          <p:cNvSpPr>
            <a:spLocks/>
          </p:cNvSpPr>
          <p:nvPr/>
        </p:nvSpPr>
        <p:spPr>
          <a:xfrm>
            <a:off x="2670286" y="4327742"/>
            <a:ext cx="1261167" cy="26592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a:t>Delivery Assurance</a:t>
            </a:r>
          </a:p>
        </p:txBody>
      </p:sp>
      <p:sp>
        <p:nvSpPr>
          <p:cNvPr id="67" name="Rectangle: Rounded Corners 66">
            <a:extLst>
              <a:ext uri="{FF2B5EF4-FFF2-40B4-BE49-F238E27FC236}">
                <a16:creationId xmlns:a16="http://schemas.microsoft.com/office/drawing/2014/main" id="{C850AC0A-1373-087B-B866-9EC78A53DF07}"/>
              </a:ext>
            </a:extLst>
          </p:cNvPr>
          <p:cNvSpPr>
            <a:spLocks/>
          </p:cNvSpPr>
          <p:nvPr/>
        </p:nvSpPr>
        <p:spPr>
          <a:xfrm>
            <a:off x="1288569" y="3504141"/>
            <a:ext cx="2638206" cy="30803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1200" b="1"/>
              <a:t>Delivery Partner</a:t>
            </a:r>
          </a:p>
        </p:txBody>
      </p:sp>
      <p:sp>
        <p:nvSpPr>
          <p:cNvPr id="68" name="Rectangle: Rounded Corners 67">
            <a:extLst>
              <a:ext uri="{FF2B5EF4-FFF2-40B4-BE49-F238E27FC236}">
                <a16:creationId xmlns:a16="http://schemas.microsoft.com/office/drawing/2014/main" id="{C07A2C1E-2031-70B4-FEAC-FC5FF3234F42}"/>
              </a:ext>
            </a:extLst>
          </p:cNvPr>
          <p:cNvSpPr/>
          <p:nvPr/>
        </p:nvSpPr>
        <p:spPr>
          <a:xfrm>
            <a:off x="1288569" y="5052659"/>
            <a:ext cx="2627999" cy="613503"/>
          </a:xfrm>
          <a:prstGeom prst="roundRect">
            <a:avLst>
              <a:gd name="adj" fmla="val 10063"/>
            </a:avLst>
          </a:prstGeom>
          <a:solidFill>
            <a:srgbClr val="ADB2DD"/>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a:solidFill>
                  <a:schemeClr val="bg2">
                    <a:lumMod val="10000"/>
                  </a:schemeClr>
                </a:solidFill>
              </a:rPr>
              <a:t>Technical Integration </a:t>
            </a:r>
          </a:p>
          <a:p>
            <a:pPr algn="ctr"/>
            <a:r>
              <a:rPr lang="en-GB" sz="900">
                <a:solidFill>
                  <a:schemeClr val="bg2">
                    <a:lumMod val="10000"/>
                  </a:schemeClr>
                </a:solidFill>
              </a:rPr>
              <a:t>(Could be part of Delivery Partner depending on option selected)</a:t>
            </a:r>
            <a:endParaRPr lang="en-GB" sz="1050">
              <a:solidFill>
                <a:schemeClr val="bg2">
                  <a:lumMod val="10000"/>
                </a:schemeClr>
              </a:solidFill>
            </a:endParaRPr>
          </a:p>
        </p:txBody>
      </p:sp>
      <p:sp>
        <p:nvSpPr>
          <p:cNvPr id="69" name="Rectangle: Rounded Corners 68">
            <a:extLst>
              <a:ext uri="{FF2B5EF4-FFF2-40B4-BE49-F238E27FC236}">
                <a16:creationId xmlns:a16="http://schemas.microsoft.com/office/drawing/2014/main" id="{EFA40440-0DEE-2743-C879-E9608FE7444F}"/>
              </a:ext>
            </a:extLst>
          </p:cNvPr>
          <p:cNvSpPr/>
          <p:nvPr/>
        </p:nvSpPr>
        <p:spPr>
          <a:xfrm>
            <a:off x="1288569" y="5734118"/>
            <a:ext cx="1329605" cy="403937"/>
          </a:xfrm>
          <a:prstGeom prst="roundRect">
            <a:avLst/>
          </a:prstGeom>
          <a:solidFill>
            <a:srgbClr val="ADB2DD"/>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a:solidFill>
                  <a:schemeClr val="bg2">
                    <a:lumMod val="10000"/>
                  </a:schemeClr>
                </a:solidFill>
              </a:rPr>
              <a:t>Technology Partner</a:t>
            </a:r>
          </a:p>
        </p:txBody>
      </p:sp>
      <p:sp>
        <p:nvSpPr>
          <p:cNvPr id="70" name="Rectangle: Rounded Corners 69">
            <a:extLst>
              <a:ext uri="{FF2B5EF4-FFF2-40B4-BE49-F238E27FC236}">
                <a16:creationId xmlns:a16="http://schemas.microsoft.com/office/drawing/2014/main" id="{5CCFA8CE-2C04-383D-ADB4-54CE13624275}"/>
              </a:ext>
            </a:extLst>
          </p:cNvPr>
          <p:cNvSpPr/>
          <p:nvPr/>
        </p:nvSpPr>
        <p:spPr>
          <a:xfrm>
            <a:off x="2669142" y="5734118"/>
            <a:ext cx="1257633" cy="40393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GB" sz="1200">
                <a:solidFill>
                  <a:schemeClr val="bg2">
                    <a:lumMod val="10000"/>
                  </a:schemeClr>
                </a:solidFill>
              </a:rPr>
              <a:t>Other Suppliers </a:t>
            </a:r>
          </a:p>
          <a:p>
            <a:pPr algn="ctr"/>
            <a:r>
              <a:rPr lang="en-GB" sz="700">
                <a:solidFill>
                  <a:schemeClr val="bg2">
                    <a:lumMod val="10000"/>
                  </a:schemeClr>
                </a:solidFill>
              </a:rPr>
              <a:t>(Owner’s Scope)</a:t>
            </a:r>
          </a:p>
        </p:txBody>
      </p:sp>
      <p:sp>
        <p:nvSpPr>
          <p:cNvPr id="71" name="Rectangle 70">
            <a:extLst>
              <a:ext uri="{FF2B5EF4-FFF2-40B4-BE49-F238E27FC236}">
                <a16:creationId xmlns:a16="http://schemas.microsoft.com/office/drawing/2014/main" id="{6C014980-FE57-0176-4E7B-02BA46860A63}"/>
              </a:ext>
            </a:extLst>
          </p:cNvPr>
          <p:cNvSpPr>
            <a:spLocks/>
          </p:cNvSpPr>
          <p:nvPr/>
        </p:nvSpPr>
        <p:spPr>
          <a:xfrm>
            <a:off x="1288569" y="3876546"/>
            <a:ext cx="821599" cy="39033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b="1"/>
              <a:t>Procurement &amp; Contract Mgmt</a:t>
            </a:r>
          </a:p>
        </p:txBody>
      </p:sp>
      <p:sp>
        <p:nvSpPr>
          <p:cNvPr id="72" name="Rectangle 71">
            <a:extLst>
              <a:ext uri="{FF2B5EF4-FFF2-40B4-BE49-F238E27FC236}">
                <a16:creationId xmlns:a16="http://schemas.microsoft.com/office/drawing/2014/main" id="{4F4344E3-427D-42EA-0439-0AFE64B9CF22}"/>
              </a:ext>
            </a:extLst>
          </p:cNvPr>
          <p:cNvSpPr>
            <a:spLocks/>
          </p:cNvSpPr>
          <p:nvPr/>
        </p:nvSpPr>
        <p:spPr>
          <a:xfrm>
            <a:off x="2199211" y="3876547"/>
            <a:ext cx="821599" cy="39033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b="1"/>
              <a:t>Delivery Management &amp; Project Controls</a:t>
            </a:r>
          </a:p>
        </p:txBody>
      </p:sp>
      <p:sp>
        <p:nvSpPr>
          <p:cNvPr id="73" name="Rectangle 72">
            <a:extLst>
              <a:ext uri="{FF2B5EF4-FFF2-40B4-BE49-F238E27FC236}">
                <a16:creationId xmlns:a16="http://schemas.microsoft.com/office/drawing/2014/main" id="{CEEF3C85-84AA-98F4-79E9-EAB3B4AF9E88}"/>
              </a:ext>
            </a:extLst>
          </p:cNvPr>
          <p:cNvSpPr>
            <a:spLocks/>
          </p:cNvSpPr>
          <p:nvPr/>
        </p:nvSpPr>
        <p:spPr>
          <a:xfrm>
            <a:off x="3109854" y="3876547"/>
            <a:ext cx="821599" cy="39032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b="1"/>
              <a:t>Delivery Integration</a:t>
            </a:r>
          </a:p>
        </p:txBody>
      </p:sp>
      <p:sp>
        <p:nvSpPr>
          <p:cNvPr id="78" name="Arrow: Down 77">
            <a:extLst>
              <a:ext uri="{FF2B5EF4-FFF2-40B4-BE49-F238E27FC236}">
                <a16:creationId xmlns:a16="http://schemas.microsoft.com/office/drawing/2014/main" id="{BE766011-C2D9-5C0C-B585-AB5859BB4B69}"/>
              </a:ext>
            </a:extLst>
          </p:cNvPr>
          <p:cNvSpPr/>
          <p:nvPr/>
        </p:nvSpPr>
        <p:spPr>
          <a:xfrm>
            <a:off x="1288569" y="4656438"/>
            <a:ext cx="114100" cy="137374"/>
          </a:xfrm>
          <a:prstGeom prst="downArrow">
            <a:avLst/>
          </a:prstGeom>
          <a:ln>
            <a:no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81" name="Arrow: Down 80">
            <a:extLst>
              <a:ext uri="{FF2B5EF4-FFF2-40B4-BE49-F238E27FC236}">
                <a16:creationId xmlns:a16="http://schemas.microsoft.com/office/drawing/2014/main" id="{915C412C-08D5-A4CF-9051-D2D3F0F7FF2B}"/>
              </a:ext>
            </a:extLst>
          </p:cNvPr>
          <p:cNvSpPr/>
          <p:nvPr/>
        </p:nvSpPr>
        <p:spPr>
          <a:xfrm>
            <a:off x="1920765" y="4656438"/>
            <a:ext cx="114100" cy="137374"/>
          </a:xfrm>
          <a:prstGeom prst="downArrow">
            <a:avLst/>
          </a:prstGeom>
          <a:ln>
            <a:no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82" name="Arrow: Down 81">
            <a:extLst>
              <a:ext uri="{FF2B5EF4-FFF2-40B4-BE49-F238E27FC236}">
                <a16:creationId xmlns:a16="http://schemas.microsoft.com/office/drawing/2014/main" id="{F7522D3E-0849-891B-AA5B-D01614E625EF}"/>
              </a:ext>
            </a:extLst>
          </p:cNvPr>
          <p:cNvSpPr/>
          <p:nvPr/>
        </p:nvSpPr>
        <p:spPr>
          <a:xfrm>
            <a:off x="2552961" y="4656438"/>
            <a:ext cx="114100" cy="137374"/>
          </a:xfrm>
          <a:prstGeom prst="downArrow">
            <a:avLst/>
          </a:prstGeom>
          <a:ln>
            <a:no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85" name="Arrow: Down 84">
            <a:extLst>
              <a:ext uri="{FF2B5EF4-FFF2-40B4-BE49-F238E27FC236}">
                <a16:creationId xmlns:a16="http://schemas.microsoft.com/office/drawing/2014/main" id="{2A25D6CA-8CE8-A95A-CC99-BBCA8729A13C}"/>
              </a:ext>
            </a:extLst>
          </p:cNvPr>
          <p:cNvSpPr/>
          <p:nvPr/>
        </p:nvSpPr>
        <p:spPr>
          <a:xfrm>
            <a:off x="3185157" y="4656438"/>
            <a:ext cx="114100" cy="137374"/>
          </a:xfrm>
          <a:prstGeom prst="downArrow">
            <a:avLst/>
          </a:prstGeom>
          <a:ln>
            <a:no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86" name="Arrow: Down 85">
            <a:extLst>
              <a:ext uri="{FF2B5EF4-FFF2-40B4-BE49-F238E27FC236}">
                <a16:creationId xmlns:a16="http://schemas.microsoft.com/office/drawing/2014/main" id="{D7803635-48AC-5B44-E4B8-C7B77E47A857}"/>
              </a:ext>
            </a:extLst>
          </p:cNvPr>
          <p:cNvSpPr/>
          <p:nvPr/>
        </p:nvSpPr>
        <p:spPr>
          <a:xfrm>
            <a:off x="3817353" y="4656438"/>
            <a:ext cx="114100" cy="137374"/>
          </a:xfrm>
          <a:prstGeom prst="downArrow">
            <a:avLst/>
          </a:prstGeom>
          <a:ln>
            <a:no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endParaRPr lang="en-GB" sz="1400"/>
          </a:p>
        </p:txBody>
      </p:sp>
      <p:sp>
        <p:nvSpPr>
          <p:cNvPr id="77" name="Rectangle 76">
            <a:extLst>
              <a:ext uri="{FF2B5EF4-FFF2-40B4-BE49-F238E27FC236}">
                <a16:creationId xmlns:a16="http://schemas.microsoft.com/office/drawing/2014/main" id="{658452A2-F40F-F3BE-3381-158F63692707}"/>
              </a:ext>
            </a:extLst>
          </p:cNvPr>
          <p:cNvSpPr>
            <a:spLocks/>
          </p:cNvSpPr>
          <p:nvPr/>
        </p:nvSpPr>
        <p:spPr>
          <a:xfrm>
            <a:off x="1288569" y="4327742"/>
            <a:ext cx="1302231" cy="26592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lang="en-GB" sz="800"/>
              <a:t>Technical Assurance</a:t>
            </a:r>
          </a:p>
        </p:txBody>
      </p:sp>
      <p:graphicFrame>
        <p:nvGraphicFramePr>
          <p:cNvPr id="15" name="Table 14">
            <a:extLst>
              <a:ext uri="{FF2B5EF4-FFF2-40B4-BE49-F238E27FC236}">
                <a16:creationId xmlns:a16="http://schemas.microsoft.com/office/drawing/2014/main" id="{2A0A9BE8-4696-3CEB-5994-A4BCED066471}"/>
              </a:ext>
            </a:extLst>
          </p:cNvPr>
          <p:cNvGraphicFramePr>
            <a:graphicFrameLocks noGrp="1"/>
          </p:cNvGraphicFramePr>
          <p:nvPr>
            <p:extLst>
              <p:ext uri="{D42A27DB-BD31-4B8C-83A1-F6EECF244321}">
                <p14:modId xmlns:p14="http://schemas.microsoft.com/office/powerpoint/2010/main" val="3937514213"/>
              </p:ext>
            </p:extLst>
          </p:nvPr>
        </p:nvGraphicFramePr>
        <p:xfrm>
          <a:off x="4447470" y="1555070"/>
          <a:ext cx="7200000" cy="4422502"/>
        </p:xfrm>
        <a:graphic>
          <a:graphicData uri="http://schemas.openxmlformats.org/drawingml/2006/table">
            <a:tbl>
              <a:tblPr bandRow="1">
                <a:tableStyleId>{5C22544A-7EE6-4342-B048-85BDC9FD1C3A}</a:tableStyleId>
              </a:tblPr>
              <a:tblGrid>
                <a:gridCol w="445484">
                  <a:extLst>
                    <a:ext uri="{9D8B030D-6E8A-4147-A177-3AD203B41FA5}">
                      <a16:colId xmlns:a16="http://schemas.microsoft.com/office/drawing/2014/main" val="3240291478"/>
                    </a:ext>
                  </a:extLst>
                </a:gridCol>
                <a:gridCol w="6754516">
                  <a:extLst>
                    <a:ext uri="{9D8B030D-6E8A-4147-A177-3AD203B41FA5}">
                      <a16:colId xmlns:a16="http://schemas.microsoft.com/office/drawing/2014/main" val="1597077072"/>
                    </a:ext>
                  </a:extLst>
                </a:gridCol>
              </a:tblGrid>
              <a:tr h="757679">
                <a:tc gridSpan="2">
                  <a:txBody>
                    <a:bodyPr/>
                    <a:lstStyle/>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r>
                        <a:rPr kumimoji="0" lang="en-GB" sz="1000" b="0" i="0" u="none" strike="noStrike" kern="1200" cap="none" spc="0" normalizeH="0" baseline="0" noProof="0" dirty="0">
                          <a:ln>
                            <a:noFill/>
                          </a:ln>
                          <a:solidFill>
                            <a:srgbClr val="20244C"/>
                          </a:solidFill>
                          <a:effectLst/>
                          <a:uLnTx/>
                          <a:uFillTx/>
                          <a:latin typeface="+mn-lt"/>
                          <a:ea typeface="+mn-ea"/>
                          <a:cs typeface="+mn-cs"/>
                        </a:rPr>
                        <a:t>The Supply Chain, consisting of the Technology Partner, Technical Integrator (could be part of Delivery Partner dependent upon option selected) and other suppliers providing Owner’s Scope, is responsible for the delivery of the integrated technical design and supply of the SMR Plant, delivered in accordance with the requirements of the DevCo and under the management of the Delivery Partner.</a:t>
                      </a:r>
                    </a:p>
                  </a:txBody>
                  <a:tcPr anchor="ctr">
                    <a:lnL w="28575" cap="flat" cmpd="sng" algn="ctr">
                      <a:solidFill>
                        <a:schemeClr val="tx1">
                          <a:lumMod val="40000"/>
                          <a:lumOff val="60000"/>
                        </a:schemeClr>
                      </a:solidFill>
                      <a:prstDash val="solid"/>
                      <a:round/>
                      <a:headEnd type="none" w="med" len="med"/>
                      <a:tailEnd type="none" w="med" len="med"/>
                    </a:lnL>
                    <a:lnR w="28575" cap="flat" cmpd="sng" algn="ctr">
                      <a:solidFill>
                        <a:schemeClr val="tx1">
                          <a:lumMod val="40000"/>
                          <a:lumOff val="60000"/>
                        </a:schemeClr>
                      </a:solidFill>
                      <a:prstDash val="solid"/>
                      <a:round/>
                      <a:headEnd type="none" w="med" len="med"/>
                      <a:tailEnd type="none" w="med" len="med"/>
                    </a:lnR>
                    <a:lnT w="28575" cap="flat" cmpd="sng" algn="ctr">
                      <a:solidFill>
                        <a:schemeClr val="tx1">
                          <a:lumMod val="40000"/>
                          <a:lumOff val="6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871975793"/>
                  </a:ext>
                </a:extLst>
              </a:tr>
              <a:tr h="820823">
                <a:tc>
                  <a:txBody>
                    <a:bodyPr/>
                    <a:lstStyle/>
                    <a:p>
                      <a:pPr algn="ctr"/>
                      <a:r>
                        <a:rPr lang="en-US" sz="950" b="1">
                          <a:solidFill>
                            <a:schemeClr val="bg1"/>
                          </a:solidFill>
                        </a:rPr>
                        <a:t>Enabling </a:t>
                      </a:r>
                      <a:endParaRPr lang="en-GB" sz="950" b="1">
                        <a:solidFill>
                          <a:schemeClr val="bg1"/>
                        </a:solidFill>
                      </a:endParaRPr>
                    </a:p>
                  </a:txBody>
                  <a:tcPr vert="vert270" anchor="ctr">
                    <a:lnL w="28575"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i="0" u="none" strike="noStrike" kern="1200" cap="none" spc="0" normalizeH="0" baseline="0" noProof="0" dirty="0">
                          <a:ln>
                            <a:noFill/>
                          </a:ln>
                          <a:solidFill>
                            <a:srgbClr val="20244C"/>
                          </a:solidFill>
                          <a:effectLst/>
                          <a:uLnTx/>
                          <a:uFillTx/>
                          <a:latin typeface="+mn-lt"/>
                          <a:ea typeface="+mn-ea"/>
                          <a:cs typeface="+mn-cs"/>
                        </a:rPr>
                        <a:t>Provide </a:t>
                      </a:r>
                      <a:r>
                        <a:rPr kumimoji="0" lang="en-GB" sz="950" i="0" u="none" strike="noStrike" kern="1200" cap="none" spc="0" normalizeH="0" baseline="0" noProof="0" dirty="0" err="1">
                          <a:ln>
                            <a:noFill/>
                          </a:ln>
                          <a:solidFill>
                            <a:srgbClr val="20244C"/>
                          </a:solidFill>
                          <a:effectLst/>
                          <a:uLnTx/>
                          <a:uFillTx/>
                          <a:latin typeface="+mn-lt"/>
                          <a:ea typeface="+mn-ea"/>
                          <a:cs typeface="+mn-cs"/>
                        </a:rPr>
                        <a:t>LoD</a:t>
                      </a:r>
                      <a:r>
                        <a:rPr kumimoji="0" lang="en-GB" sz="950" i="0" u="none" strike="noStrike" kern="1200" cap="none" spc="0" normalizeH="0" baseline="0" noProof="0" dirty="0">
                          <a:ln>
                            <a:noFill/>
                          </a:ln>
                          <a:solidFill>
                            <a:srgbClr val="20244C"/>
                          </a:solidFill>
                          <a:effectLst/>
                          <a:uLnTx/>
                          <a:uFillTx/>
                          <a:latin typeface="+mn-lt"/>
                          <a:ea typeface="+mn-ea"/>
                          <a:cs typeface="+mn-cs"/>
                        </a:rPr>
                        <a:t> 0 technical, delivery and commercial assurance (i.e. self-assurance) of their own delivery activities </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i="0" u="none" strike="noStrike" kern="1200" cap="none" spc="0" normalizeH="0" baseline="0" noProof="0" dirty="0">
                          <a:ln>
                            <a:noFill/>
                          </a:ln>
                          <a:solidFill>
                            <a:srgbClr val="20244C"/>
                          </a:solidFill>
                          <a:effectLst/>
                          <a:uLnTx/>
                          <a:uFillTx/>
                          <a:latin typeface="+mn-lt"/>
                          <a:ea typeface="+mn-ea"/>
                          <a:cs typeface="+mn-cs"/>
                        </a:rPr>
                        <a:t>Provide necessary inputs, including safety case contributions, to support the DevCo on its activities.</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i="0" u="none" strike="noStrike" kern="1200" cap="none" spc="0" normalizeH="0" baseline="0" noProof="0" dirty="0">
                          <a:ln>
                            <a:noFill/>
                          </a:ln>
                          <a:solidFill>
                            <a:srgbClr val="20244C"/>
                          </a:solidFill>
                          <a:effectLst/>
                          <a:uLnTx/>
                          <a:uFillTx/>
                          <a:latin typeface="+mn-lt"/>
                          <a:ea typeface="+mn-ea"/>
                          <a:cs typeface="+mn-cs"/>
                        </a:rPr>
                        <a:t>Comply with requirements of all relevant permits and consents</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950" i="0" u="none" strike="noStrike" kern="1200" cap="none" spc="0" normalizeH="0" baseline="0" noProof="0" dirty="0">
                          <a:ln>
                            <a:noFill/>
                          </a:ln>
                          <a:solidFill>
                            <a:srgbClr val="20244C"/>
                          </a:solidFill>
                          <a:effectLst/>
                          <a:uLnTx/>
                          <a:uFillTx/>
                          <a:latin typeface="+mn-lt"/>
                          <a:ea typeface="+mn-ea"/>
                          <a:cs typeface="+mn-cs"/>
                        </a:rPr>
                        <a:t>Comply with CDM regulations and SMR project strategies and requirements</a:t>
                      </a:r>
                    </a:p>
                  </a:txBody>
                  <a:tcPr anchor="ctr">
                    <a:lnL w="12700" cap="flat" cmpd="sng" algn="ctr">
                      <a:noFill/>
                      <a:prstDash val="solid"/>
                      <a:round/>
                      <a:headEnd type="none" w="med" len="med"/>
                      <a:tailEnd type="none" w="med" len="med"/>
                    </a:lnL>
                    <a:lnR w="28575" cap="flat" cmpd="sng" algn="ctr">
                      <a:solidFill>
                        <a:schemeClr val="tx1">
                          <a:lumMod val="40000"/>
                          <a:lumOff val="6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556075"/>
                  </a:ext>
                </a:extLst>
              </a:tr>
              <a:tr h="828000">
                <a:tc>
                  <a:txBody>
                    <a:bodyPr/>
                    <a:lstStyle/>
                    <a:p>
                      <a:pPr algn="ctr"/>
                      <a:r>
                        <a:rPr lang="en-US" sz="950" b="1">
                          <a:solidFill>
                            <a:schemeClr val="bg1"/>
                          </a:solidFill>
                        </a:rPr>
                        <a:t>Supporting</a:t>
                      </a:r>
                      <a:endParaRPr lang="en-GB" sz="950" b="1">
                        <a:solidFill>
                          <a:schemeClr val="bg1"/>
                        </a:solidFill>
                      </a:endParaRPr>
                    </a:p>
                  </a:txBody>
                  <a:tcPr vert="vert270" anchor="ctr">
                    <a:lnL w="28575"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1000" i="0" u="none" strike="noStrike" kern="1200" cap="none" spc="0" normalizeH="0" baseline="0" noProof="0" dirty="0">
                          <a:ln>
                            <a:noFill/>
                          </a:ln>
                          <a:solidFill>
                            <a:srgbClr val="20244C"/>
                          </a:solidFill>
                          <a:effectLst/>
                          <a:uLnTx/>
                          <a:uFillTx/>
                          <a:latin typeface="+mn-lt"/>
                          <a:ea typeface="+mn-ea"/>
                          <a:cs typeface="+mn-cs"/>
                        </a:rPr>
                        <a:t>Comply with management arrangements and strategies set by DevCo and DP in the delivery scope</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1000" i="0" u="none" strike="noStrike" kern="1200" cap="none" spc="0" normalizeH="0" baseline="0" noProof="0" dirty="0">
                          <a:ln>
                            <a:noFill/>
                          </a:ln>
                          <a:solidFill>
                            <a:srgbClr val="20244C"/>
                          </a:solidFill>
                          <a:effectLst/>
                          <a:uLnTx/>
                          <a:uFillTx/>
                          <a:latin typeface="+mn-lt"/>
                          <a:ea typeface="+mn-ea"/>
                          <a:cs typeface="+mn-cs"/>
                        </a:rPr>
                        <a:t>Provide project information and reporting as required</a:t>
                      </a:r>
                    </a:p>
                  </a:txBody>
                  <a:tcPr anchor="ctr">
                    <a:lnL w="12700" cap="flat" cmpd="sng" algn="ctr">
                      <a:noFill/>
                      <a:prstDash val="solid"/>
                      <a:round/>
                      <a:headEnd type="none" w="med" len="med"/>
                      <a:tailEnd type="none" w="med" len="med"/>
                    </a:lnL>
                    <a:lnR w="28575" cap="flat" cmpd="sng" algn="ctr">
                      <a:solidFill>
                        <a:schemeClr val="tx1">
                          <a:lumMod val="40000"/>
                          <a:lumOff val="6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6416721"/>
                  </a:ext>
                </a:extLst>
              </a:tr>
              <a:tr h="2016000">
                <a:tc>
                  <a:txBody>
                    <a:bodyPr/>
                    <a:lstStyle/>
                    <a:p>
                      <a:pPr algn="ctr"/>
                      <a:r>
                        <a:rPr lang="en-US" sz="950" b="1">
                          <a:solidFill>
                            <a:schemeClr val="bg1"/>
                          </a:solidFill>
                        </a:rPr>
                        <a:t>Project Delivery</a:t>
                      </a:r>
                      <a:endParaRPr lang="en-GB" sz="950" b="1">
                        <a:solidFill>
                          <a:schemeClr val="bg1"/>
                        </a:solidFill>
                      </a:endParaRPr>
                    </a:p>
                  </a:txBody>
                  <a:tcPr vert="vert270" anchor="ctr">
                    <a:lnL w="28575"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1000" i="0" u="none" strike="noStrike" kern="1200" cap="none" spc="0" normalizeH="0" baseline="0" noProof="0">
                          <a:ln>
                            <a:noFill/>
                          </a:ln>
                          <a:solidFill>
                            <a:srgbClr val="20244C"/>
                          </a:solidFill>
                          <a:effectLst/>
                          <a:uLnTx/>
                          <a:uFillTx/>
                          <a:latin typeface="+mn-lt"/>
                          <a:ea typeface="+mn-ea"/>
                          <a:cs typeface="+mn-cs"/>
                        </a:rPr>
                        <a:t>Deliver all scope required for design and construction of the SMR </a:t>
                      </a:r>
                      <a:r>
                        <a:rPr lang="en-GB" sz="1000">
                          <a:solidFill>
                            <a:srgbClr val="20244C"/>
                          </a:solidFill>
                          <a:latin typeface="+mn-lt"/>
                        </a:rPr>
                        <a:t>Project(s) aligned to DevCo’s</a:t>
                      </a:r>
                      <a:r>
                        <a:rPr kumimoji="0" lang="en-GB" sz="1000" i="0" u="none" strike="noStrike" kern="1200" cap="none" spc="0" normalizeH="0" baseline="0" noProof="0">
                          <a:ln>
                            <a:noFill/>
                          </a:ln>
                          <a:solidFill>
                            <a:srgbClr val="20244C"/>
                          </a:solidFill>
                          <a:effectLst/>
                          <a:uLnTx/>
                          <a:uFillTx/>
                          <a:latin typeface="+mn-lt"/>
                          <a:ea typeface="+mn-ea"/>
                          <a:cs typeface="+mn-cs"/>
                        </a:rPr>
                        <a:t> requirements and standards </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1000" i="0" u="none" strike="noStrike" kern="1200" cap="none" spc="0" normalizeH="0" baseline="0" noProof="0">
                          <a:ln>
                            <a:noFill/>
                          </a:ln>
                          <a:solidFill>
                            <a:srgbClr val="20244C"/>
                          </a:solidFill>
                          <a:effectLst/>
                          <a:uLnTx/>
                          <a:uFillTx/>
                          <a:latin typeface="+mn-lt"/>
                          <a:ea typeface="PMingLiU" panose="02020500000000000000" pitchFamily="18" charset="-120"/>
                          <a:cs typeface="+mn-cs"/>
                        </a:rPr>
                        <a:t>Manage and coordinate all design and construction within contract boundaries </a:t>
                      </a:r>
                      <a:endParaRPr kumimoji="0" lang="en-GB" sz="1000" i="0" u="none" strike="noStrike" kern="1200" cap="none" spc="0" normalizeH="0" baseline="0" noProof="0">
                        <a:ln>
                          <a:noFill/>
                        </a:ln>
                        <a:solidFill>
                          <a:srgbClr val="20244C"/>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1000" i="0" u="none" strike="noStrike" kern="1200" cap="none" spc="0" normalizeH="0" baseline="0" noProof="0">
                          <a:ln>
                            <a:noFill/>
                          </a:ln>
                          <a:solidFill>
                            <a:srgbClr val="20244C"/>
                          </a:solidFill>
                          <a:effectLst/>
                          <a:uLnTx/>
                          <a:uFillTx/>
                          <a:latin typeface="+mn-lt"/>
                          <a:ea typeface="+mn-ea"/>
                          <a:cs typeface="+mn-cs"/>
                        </a:rPr>
                        <a:t>Comply with all relevant project delivery processes and procedures</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1000" i="0" u="none" strike="noStrike" kern="1200" cap="none" spc="0" normalizeH="0" baseline="0" noProof="0">
                          <a:ln>
                            <a:noFill/>
                          </a:ln>
                          <a:solidFill>
                            <a:srgbClr val="20244C"/>
                          </a:solidFill>
                          <a:effectLst/>
                          <a:uLnTx/>
                          <a:uFillTx/>
                          <a:latin typeface="+mn-lt"/>
                          <a:ea typeface="+mn-ea"/>
                          <a:cs typeface="+mn-cs"/>
                        </a:rPr>
                        <a:t>Identify technical interfaces and manage technical integration for design, construction, installation &amp; commissioning for all TP / Supplier interfaces (where not managed within TP / Supplier contract boundaries)</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1000" i="0" u="none" strike="noStrike" kern="1200" cap="none" spc="0" normalizeH="0" baseline="0" noProof="0">
                          <a:ln>
                            <a:noFill/>
                          </a:ln>
                          <a:solidFill>
                            <a:srgbClr val="20244C"/>
                          </a:solidFill>
                          <a:effectLst/>
                          <a:uLnTx/>
                          <a:uFillTx/>
                          <a:latin typeface="+mn-lt"/>
                          <a:ea typeface="+mn-ea"/>
                          <a:cs typeface="+mn-cs"/>
                        </a:rPr>
                        <a:t>Deliver testing, commissioning and validation of direct and sub-contracted scope</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1000" i="0" u="none" strike="noStrike" kern="1200" cap="none" spc="0" normalizeH="0" baseline="0" noProof="0">
                          <a:ln>
                            <a:noFill/>
                          </a:ln>
                          <a:solidFill>
                            <a:srgbClr val="20244C"/>
                          </a:solidFill>
                          <a:effectLst/>
                          <a:uLnTx/>
                          <a:uFillTx/>
                          <a:latin typeface="+mn-lt"/>
                          <a:ea typeface="+mn-ea"/>
                          <a:cs typeface="+mn-cs"/>
                        </a:rPr>
                        <a:t>Management of subcontracted scope delivery</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1000" i="0" u="none" strike="noStrike" kern="1200" cap="none" spc="0" normalizeH="0" baseline="0" noProof="0">
                          <a:ln>
                            <a:noFill/>
                          </a:ln>
                          <a:solidFill>
                            <a:srgbClr val="20244C"/>
                          </a:solidFill>
                          <a:effectLst/>
                          <a:uLnTx/>
                          <a:uFillTx/>
                          <a:latin typeface="+mn-lt"/>
                          <a:ea typeface="PMingLiU" panose="02020500000000000000" pitchFamily="18" charset="-120"/>
                          <a:cs typeface="+mn-cs"/>
                        </a:rPr>
                        <a:t>Provide inputs into Project Controls as required by the DP (typically at L3+)</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1000" i="0" u="none" strike="noStrike" kern="1200" cap="none" spc="0" normalizeH="0" baseline="0" noProof="0">
                          <a:ln>
                            <a:noFill/>
                          </a:ln>
                          <a:solidFill>
                            <a:srgbClr val="20244C"/>
                          </a:solidFill>
                          <a:effectLst/>
                          <a:uLnTx/>
                          <a:uFillTx/>
                          <a:latin typeface="+mn-lt"/>
                          <a:ea typeface="+mn-ea"/>
                          <a:cs typeface="+mn-cs"/>
                        </a:rPr>
                        <a:t>Support DP on integrated planning, interface management, inter-contract management,  site-wide construction logistics management</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GB" sz="1000" i="0" u="none" strike="noStrike" kern="1200" cap="none" spc="0" normalizeH="0" baseline="0" noProof="0">
                          <a:ln>
                            <a:noFill/>
                          </a:ln>
                          <a:solidFill>
                            <a:srgbClr val="20244C"/>
                          </a:solidFill>
                          <a:effectLst/>
                          <a:uLnTx/>
                          <a:uFillTx/>
                          <a:latin typeface="+mn-lt"/>
                          <a:ea typeface="PMingLiU" panose="02020500000000000000" pitchFamily="18" charset="-120"/>
                          <a:cs typeface="+mn-cs"/>
                        </a:rPr>
                        <a:t>Manage construction logistics for direct and sub-contracted scope </a:t>
                      </a:r>
                      <a:endParaRPr kumimoji="0" lang="en-GB" sz="1000" i="0" u="none" strike="noStrike" kern="1200" cap="none" spc="0" normalizeH="0" baseline="0" noProof="0">
                        <a:ln>
                          <a:noFill/>
                        </a:ln>
                        <a:solidFill>
                          <a:srgbClr val="20244C"/>
                        </a:solidFill>
                        <a:effectLst/>
                        <a:uLnTx/>
                        <a:uFillTx/>
                        <a:latin typeface="+mn-lt"/>
                        <a:ea typeface="+mn-ea"/>
                        <a:cs typeface="+mn-cs"/>
                      </a:endParaRPr>
                    </a:p>
                  </a:txBody>
                  <a:tcPr anchor="ctr">
                    <a:lnL w="12700" cap="flat" cmpd="sng" algn="ctr">
                      <a:noFill/>
                      <a:prstDash val="solid"/>
                      <a:round/>
                      <a:headEnd type="none" w="med" len="med"/>
                      <a:tailEnd type="none" w="med" len="med"/>
                    </a:lnL>
                    <a:lnR w="28575" cap="flat" cmpd="sng" algn="ctr">
                      <a:solidFill>
                        <a:schemeClr val="tx1">
                          <a:lumMod val="40000"/>
                          <a:lumOff val="6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86708316"/>
                  </a:ext>
                </a:extLst>
              </a:tr>
            </a:tbl>
          </a:graphicData>
        </a:graphic>
      </p:graphicFrame>
      <p:sp>
        <p:nvSpPr>
          <p:cNvPr id="16" name="TextBox 15">
            <a:extLst>
              <a:ext uri="{FF2B5EF4-FFF2-40B4-BE49-F238E27FC236}">
                <a16:creationId xmlns:a16="http://schemas.microsoft.com/office/drawing/2014/main" id="{A322CACB-5D85-348B-5D1B-AAC0116088AB}"/>
              </a:ext>
            </a:extLst>
          </p:cNvPr>
          <p:cNvSpPr txBox="1"/>
          <p:nvPr/>
        </p:nvSpPr>
        <p:spPr>
          <a:xfrm>
            <a:off x="4447471" y="1305750"/>
            <a:ext cx="7199999" cy="184666"/>
          </a:xfrm>
          <a:prstGeom prst="rect">
            <a:avLst/>
          </a:prstGeom>
          <a:solidFill>
            <a:schemeClr val="tx1"/>
          </a:solidFill>
          <a:ln w="28575">
            <a:noFill/>
          </a:ln>
          <a:effec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Pts val="1000"/>
              <a:buFontTx/>
              <a:buNone/>
              <a:tabLst>
                <a:tab pos="457200" algn="l"/>
              </a:tabLst>
              <a:defRPr/>
            </a:pPr>
            <a:r>
              <a:rPr kumimoji="0" lang="en-GB" sz="1200" b="1" i="0" u="none" strike="noStrike" kern="1200" cap="none" spc="0" normalizeH="0" baseline="0" noProof="0">
                <a:ln>
                  <a:noFill/>
                </a:ln>
                <a:solidFill>
                  <a:schemeClr val="bg1"/>
                </a:solidFill>
                <a:effectLst/>
                <a:uLnTx/>
                <a:uFillTx/>
                <a:latin typeface="Arial" panose="020B0604020202020204"/>
                <a:ea typeface="+mn-ea"/>
                <a:cs typeface="+mn-cs"/>
              </a:rPr>
              <a:t>ROLE, AND OUTLINE SCOPE OF SERVICES</a:t>
            </a:r>
          </a:p>
        </p:txBody>
      </p:sp>
      <p:sp>
        <p:nvSpPr>
          <p:cNvPr id="17" name="Right Brace 16">
            <a:extLst>
              <a:ext uri="{FF2B5EF4-FFF2-40B4-BE49-F238E27FC236}">
                <a16:creationId xmlns:a16="http://schemas.microsoft.com/office/drawing/2014/main" id="{85B560F9-B2A3-8DE2-165F-CC7A5FC9A1B3}"/>
              </a:ext>
            </a:extLst>
          </p:cNvPr>
          <p:cNvSpPr/>
          <p:nvPr/>
        </p:nvSpPr>
        <p:spPr>
          <a:xfrm flipH="1">
            <a:off x="4069988" y="1930400"/>
            <a:ext cx="293547" cy="3803717"/>
          </a:xfrm>
          <a:prstGeom prst="rightBrace">
            <a:avLst>
              <a:gd name="adj1" fmla="val 0"/>
              <a:gd name="adj2" fmla="val 97486"/>
            </a:avLst>
          </a:prstGeom>
          <a:ln w="95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0244C"/>
              </a:solidFill>
              <a:effectLst/>
              <a:uLnTx/>
              <a:uFillTx/>
              <a:latin typeface="Arial" panose="020B0604020202020204"/>
              <a:ea typeface="+mn-ea"/>
              <a:cs typeface="+mn-cs"/>
            </a:endParaRPr>
          </a:p>
        </p:txBody>
      </p:sp>
      <p:graphicFrame>
        <p:nvGraphicFramePr>
          <p:cNvPr id="14" name="Table 13">
            <a:extLst>
              <a:ext uri="{FF2B5EF4-FFF2-40B4-BE49-F238E27FC236}">
                <a16:creationId xmlns:a16="http://schemas.microsoft.com/office/drawing/2014/main" id="{147D8554-EE19-0DAF-03AF-060BD72304E1}"/>
              </a:ext>
            </a:extLst>
          </p:cNvPr>
          <p:cNvGraphicFramePr>
            <a:graphicFrameLocks noGrp="1"/>
          </p:cNvGraphicFramePr>
          <p:nvPr>
            <p:extLst>
              <p:ext uri="{D42A27DB-BD31-4B8C-83A1-F6EECF244321}">
                <p14:modId xmlns:p14="http://schemas.microsoft.com/office/powerpoint/2010/main" val="4176690648"/>
              </p:ext>
            </p:extLst>
          </p:nvPr>
        </p:nvGraphicFramePr>
        <p:xfrm>
          <a:off x="461818" y="1555071"/>
          <a:ext cx="3559138" cy="4707906"/>
        </p:xfrm>
        <a:graphic>
          <a:graphicData uri="http://schemas.openxmlformats.org/drawingml/2006/table">
            <a:tbl>
              <a:tblPr bandRow="1">
                <a:tableStyleId>{5C22544A-7EE6-4342-B048-85BDC9FD1C3A}</a:tableStyleId>
              </a:tblPr>
              <a:tblGrid>
                <a:gridCol w="711163">
                  <a:extLst>
                    <a:ext uri="{9D8B030D-6E8A-4147-A177-3AD203B41FA5}">
                      <a16:colId xmlns:a16="http://schemas.microsoft.com/office/drawing/2014/main" val="2009062871"/>
                    </a:ext>
                  </a:extLst>
                </a:gridCol>
                <a:gridCol w="2847975">
                  <a:extLst>
                    <a:ext uri="{9D8B030D-6E8A-4147-A177-3AD203B41FA5}">
                      <a16:colId xmlns:a16="http://schemas.microsoft.com/office/drawing/2014/main" val="2169188024"/>
                    </a:ext>
                  </a:extLst>
                </a:gridCol>
              </a:tblGrid>
              <a:tr h="798970">
                <a:tc rowSpan="2">
                  <a:txBody>
                    <a:bodyPr/>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GB" sz="1050" b="0" i="1" u="none" strike="noStrike" kern="1200" cap="none" spc="0" normalizeH="0" baseline="0" noProof="0">
                          <a:ln>
                            <a:noFill/>
                          </a:ln>
                          <a:solidFill>
                            <a:srgbClr val="20244C"/>
                          </a:solidFill>
                          <a:effectLst/>
                          <a:uLnTx/>
                          <a:uFillTx/>
                          <a:latin typeface="+mn-lt"/>
                          <a:ea typeface="+mn-ea"/>
                          <a:cs typeface="Arial"/>
                          <a:sym typeface="Arial"/>
                        </a:rPr>
                        <a:t>Intelligent Client </a:t>
                      </a:r>
                    </a:p>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GB" sz="1050" b="0" i="1" u="none" strike="noStrike" kern="1200" cap="none" spc="0" normalizeH="0" baseline="0" noProof="0">
                          <a:ln>
                            <a:noFill/>
                          </a:ln>
                          <a:solidFill>
                            <a:srgbClr val="20244C"/>
                          </a:solidFill>
                          <a:effectLst/>
                          <a:uLnTx/>
                          <a:uFillTx/>
                          <a:latin typeface="+mn-lt"/>
                          <a:ea typeface="+mn-ea"/>
                          <a:cs typeface="Arial"/>
                          <a:sym typeface="Arial"/>
                        </a:rPr>
                        <a:t>&amp; Assurance  Partner </a:t>
                      </a:r>
                    </a:p>
                  </a:txBody>
                  <a:tcPr vert="vert27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en-GB"/>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267707428"/>
                  </a:ext>
                </a:extLst>
              </a:tr>
              <a:tr h="980089">
                <a:tc vMerge="1">
                  <a:txBody>
                    <a:bodyPr/>
                    <a:lstStyle/>
                    <a:p>
                      <a:endParaRPr/>
                    </a:p>
                  </a:txBody>
                  <a:tcPr vert="vert27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endParaRPr lang="en-GB"/>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559034177"/>
                  </a:ext>
                </a:extLst>
              </a:tr>
              <a:tr h="1602245">
                <a:tc>
                  <a:txBody>
                    <a:bodyPr/>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GB" sz="1050" b="0" i="1" u="none" strike="noStrike" kern="1200" cap="none" spc="0" normalizeH="0" baseline="0" noProof="0">
                          <a:ln>
                            <a:noFill/>
                          </a:ln>
                          <a:solidFill>
                            <a:srgbClr val="20244C"/>
                          </a:solidFill>
                          <a:effectLst/>
                          <a:uLnTx/>
                          <a:uFillTx/>
                          <a:latin typeface="+mn-lt"/>
                          <a:ea typeface="+mn-ea"/>
                          <a:cs typeface="Arial"/>
                          <a:sym typeface="Arial"/>
                        </a:rPr>
                        <a:t>Delivery   Partner(s)</a:t>
                      </a:r>
                    </a:p>
                  </a:txBody>
                  <a:tcPr vert="vert27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28575" cap="flat" cmpd="sng" algn="ctr">
                      <a:solidFill>
                        <a:srgbClr val="8E94CF"/>
                      </a:solidFill>
                      <a:prstDash val="solid"/>
                      <a:round/>
                      <a:headEnd type="none" w="med" len="med"/>
                      <a:tailEnd type="none" w="med" len="med"/>
                    </a:lnB>
                    <a:noFill/>
                  </a:tcPr>
                </a:tc>
                <a:tc>
                  <a:txBody>
                    <a:bodyPr/>
                    <a:lstStyle/>
                    <a:p>
                      <a:endParaRPr lang="en-GB"/>
                    </a:p>
                  </a:txBody>
                  <a:tcP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28575" cap="flat" cmpd="sng" algn="ctr">
                      <a:solidFill>
                        <a:srgbClr val="8E94CF"/>
                      </a:solidFill>
                      <a:prstDash val="solid"/>
                      <a:round/>
                      <a:headEnd type="none" w="med" len="med"/>
                      <a:tailEnd type="none" w="med" len="med"/>
                    </a:lnB>
                    <a:noFill/>
                  </a:tcPr>
                </a:tc>
                <a:extLst>
                  <a:ext uri="{0D108BD9-81ED-4DB2-BD59-A6C34878D82A}">
                    <a16:rowId xmlns:a16="http://schemas.microsoft.com/office/drawing/2014/main" val="231778143"/>
                  </a:ext>
                </a:extLst>
              </a:tr>
              <a:tr h="1326602">
                <a:tc>
                  <a:txBody>
                    <a:bodyPr/>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GB" sz="1050" b="0" i="1" u="none" strike="noStrike" kern="1200" cap="none" spc="0" normalizeH="0" baseline="0" noProof="0">
                          <a:ln>
                            <a:noFill/>
                          </a:ln>
                          <a:solidFill>
                            <a:srgbClr val="20244C"/>
                          </a:solidFill>
                          <a:effectLst/>
                          <a:uLnTx/>
                          <a:uFillTx/>
                          <a:latin typeface="+mn-lt"/>
                          <a:ea typeface="+mn-ea"/>
                          <a:cs typeface="Arial"/>
                          <a:sym typeface="Arial"/>
                        </a:rPr>
                        <a:t>Suppliers</a:t>
                      </a:r>
                    </a:p>
                  </a:txBody>
                  <a:tcPr vert="vert270" anchor="ctr">
                    <a:lnL w="28575" cap="flat" cmpd="sng" algn="ctr">
                      <a:solidFill>
                        <a:srgbClr val="8E94CF"/>
                      </a:solidFill>
                      <a:prstDash val="solid"/>
                      <a:round/>
                      <a:headEnd type="none" w="med" len="med"/>
                      <a:tailEnd type="none" w="med" len="med"/>
                    </a:lnL>
                    <a:lnR w="9525" cap="flat" cmpd="sng" algn="ctr">
                      <a:solidFill>
                        <a:srgbClr val="8E94CF"/>
                      </a:solidFill>
                      <a:prstDash val="solid"/>
                      <a:round/>
                      <a:headEnd type="none" w="med" len="med"/>
                      <a:tailEnd type="none" w="med" len="med"/>
                    </a:lnR>
                    <a:lnT w="28575" cap="flat" cmpd="sng" algn="ctr">
                      <a:solidFill>
                        <a:srgbClr val="8E94CF"/>
                      </a:solidFill>
                      <a:prstDash val="solid"/>
                      <a:round/>
                      <a:headEnd type="none" w="med" len="med"/>
                      <a:tailEnd type="none" w="med" len="med"/>
                    </a:lnT>
                    <a:lnB w="28575" cap="flat" cmpd="sng" algn="ctr">
                      <a:solidFill>
                        <a:srgbClr val="8E94CF"/>
                      </a:solidFill>
                      <a:prstDash val="solid"/>
                      <a:round/>
                      <a:headEnd type="none" w="med" len="med"/>
                      <a:tailEnd type="none" w="med" len="med"/>
                    </a:lnB>
                    <a:noFill/>
                  </a:tcPr>
                </a:tc>
                <a:tc>
                  <a:txBody>
                    <a:bodyPr/>
                    <a:lstStyle/>
                    <a:p>
                      <a:endParaRPr lang="en-GB"/>
                    </a:p>
                  </a:txBody>
                  <a:tcPr>
                    <a:lnL w="9525" cap="flat" cmpd="sng" algn="ctr">
                      <a:solidFill>
                        <a:srgbClr val="8E94CF"/>
                      </a:solidFill>
                      <a:prstDash val="solid"/>
                      <a:round/>
                      <a:headEnd type="none" w="med" len="med"/>
                      <a:tailEnd type="none" w="med" len="med"/>
                    </a:lnL>
                    <a:lnR w="28575" cap="flat" cmpd="sng" algn="ctr">
                      <a:solidFill>
                        <a:srgbClr val="8E94CF"/>
                      </a:solidFill>
                      <a:prstDash val="solid"/>
                      <a:round/>
                      <a:headEnd type="none" w="med" len="med"/>
                      <a:tailEnd type="none" w="med" len="med"/>
                    </a:lnR>
                    <a:lnT w="28575" cap="flat" cmpd="sng" algn="ctr">
                      <a:solidFill>
                        <a:srgbClr val="8E94CF"/>
                      </a:solidFill>
                      <a:prstDash val="solid"/>
                      <a:round/>
                      <a:headEnd type="none" w="med" len="med"/>
                      <a:tailEnd type="none" w="med" len="med"/>
                    </a:lnT>
                    <a:lnB w="28575" cap="flat" cmpd="sng" algn="ctr">
                      <a:solidFill>
                        <a:srgbClr val="8E94CF"/>
                      </a:solidFill>
                      <a:prstDash val="solid"/>
                      <a:round/>
                      <a:headEnd type="none" w="med" len="med"/>
                      <a:tailEnd type="none" w="med" len="med"/>
                    </a:lnB>
                    <a:noFill/>
                  </a:tcPr>
                </a:tc>
                <a:extLst>
                  <a:ext uri="{0D108BD9-81ED-4DB2-BD59-A6C34878D82A}">
                    <a16:rowId xmlns:a16="http://schemas.microsoft.com/office/drawing/2014/main" val="2305422114"/>
                  </a:ext>
                </a:extLst>
              </a:tr>
            </a:tbl>
          </a:graphicData>
        </a:graphic>
      </p:graphicFrame>
      <p:sp>
        <p:nvSpPr>
          <p:cNvPr id="75" name="Rectangle: Rounded Corners 74">
            <a:extLst>
              <a:ext uri="{FF2B5EF4-FFF2-40B4-BE49-F238E27FC236}">
                <a16:creationId xmlns:a16="http://schemas.microsoft.com/office/drawing/2014/main" id="{2FC0A277-CC81-8231-EBA1-50FDD944FF2E}"/>
              </a:ext>
            </a:extLst>
          </p:cNvPr>
          <p:cNvSpPr/>
          <p:nvPr/>
        </p:nvSpPr>
        <p:spPr>
          <a:xfrm>
            <a:off x="2071995" y="1714530"/>
            <a:ext cx="1081562" cy="452593"/>
          </a:xfrm>
          <a:prstGeom prst="roundRect">
            <a:avLst>
              <a:gd name="adj" fmla="val 9827"/>
            </a:avLst>
          </a:prstGeom>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GB" sz="1200" b="1" dirty="0"/>
              <a:t>DevCo Enterprise</a:t>
            </a:r>
          </a:p>
        </p:txBody>
      </p:sp>
      <p:sp>
        <p:nvSpPr>
          <p:cNvPr id="66" name="Rectangle: Rounded Corners 65">
            <a:extLst>
              <a:ext uri="{FF2B5EF4-FFF2-40B4-BE49-F238E27FC236}">
                <a16:creationId xmlns:a16="http://schemas.microsoft.com/office/drawing/2014/main" id="{FF162E55-0104-300C-2096-25177A49824C}"/>
              </a:ext>
            </a:extLst>
          </p:cNvPr>
          <p:cNvSpPr>
            <a:spLocks/>
          </p:cNvSpPr>
          <p:nvPr/>
        </p:nvSpPr>
        <p:spPr>
          <a:xfrm>
            <a:off x="1298777" y="2972025"/>
            <a:ext cx="2627998" cy="3080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a:t>Owner’s Engineer</a:t>
            </a:r>
            <a:r>
              <a:rPr lang="en-GB" sz="1200"/>
              <a:t> </a:t>
            </a:r>
            <a:r>
              <a:rPr lang="en-GB" sz="800"/>
              <a:t>(Technical + Delivery)</a:t>
            </a:r>
            <a:endParaRPr lang="en-GB" sz="700"/>
          </a:p>
        </p:txBody>
      </p:sp>
      <p:sp>
        <p:nvSpPr>
          <p:cNvPr id="2" name="Rectangle: Rounded Corners 1">
            <a:extLst>
              <a:ext uri="{FF2B5EF4-FFF2-40B4-BE49-F238E27FC236}">
                <a16:creationId xmlns:a16="http://schemas.microsoft.com/office/drawing/2014/main" id="{F847235C-60C4-2AFB-F16F-B3804F0D1C2A}"/>
              </a:ext>
            </a:extLst>
          </p:cNvPr>
          <p:cNvSpPr/>
          <p:nvPr/>
        </p:nvSpPr>
        <p:spPr>
          <a:xfrm>
            <a:off x="1546403" y="2452206"/>
            <a:ext cx="1985153" cy="42498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GB" sz="1200" b="1" dirty="0"/>
              <a:t>DevCo </a:t>
            </a:r>
          </a:p>
          <a:p>
            <a:pPr algn="ctr"/>
            <a:r>
              <a:rPr lang="en-GB" sz="1200" b="1" dirty="0"/>
              <a:t>Intelligent Customer/Client</a:t>
            </a:r>
          </a:p>
        </p:txBody>
      </p:sp>
      <p:sp>
        <p:nvSpPr>
          <p:cNvPr id="4" name="Rectangle: Rounded Corners 3">
            <a:extLst>
              <a:ext uri="{FF2B5EF4-FFF2-40B4-BE49-F238E27FC236}">
                <a16:creationId xmlns:a16="http://schemas.microsoft.com/office/drawing/2014/main" id="{6B585F5F-C70F-9C95-E7C3-96F8CD4C2CD9}"/>
              </a:ext>
            </a:extLst>
          </p:cNvPr>
          <p:cNvSpPr/>
          <p:nvPr/>
        </p:nvSpPr>
        <p:spPr>
          <a:xfrm>
            <a:off x="1846988" y="2485495"/>
            <a:ext cx="202963" cy="142443"/>
          </a:xfrm>
          <a:prstGeom prst="roundRect">
            <a:avLst/>
          </a:prstGeom>
          <a:ln w="9525">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GB" sz="900"/>
              <a:t>DA</a:t>
            </a:r>
          </a:p>
        </p:txBody>
      </p:sp>
    </p:spTree>
    <p:extLst>
      <p:ext uri="{BB962C8B-B14F-4D97-AF65-F5344CB8AC3E}">
        <p14:creationId xmlns:p14="http://schemas.microsoft.com/office/powerpoint/2010/main" val="1936846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9871A329-8189-00FD-A9FC-122B7E9FD149}"/>
              </a:ext>
            </a:extLst>
          </p:cNvPr>
          <p:cNvSpPr>
            <a:spLocks noGrp="1"/>
          </p:cNvSpPr>
          <p:nvPr>
            <p:ph type="body" sz="quarter" idx="23"/>
          </p:nvPr>
        </p:nvSpPr>
        <p:spPr/>
        <p:txBody>
          <a:bodyPr/>
          <a:lstStyle/>
          <a:p>
            <a:r>
              <a:rPr lang="en-US"/>
              <a:t>CONTENTS</a:t>
            </a:r>
            <a:endParaRPr lang="en-GB">
              <a:solidFill>
                <a:srgbClr val="FF0000"/>
              </a:solidFill>
            </a:endParaRPr>
          </a:p>
        </p:txBody>
      </p:sp>
      <p:sp>
        <p:nvSpPr>
          <p:cNvPr id="31" name="TextBox 30">
            <a:hlinkClick r:id="rId2" action="ppaction://hlinksldjump"/>
            <a:extLst>
              <a:ext uri="{FF2B5EF4-FFF2-40B4-BE49-F238E27FC236}">
                <a16:creationId xmlns:a16="http://schemas.microsoft.com/office/drawing/2014/main" id="{667916F8-0781-95F6-3201-5C0CBEF498FA}"/>
              </a:ext>
            </a:extLst>
          </p:cNvPr>
          <p:cNvSpPr txBox="1"/>
          <p:nvPr/>
        </p:nvSpPr>
        <p:spPr>
          <a:xfrm>
            <a:off x="345425" y="1712962"/>
            <a:ext cx="10636801" cy="276999"/>
          </a:xfrm>
          <a:prstGeom prst="rect">
            <a:avLst/>
          </a:prstGeom>
          <a:noFill/>
        </p:spPr>
        <p:txBody>
          <a:bodyPr wrap="square" rtlCol="0">
            <a:spAutoFit/>
          </a:bodyPr>
          <a:lstStyle/>
          <a:p>
            <a:pPr algn="l"/>
            <a:r>
              <a:rPr lang="en-US" sz="1200" b="1" i="0">
                <a:solidFill>
                  <a:schemeClr val="tx1"/>
                </a:solidFill>
                <a:latin typeface="+mj-lt"/>
              </a:rPr>
              <a:t>SECTION 1</a:t>
            </a:r>
          </a:p>
        </p:txBody>
      </p:sp>
      <p:sp>
        <p:nvSpPr>
          <p:cNvPr id="32" name="TextBox 31">
            <a:hlinkClick r:id="rId3" action="ppaction://hlinksldjump"/>
            <a:extLst>
              <a:ext uri="{FF2B5EF4-FFF2-40B4-BE49-F238E27FC236}">
                <a16:creationId xmlns:a16="http://schemas.microsoft.com/office/drawing/2014/main" id="{B804D3B9-1C6A-F0E3-8105-E264BE27AAA6}"/>
              </a:ext>
            </a:extLst>
          </p:cNvPr>
          <p:cNvSpPr txBox="1"/>
          <p:nvPr/>
        </p:nvSpPr>
        <p:spPr>
          <a:xfrm>
            <a:off x="345425" y="2111135"/>
            <a:ext cx="10538489" cy="276999"/>
          </a:xfrm>
          <a:prstGeom prst="rect">
            <a:avLst/>
          </a:prstGeom>
          <a:noFill/>
        </p:spPr>
        <p:txBody>
          <a:bodyPr wrap="square" rtlCol="0">
            <a:spAutoFit/>
          </a:bodyPr>
          <a:lstStyle/>
          <a:p>
            <a:pPr algn="l"/>
            <a:r>
              <a:rPr lang="en-US" sz="1200" b="1" i="0">
                <a:solidFill>
                  <a:schemeClr val="tx1"/>
                </a:solidFill>
                <a:latin typeface="+mj-lt"/>
              </a:rPr>
              <a:t>SECTION 2</a:t>
            </a:r>
          </a:p>
        </p:txBody>
      </p:sp>
      <p:sp>
        <p:nvSpPr>
          <p:cNvPr id="33" name="TextBox 32">
            <a:hlinkClick r:id="rId4" action="ppaction://hlinksldjump"/>
            <a:extLst>
              <a:ext uri="{FF2B5EF4-FFF2-40B4-BE49-F238E27FC236}">
                <a16:creationId xmlns:a16="http://schemas.microsoft.com/office/drawing/2014/main" id="{552D5438-97E9-93D3-2C05-FD317451BEA6}"/>
              </a:ext>
            </a:extLst>
          </p:cNvPr>
          <p:cNvSpPr txBox="1"/>
          <p:nvPr/>
        </p:nvSpPr>
        <p:spPr>
          <a:xfrm>
            <a:off x="345426" y="2510678"/>
            <a:ext cx="10538488" cy="276999"/>
          </a:xfrm>
          <a:prstGeom prst="rect">
            <a:avLst/>
          </a:prstGeom>
          <a:noFill/>
        </p:spPr>
        <p:txBody>
          <a:bodyPr wrap="square" rtlCol="0">
            <a:spAutoFit/>
          </a:bodyPr>
          <a:lstStyle/>
          <a:p>
            <a:pPr algn="l"/>
            <a:r>
              <a:rPr lang="en-US" sz="1200" b="1" i="0">
                <a:solidFill>
                  <a:schemeClr val="tx1"/>
                </a:solidFill>
                <a:latin typeface="+mj-lt"/>
              </a:rPr>
              <a:t>SECTION 3</a:t>
            </a:r>
          </a:p>
        </p:txBody>
      </p:sp>
      <p:sp>
        <p:nvSpPr>
          <p:cNvPr id="34" name="TextBox 33">
            <a:hlinkClick r:id="rId5" action="ppaction://hlinksldjump"/>
            <a:extLst>
              <a:ext uri="{FF2B5EF4-FFF2-40B4-BE49-F238E27FC236}">
                <a16:creationId xmlns:a16="http://schemas.microsoft.com/office/drawing/2014/main" id="{0AAB61F9-2E2F-332E-B0C4-91C02E278406}"/>
              </a:ext>
            </a:extLst>
          </p:cNvPr>
          <p:cNvSpPr txBox="1"/>
          <p:nvPr/>
        </p:nvSpPr>
        <p:spPr>
          <a:xfrm>
            <a:off x="345426" y="2908851"/>
            <a:ext cx="10636800" cy="276999"/>
          </a:xfrm>
          <a:prstGeom prst="rect">
            <a:avLst/>
          </a:prstGeom>
          <a:noFill/>
        </p:spPr>
        <p:txBody>
          <a:bodyPr wrap="square" rtlCol="0">
            <a:spAutoFit/>
          </a:bodyPr>
          <a:lstStyle/>
          <a:p>
            <a:pPr algn="l"/>
            <a:r>
              <a:rPr lang="en-US" sz="1200" b="1" i="0">
                <a:solidFill>
                  <a:schemeClr val="tx1"/>
                </a:solidFill>
                <a:latin typeface="+mj-lt"/>
              </a:rPr>
              <a:t>SECTION 4</a:t>
            </a:r>
          </a:p>
        </p:txBody>
      </p:sp>
      <p:sp>
        <p:nvSpPr>
          <p:cNvPr id="35" name="TextBox 34">
            <a:hlinkClick r:id="rId6" action="ppaction://hlinksldjump"/>
            <a:extLst>
              <a:ext uri="{FF2B5EF4-FFF2-40B4-BE49-F238E27FC236}">
                <a16:creationId xmlns:a16="http://schemas.microsoft.com/office/drawing/2014/main" id="{83A519BC-DAFD-DBC3-B0E5-1FB0613D8C45}"/>
              </a:ext>
            </a:extLst>
          </p:cNvPr>
          <p:cNvSpPr txBox="1"/>
          <p:nvPr/>
        </p:nvSpPr>
        <p:spPr>
          <a:xfrm>
            <a:off x="345426" y="3307024"/>
            <a:ext cx="10636800" cy="276999"/>
          </a:xfrm>
          <a:prstGeom prst="rect">
            <a:avLst/>
          </a:prstGeom>
          <a:noFill/>
        </p:spPr>
        <p:txBody>
          <a:bodyPr wrap="square" rtlCol="0">
            <a:spAutoFit/>
          </a:bodyPr>
          <a:lstStyle/>
          <a:p>
            <a:pPr algn="l"/>
            <a:r>
              <a:rPr lang="en-US" sz="1200" b="1" i="0">
                <a:solidFill>
                  <a:schemeClr val="tx1"/>
                </a:solidFill>
                <a:latin typeface="+mj-lt"/>
              </a:rPr>
              <a:t>SECTION 5</a:t>
            </a:r>
          </a:p>
        </p:txBody>
      </p:sp>
      <p:sp>
        <p:nvSpPr>
          <p:cNvPr id="36" name="TextBox 35">
            <a:hlinkClick r:id="rId7" action="ppaction://hlinksldjump"/>
            <a:extLst>
              <a:ext uri="{FF2B5EF4-FFF2-40B4-BE49-F238E27FC236}">
                <a16:creationId xmlns:a16="http://schemas.microsoft.com/office/drawing/2014/main" id="{759940B4-DBE0-58D2-555D-E8E7C6954512}"/>
              </a:ext>
            </a:extLst>
          </p:cNvPr>
          <p:cNvSpPr txBox="1"/>
          <p:nvPr/>
        </p:nvSpPr>
        <p:spPr>
          <a:xfrm>
            <a:off x="345426" y="4067147"/>
            <a:ext cx="10636800" cy="276999"/>
          </a:xfrm>
          <a:prstGeom prst="rect">
            <a:avLst/>
          </a:prstGeom>
          <a:noFill/>
        </p:spPr>
        <p:txBody>
          <a:bodyPr wrap="square" rtlCol="0">
            <a:spAutoFit/>
          </a:bodyPr>
          <a:lstStyle/>
          <a:p>
            <a:pPr algn="l"/>
            <a:r>
              <a:rPr lang="en-US" sz="1200" b="1" i="0">
                <a:solidFill>
                  <a:schemeClr val="tx1"/>
                </a:solidFill>
                <a:latin typeface="+mj-lt"/>
              </a:rPr>
              <a:t>SECTION 7</a:t>
            </a:r>
          </a:p>
        </p:txBody>
      </p:sp>
      <p:sp>
        <p:nvSpPr>
          <p:cNvPr id="37" name="Text Placeholder 25">
            <a:extLst>
              <a:ext uri="{FF2B5EF4-FFF2-40B4-BE49-F238E27FC236}">
                <a16:creationId xmlns:a16="http://schemas.microsoft.com/office/drawing/2014/main" id="{AF36071A-DF22-5B14-37FD-0C0C3E21655B}"/>
              </a:ext>
            </a:extLst>
          </p:cNvPr>
          <p:cNvSpPr txBox="1">
            <a:spLocks/>
          </p:cNvSpPr>
          <p:nvPr/>
        </p:nvSpPr>
        <p:spPr>
          <a:xfrm>
            <a:off x="1512816" y="1718292"/>
            <a:ext cx="4371975" cy="266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Nova Light" panose="020B0304020202020204" pitchFamily="34" charset="0"/>
              </a:rPr>
              <a:t>Purpose of this Engagement</a:t>
            </a:r>
          </a:p>
        </p:txBody>
      </p:sp>
      <p:sp>
        <p:nvSpPr>
          <p:cNvPr id="38" name="Text Placeholder 25">
            <a:extLst>
              <a:ext uri="{FF2B5EF4-FFF2-40B4-BE49-F238E27FC236}">
                <a16:creationId xmlns:a16="http://schemas.microsoft.com/office/drawing/2014/main" id="{BC015F8D-2EE9-6BE1-1541-8F90BF43B623}"/>
              </a:ext>
            </a:extLst>
          </p:cNvPr>
          <p:cNvSpPr txBox="1">
            <a:spLocks/>
          </p:cNvSpPr>
          <p:nvPr/>
        </p:nvSpPr>
        <p:spPr>
          <a:xfrm>
            <a:off x="1512816" y="2116465"/>
            <a:ext cx="3857625" cy="266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Nova Light" panose="020B0304020202020204" pitchFamily="34" charset="0"/>
              </a:rPr>
              <a:t>Introduction to GBN</a:t>
            </a:r>
          </a:p>
        </p:txBody>
      </p:sp>
      <p:sp>
        <p:nvSpPr>
          <p:cNvPr id="39" name="Text Placeholder 25">
            <a:extLst>
              <a:ext uri="{FF2B5EF4-FFF2-40B4-BE49-F238E27FC236}">
                <a16:creationId xmlns:a16="http://schemas.microsoft.com/office/drawing/2014/main" id="{2A0EEBFA-6CC2-E342-ED2D-E6638AB454EE}"/>
              </a:ext>
            </a:extLst>
          </p:cNvPr>
          <p:cNvSpPr txBox="1">
            <a:spLocks/>
          </p:cNvSpPr>
          <p:nvPr/>
        </p:nvSpPr>
        <p:spPr>
          <a:xfrm>
            <a:off x="1512817" y="2516008"/>
            <a:ext cx="4229100" cy="266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Nova Light" panose="020B0304020202020204" pitchFamily="34" charset="0"/>
              </a:rPr>
              <a:t>Introduction to the SMR Project </a:t>
            </a:r>
          </a:p>
        </p:txBody>
      </p:sp>
      <p:sp>
        <p:nvSpPr>
          <p:cNvPr id="40" name="Text Placeholder 25">
            <a:extLst>
              <a:ext uri="{FF2B5EF4-FFF2-40B4-BE49-F238E27FC236}">
                <a16:creationId xmlns:a16="http://schemas.microsoft.com/office/drawing/2014/main" id="{ABCCC7A3-0D09-DA7E-DC50-C42C1CCB04E4}"/>
              </a:ext>
            </a:extLst>
          </p:cNvPr>
          <p:cNvSpPr txBox="1">
            <a:spLocks/>
          </p:cNvSpPr>
          <p:nvPr/>
        </p:nvSpPr>
        <p:spPr>
          <a:xfrm>
            <a:off x="1512816" y="2914181"/>
            <a:ext cx="5953125" cy="266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Nova Light" panose="020B0304020202020204" pitchFamily="34" charset="0"/>
              </a:rPr>
              <a:t>Proposed Enterprise Model </a:t>
            </a:r>
          </a:p>
        </p:txBody>
      </p:sp>
      <p:sp>
        <p:nvSpPr>
          <p:cNvPr id="41" name="Text Placeholder 25">
            <a:extLst>
              <a:ext uri="{FF2B5EF4-FFF2-40B4-BE49-F238E27FC236}">
                <a16:creationId xmlns:a16="http://schemas.microsoft.com/office/drawing/2014/main" id="{81748357-000C-2C3F-4182-3F66B633643E}"/>
              </a:ext>
            </a:extLst>
          </p:cNvPr>
          <p:cNvSpPr txBox="1">
            <a:spLocks/>
          </p:cNvSpPr>
          <p:nvPr/>
        </p:nvSpPr>
        <p:spPr>
          <a:xfrm>
            <a:off x="1512817" y="3312354"/>
            <a:ext cx="5313252" cy="266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latin typeface="Arial Nova Light" panose="020B0304020202020204" pitchFamily="34" charset="0"/>
              </a:rPr>
              <a:t>Proposed Scope and Role Profiles</a:t>
            </a:r>
          </a:p>
        </p:txBody>
      </p:sp>
      <p:sp>
        <p:nvSpPr>
          <p:cNvPr id="42" name="Text Placeholder 25">
            <a:extLst>
              <a:ext uri="{FF2B5EF4-FFF2-40B4-BE49-F238E27FC236}">
                <a16:creationId xmlns:a16="http://schemas.microsoft.com/office/drawing/2014/main" id="{DF1C3652-2755-E09B-F16D-D2D678C09961}"/>
              </a:ext>
            </a:extLst>
          </p:cNvPr>
          <p:cNvSpPr txBox="1">
            <a:spLocks/>
          </p:cNvSpPr>
          <p:nvPr/>
        </p:nvSpPr>
        <p:spPr>
          <a:xfrm>
            <a:off x="1493200" y="3661757"/>
            <a:ext cx="2971800" cy="266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Nova Light" panose="020B0304020202020204" pitchFamily="34" charset="0"/>
              </a:rPr>
              <a:t>Proposed Delivery Approach</a:t>
            </a:r>
          </a:p>
        </p:txBody>
      </p:sp>
      <p:sp>
        <p:nvSpPr>
          <p:cNvPr id="43" name="Text Placeholder 25">
            <a:extLst>
              <a:ext uri="{FF2B5EF4-FFF2-40B4-BE49-F238E27FC236}">
                <a16:creationId xmlns:a16="http://schemas.microsoft.com/office/drawing/2014/main" id="{B983646B-A51A-74FC-B521-8D9C0E7C0651}"/>
              </a:ext>
            </a:extLst>
          </p:cNvPr>
          <p:cNvSpPr txBox="1">
            <a:spLocks/>
          </p:cNvSpPr>
          <p:nvPr/>
        </p:nvSpPr>
        <p:spPr>
          <a:xfrm>
            <a:off x="8675617" y="1741174"/>
            <a:ext cx="2209800" cy="266339"/>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06</a:t>
            </a:r>
            <a:endParaRPr lang="en-US" dirty="0"/>
          </a:p>
        </p:txBody>
      </p:sp>
      <p:sp>
        <p:nvSpPr>
          <p:cNvPr id="44" name="Text Placeholder 25">
            <a:extLst>
              <a:ext uri="{FF2B5EF4-FFF2-40B4-BE49-F238E27FC236}">
                <a16:creationId xmlns:a16="http://schemas.microsoft.com/office/drawing/2014/main" id="{786ABC30-9C04-40EF-CC3C-7BCA9920025C}"/>
              </a:ext>
            </a:extLst>
          </p:cNvPr>
          <p:cNvSpPr txBox="1">
            <a:spLocks/>
          </p:cNvSpPr>
          <p:nvPr/>
        </p:nvSpPr>
        <p:spPr>
          <a:xfrm>
            <a:off x="8675617" y="2137414"/>
            <a:ext cx="2209800" cy="266339"/>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09</a:t>
            </a:r>
            <a:endParaRPr lang="en-US" dirty="0"/>
          </a:p>
        </p:txBody>
      </p:sp>
      <p:sp>
        <p:nvSpPr>
          <p:cNvPr id="45" name="Text Placeholder 25">
            <a:extLst>
              <a:ext uri="{FF2B5EF4-FFF2-40B4-BE49-F238E27FC236}">
                <a16:creationId xmlns:a16="http://schemas.microsoft.com/office/drawing/2014/main" id="{435E7C1B-783F-42F9-77A6-BF12FB7AF0D1}"/>
              </a:ext>
            </a:extLst>
          </p:cNvPr>
          <p:cNvSpPr txBox="1">
            <a:spLocks/>
          </p:cNvSpPr>
          <p:nvPr/>
        </p:nvSpPr>
        <p:spPr>
          <a:xfrm>
            <a:off x="8675617" y="2533654"/>
            <a:ext cx="2209800" cy="266339"/>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11</a:t>
            </a:r>
            <a:endParaRPr lang="en-US" dirty="0"/>
          </a:p>
        </p:txBody>
      </p:sp>
      <p:sp>
        <p:nvSpPr>
          <p:cNvPr id="46" name="Text Placeholder 25">
            <a:extLst>
              <a:ext uri="{FF2B5EF4-FFF2-40B4-BE49-F238E27FC236}">
                <a16:creationId xmlns:a16="http://schemas.microsoft.com/office/drawing/2014/main" id="{A72558EB-240C-DB4E-89C6-BC3BB966A126}"/>
              </a:ext>
            </a:extLst>
          </p:cNvPr>
          <p:cNvSpPr txBox="1">
            <a:spLocks/>
          </p:cNvSpPr>
          <p:nvPr/>
        </p:nvSpPr>
        <p:spPr>
          <a:xfrm>
            <a:off x="8675617" y="2929894"/>
            <a:ext cx="2209800" cy="266339"/>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16</a:t>
            </a:r>
            <a:endParaRPr lang="en-US" dirty="0"/>
          </a:p>
        </p:txBody>
      </p:sp>
      <p:sp>
        <p:nvSpPr>
          <p:cNvPr id="47" name="Text Placeholder 25">
            <a:extLst>
              <a:ext uri="{FF2B5EF4-FFF2-40B4-BE49-F238E27FC236}">
                <a16:creationId xmlns:a16="http://schemas.microsoft.com/office/drawing/2014/main" id="{63B33FCB-AE5E-3130-2CF7-848A6334B557}"/>
              </a:ext>
            </a:extLst>
          </p:cNvPr>
          <p:cNvSpPr txBox="1">
            <a:spLocks/>
          </p:cNvSpPr>
          <p:nvPr/>
        </p:nvSpPr>
        <p:spPr>
          <a:xfrm>
            <a:off x="8675617" y="3326134"/>
            <a:ext cx="2209800" cy="266339"/>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19</a:t>
            </a:r>
            <a:endParaRPr lang="en-US" dirty="0"/>
          </a:p>
        </p:txBody>
      </p:sp>
      <p:sp>
        <p:nvSpPr>
          <p:cNvPr id="48" name="Text Placeholder 25">
            <a:extLst>
              <a:ext uri="{FF2B5EF4-FFF2-40B4-BE49-F238E27FC236}">
                <a16:creationId xmlns:a16="http://schemas.microsoft.com/office/drawing/2014/main" id="{6A10B19D-A433-A200-A5EC-3F1B9A939F13}"/>
              </a:ext>
            </a:extLst>
          </p:cNvPr>
          <p:cNvSpPr txBox="1">
            <a:spLocks/>
          </p:cNvSpPr>
          <p:nvPr/>
        </p:nvSpPr>
        <p:spPr>
          <a:xfrm>
            <a:off x="8675617" y="4084324"/>
            <a:ext cx="2209800" cy="266339"/>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32</a:t>
            </a:r>
            <a:endParaRPr lang="en-US" dirty="0"/>
          </a:p>
        </p:txBody>
      </p:sp>
      <p:cxnSp>
        <p:nvCxnSpPr>
          <p:cNvPr id="49" name="Straight Connector 48">
            <a:extLst>
              <a:ext uri="{FF2B5EF4-FFF2-40B4-BE49-F238E27FC236}">
                <a16:creationId xmlns:a16="http://schemas.microsoft.com/office/drawing/2014/main" id="{54823D36-1002-E087-76BE-7A96B6B9A93D}"/>
              </a:ext>
            </a:extLst>
          </p:cNvPr>
          <p:cNvCxnSpPr/>
          <p:nvPr/>
        </p:nvCxnSpPr>
        <p:spPr>
          <a:xfrm>
            <a:off x="471417" y="2020765"/>
            <a:ext cx="10414000" cy="0"/>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0BCC6B8-2A46-A9C4-22D6-0C021F59B834}"/>
              </a:ext>
            </a:extLst>
          </p:cNvPr>
          <p:cNvCxnSpPr/>
          <p:nvPr/>
        </p:nvCxnSpPr>
        <p:spPr>
          <a:xfrm>
            <a:off x="471417" y="2417005"/>
            <a:ext cx="10414000" cy="0"/>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A69EB6E-6D46-254E-8C3E-A563DD326A99}"/>
              </a:ext>
            </a:extLst>
          </p:cNvPr>
          <p:cNvCxnSpPr/>
          <p:nvPr/>
        </p:nvCxnSpPr>
        <p:spPr>
          <a:xfrm>
            <a:off x="471417" y="2813245"/>
            <a:ext cx="10414000" cy="0"/>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5FAAF11-F900-47E4-8480-6E9052D39D93}"/>
              </a:ext>
            </a:extLst>
          </p:cNvPr>
          <p:cNvCxnSpPr>
            <a:cxnSpLocks/>
          </p:cNvCxnSpPr>
          <p:nvPr/>
        </p:nvCxnSpPr>
        <p:spPr>
          <a:xfrm>
            <a:off x="471417" y="3209485"/>
            <a:ext cx="10414000" cy="0"/>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17733E9-E457-1DEB-28A2-1743A5702925}"/>
              </a:ext>
            </a:extLst>
          </p:cNvPr>
          <p:cNvCxnSpPr/>
          <p:nvPr/>
        </p:nvCxnSpPr>
        <p:spPr>
          <a:xfrm>
            <a:off x="471417" y="3605725"/>
            <a:ext cx="10414000" cy="0"/>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68C8280-EE24-01DC-9E46-B99EA4D75551}"/>
              </a:ext>
            </a:extLst>
          </p:cNvPr>
          <p:cNvCxnSpPr/>
          <p:nvPr/>
        </p:nvCxnSpPr>
        <p:spPr>
          <a:xfrm>
            <a:off x="471417" y="4363915"/>
            <a:ext cx="10414000" cy="0"/>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5" name="TextBox 54">
            <a:hlinkClick r:id="rId8" action="ppaction://hlinksldjump"/>
            <a:extLst>
              <a:ext uri="{FF2B5EF4-FFF2-40B4-BE49-F238E27FC236}">
                <a16:creationId xmlns:a16="http://schemas.microsoft.com/office/drawing/2014/main" id="{A59487A0-4534-8983-B2CB-DE4596F420E1}"/>
              </a:ext>
            </a:extLst>
          </p:cNvPr>
          <p:cNvSpPr txBox="1"/>
          <p:nvPr/>
        </p:nvSpPr>
        <p:spPr>
          <a:xfrm>
            <a:off x="345425" y="4431256"/>
            <a:ext cx="10538487" cy="276999"/>
          </a:xfrm>
          <a:prstGeom prst="rect">
            <a:avLst/>
          </a:prstGeom>
          <a:noFill/>
        </p:spPr>
        <p:txBody>
          <a:bodyPr wrap="square" rtlCol="0">
            <a:spAutoFit/>
          </a:bodyPr>
          <a:lstStyle/>
          <a:p>
            <a:pPr algn="l"/>
            <a:r>
              <a:rPr lang="en-US" sz="1200" b="1" i="0">
                <a:solidFill>
                  <a:schemeClr val="tx1"/>
                </a:solidFill>
                <a:latin typeface="+mj-lt"/>
              </a:rPr>
              <a:t>SECTION 8</a:t>
            </a:r>
          </a:p>
        </p:txBody>
      </p:sp>
      <p:sp>
        <p:nvSpPr>
          <p:cNvPr id="56" name="TextBox 55">
            <a:hlinkClick r:id="rId9" action="ppaction://hlinksldjump"/>
            <a:extLst>
              <a:ext uri="{FF2B5EF4-FFF2-40B4-BE49-F238E27FC236}">
                <a16:creationId xmlns:a16="http://schemas.microsoft.com/office/drawing/2014/main" id="{5F70C8B9-943E-0009-F8F7-6F8FC19BE11F}"/>
              </a:ext>
            </a:extLst>
          </p:cNvPr>
          <p:cNvSpPr txBox="1"/>
          <p:nvPr/>
        </p:nvSpPr>
        <p:spPr>
          <a:xfrm>
            <a:off x="345426" y="4829429"/>
            <a:ext cx="10538486" cy="276999"/>
          </a:xfrm>
          <a:prstGeom prst="rect">
            <a:avLst/>
          </a:prstGeom>
          <a:noFill/>
        </p:spPr>
        <p:txBody>
          <a:bodyPr wrap="square" rtlCol="0">
            <a:spAutoFit/>
          </a:bodyPr>
          <a:lstStyle/>
          <a:p>
            <a:pPr algn="l"/>
            <a:r>
              <a:rPr lang="en-US" sz="1200" b="1" i="0">
                <a:solidFill>
                  <a:schemeClr val="tx1"/>
                </a:solidFill>
                <a:latin typeface="+mj-lt"/>
              </a:rPr>
              <a:t>SECTION 9</a:t>
            </a:r>
          </a:p>
        </p:txBody>
      </p:sp>
      <p:sp>
        <p:nvSpPr>
          <p:cNvPr id="57" name="TextBox 56">
            <a:hlinkClick r:id="rId10" action="ppaction://hlinksldjump"/>
            <a:extLst>
              <a:ext uri="{FF2B5EF4-FFF2-40B4-BE49-F238E27FC236}">
                <a16:creationId xmlns:a16="http://schemas.microsoft.com/office/drawing/2014/main" id="{083867D3-36CB-BE0B-8684-E709933DA0E5}"/>
              </a:ext>
            </a:extLst>
          </p:cNvPr>
          <p:cNvSpPr txBox="1"/>
          <p:nvPr/>
        </p:nvSpPr>
        <p:spPr>
          <a:xfrm>
            <a:off x="345425" y="5221084"/>
            <a:ext cx="10538485" cy="276999"/>
          </a:xfrm>
          <a:prstGeom prst="rect">
            <a:avLst/>
          </a:prstGeom>
          <a:noFill/>
        </p:spPr>
        <p:txBody>
          <a:bodyPr wrap="square" rtlCol="0">
            <a:spAutoFit/>
          </a:bodyPr>
          <a:lstStyle/>
          <a:p>
            <a:pPr algn="l"/>
            <a:r>
              <a:rPr lang="en-US" sz="1200" b="1" i="0">
                <a:solidFill>
                  <a:schemeClr val="tx1"/>
                </a:solidFill>
                <a:latin typeface="+mj-lt"/>
              </a:rPr>
              <a:t>SECTION 10</a:t>
            </a:r>
          </a:p>
        </p:txBody>
      </p:sp>
      <p:sp>
        <p:nvSpPr>
          <p:cNvPr id="58" name="Text Placeholder 25">
            <a:extLst>
              <a:ext uri="{FF2B5EF4-FFF2-40B4-BE49-F238E27FC236}">
                <a16:creationId xmlns:a16="http://schemas.microsoft.com/office/drawing/2014/main" id="{3A0F076C-8A61-0D80-D2D3-145FE20C3303}"/>
              </a:ext>
            </a:extLst>
          </p:cNvPr>
          <p:cNvSpPr txBox="1">
            <a:spLocks/>
          </p:cNvSpPr>
          <p:nvPr/>
        </p:nvSpPr>
        <p:spPr>
          <a:xfrm>
            <a:off x="1493200" y="4063906"/>
            <a:ext cx="4038600" cy="266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Nova Light" panose="020B0304020202020204" pitchFamily="34" charset="0"/>
              </a:rPr>
              <a:t>Proposed Commercial Structure</a:t>
            </a:r>
          </a:p>
        </p:txBody>
      </p:sp>
      <p:sp>
        <p:nvSpPr>
          <p:cNvPr id="59" name="Text Placeholder 25">
            <a:extLst>
              <a:ext uri="{FF2B5EF4-FFF2-40B4-BE49-F238E27FC236}">
                <a16:creationId xmlns:a16="http://schemas.microsoft.com/office/drawing/2014/main" id="{7527161E-D6B6-1AA3-4A88-7BFE3FEB8AE9}"/>
              </a:ext>
            </a:extLst>
          </p:cNvPr>
          <p:cNvSpPr txBox="1">
            <a:spLocks/>
          </p:cNvSpPr>
          <p:nvPr/>
        </p:nvSpPr>
        <p:spPr>
          <a:xfrm>
            <a:off x="1493200" y="4444901"/>
            <a:ext cx="3324225" cy="266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Nova Light" panose="020B0304020202020204" pitchFamily="34" charset="0"/>
              </a:rPr>
              <a:t>GBN Questions for Participants</a:t>
            </a:r>
          </a:p>
        </p:txBody>
      </p:sp>
      <p:sp>
        <p:nvSpPr>
          <p:cNvPr id="60" name="Text Placeholder 25">
            <a:extLst>
              <a:ext uri="{FF2B5EF4-FFF2-40B4-BE49-F238E27FC236}">
                <a16:creationId xmlns:a16="http://schemas.microsoft.com/office/drawing/2014/main" id="{04B0FB6C-7069-4971-C728-8C9D41D8B7CA}"/>
              </a:ext>
            </a:extLst>
          </p:cNvPr>
          <p:cNvSpPr txBox="1">
            <a:spLocks/>
          </p:cNvSpPr>
          <p:nvPr/>
        </p:nvSpPr>
        <p:spPr>
          <a:xfrm>
            <a:off x="1511315" y="4863932"/>
            <a:ext cx="2209800" cy="266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Nova Light" panose="020B0304020202020204" pitchFamily="34" charset="0"/>
              </a:rPr>
              <a:t>Next Steps</a:t>
            </a:r>
          </a:p>
        </p:txBody>
      </p:sp>
      <p:sp>
        <p:nvSpPr>
          <p:cNvPr id="61" name="Text Placeholder 25">
            <a:extLst>
              <a:ext uri="{FF2B5EF4-FFF2-40B4-BE49-F238E27FC236}">
                <a16:creationId xmlns:a16="http://schemas.microsoft.com/office/drawing/2014/main" id="{884E1BA2-5743-8BDB-93D4-979B4813416B}"/>
              </a:ext>
            </a:extLst>
          </p:cNvPr>
          <p:cNvSpPr txBox="1">
            <a:spLocks/>
          </p:cNvSpPr>
          <p:nvPr/>
        </p:nvSpPr>
        <p:spPr>
          <a:xfrm>
            <a:off x="8675617" y="4452299"/>
            <a:ext cx="2209800" cy="266339"/>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38</a:t>
            </a:r>
            <a:endParaRPr lang="en-US" dirty="0"/>
          </a:p>
        </p:txBody>
      </p:sp>
      <p:sp>
        <p:nvSpPr>
          <p:cNvPr id="62" name="Text Placeholder 25">
            <a:extLst>
              <a:ext uri="{FF2B5EF4-FFF2-40B4-BE49-F238E27FC236}">
                <a16:creationId xmlns:a16="http://schemas.microsoft.com/office/drawing/2014/main" id="{C8404E93-008B-FDCD-3EDC-11B91B18BCA9}"/>
              </a:ext>
            </a:extLst>
          </p:cNvPr>
          <p:cNvSpPr txBox="1">
            <a:spLocks/>
          </p:cNvSpPr>
          <p:nvPr/>
        </p:nvSpPr>
        <p:spPr>
          <a:xfrm>
            <a:off x="8675617" y="4848539"/>
            <a:ext cx="2209800" cy="266339"/>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44</a:t>
            </a:r>
            <a:endParaRPr lang="en-US" dirty="0"/>
          </a:p>
        </p:txBody>
      </p:sp>
      <p:sp>
        <p:nvSpPr>
          <p:cNvPr id="63" name="Text Placeholder 25">
            <a:extLst>
              <a:ext uri="{FF2B5EF4-FFF2-40B4-BE49-F238E27FC236}">
                <a16:creationId xmlns:a16="http://schemas.microsoft.com/office/drawing/2014/main" id="{4E431C1D-44D7-AEF7-8C60-142D94C0ADA5}"/>
              </a:ext>
            </a:extLst>
          </p:cNvPr>
          <p:cNvSpPr txBox="1">
            <a:spLocks/>
          </p:cNvSpPr>
          <p:nvPr/>
        </p:nvSpPr>
        <p:spPr>
          <a:xfrm>
            <a:off x="8675617" y="5244779"/>
            <a:ext cx="2209800" cy="266339"/>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46</a:t>
            </a:r>
            <a:endParaRPr lang="en-US" dirty="0"/>
          </a:p>
        </p:txBody>
      </p:sp>
      <p:cxnSp>
        <p:nvCxnSpPr>
          <p:cNvPr id="64" name="Straight Connector 63">
            <a:extLst>
              <a:ext uri="{FF2B5EF4-FFF2-40B4-BE49-F238E27FC236}">
                <a16:creationId xmlns:a16="http://schemas.microsoft.com/office/drawing/2014/main" id="{575F9B46-13C8-5824-5BF9-CD17334B4281}"/>
              </a:ext>
            </a:extLst>
          </p:cNvPr>
          <p:cNvCxnSpPr/>
          <p:nvPr/>
        </p:nvCxnSpPr>
        <p:spPr>
          <a:xfrm>
            <a:off x="471417" y="4731890"/>
            <a:ext cx="10414000" cy="0"/>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6CA1E51-342C-21F4-635B-65DD1926C1FF}"/>
              </a:ext>
            </a:extLst>
          </p:cNvPr>
          <p:cNvCxnSpPr>
            <a:cxnSpLocks/>
          </p:cNvCxnSpPr>
          <p:nvPr/>
        </p:nvCxnSpPr>
        <p:spPr>
          <a:xfrm>
            <a:off x="471417" y="5128130"/>
            <a:ext cx="10414000" cy="0"/>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7D36D52-7CAA-1A84-F2E6-CFB24C68BFCD}"/>
              </a:ext>
            </a:extLst>
          </p:cNvPr>
          <p:cNvCxnSpPr/>
          <p:nvPr/>
        </p:nvCxnSpPr>
        <p:spPr>
          <a:xfrm>
            <a:off x="471417" y="5524370"/>
            <a:ext cx="10414000" cy="0"/>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 name="Text Placeholder 25">
            <a:extLst>
              <a:ext uri="{FF2B5EF4-FFF2-40B4-BE49-F238E27FC236}">
                <a16:creationId xmlns:a16="http://schemas.microsoft.com/office/drawing/2014/main" id="{8E6D3916-AD65-DBB4-0FB1-62B020A0C2FF}"/>
              </a:ext>
            </a:extLst>
          </p:cNvPr>
          <p:cNvSpPr txBox="1">
            <a:spLocks/>
          </p:cNvSpPr>
          <p:nvPr/>
        </p:nvSpPr>
        <p:spPr>
          <a:xfrm>
            <a:off x="8674115" y="5632564"/>
            <a:ext cx="2209800" cy="266339"/>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cxnSp>
        <p:nvCxnSpPr>
          <p:cNvPr id="4" name="Straight Connector 3">
            <a:extLst>
              <a:ext uri="{FF2B5EF4-FFF2-40B4-BE49-F238E27FC236}">
                <a16:creationId xmlns:a16="http://schemas.microsoft.com/office/drawing/2014/main" id="{263BC0E4-AE97-6060-76F2-E6DD42360116}"/>
              </a:ext>
            </a:extLst>
          </p:cNvPr>
          <p:cNvCxnSpPr/>
          <p:nvPr/>
        </p:nvCxnSpPr>
        <p:spPr>
          <a:xfrm>
            <a:off x="469915" y="5912155"/>
            <a:ext cx="10414000" cy="0"/>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 name="Text Placeholder 25">
            <a:extLst>
              <a:ext uri="{FF2B5EF4-FFF2-40B4-BE49-F238E27FC236}">
                <a16:creationId xmlns:a16="http://schemas.microsoft.com/office/drawing/2014/main" id="{DBA606B3-FCAF-0EAF-3F97-11D6B9CA1FAC}"/>
              </a:ext>
            </a:extLst>
          </p:cNvPr>
          <p:cNvSpPr txBox="1">
            <a:spLocks/>
          </p:cNvSpPr>
          <p:nvPr/>
        </p:nvSpPr>
        <p:spPr>
          <a:xfrm>
            <a:off x="1511315" y="5215782"/>
            <a:ext cx="2209800" cy="266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Nova Light" panose="020B0304020202020204" pitchFamily="34" charset="0"/>
              </a:rPr>
              <a:t>Addendum Slides</a:t>
            </a:r>
          </a:p>
        </p:txBody>
      </p:sp>
      <p:sp>
        <p:nvSpPr>
          <p:cNvPr id="6" name="TextBox 5">
            <a:hlinkClick r:id="rId7" action="ppaction://hlinksldjump"/>
            <a:extLst>
              <a:ext uri="{FF2B5EF4-FFF2-40B4-BE49-F238E27FC236}">
                <a16:creationId xmlns:a16="http://schemas.microsoft.com/office/drawing/2014/main" id="{9EE57D47-B05B-25D9-B0EB-162D2B92D23A}"/>
              </a:ext>
            </a:extLst>
          </p:cNvPr>
          <p:cNvSpPr txBox="1"/>
          <p:nvPr/>
        </p:nvSpPr>
        <p:spPr>
          <a:xfrm>
            <a:off x="331224" y="3684160"/>
            <a:ext cx="10636800" cy="276999"/>
          </a:xfrm>
          <a:prstGeom prst="rect">
            <a:avLst/>
          </a:prstGeom>
          <a:noFill/>
        </p:spPr>
        <p:txBody>
          <a:bodyPr wrap="square" rtlCol="0">
            <a:spAutoFit/>
          </a:bodyPr>
          <a:lstStyle/>
          <a:p>
            <a:pPr algn="l"/>
            <a:r>
              <a:rPr lang="en-US" sz="1200" b="1" i="0">
                <a:solidFill>
                  <a:schemeClr val="tx1"/>
                </a:solidFill>
                <a:latin typeface="+mj-lt"/>
              </a:rPr>
              <a:t>SECTION 6</a:t>
            </a:r>
          </a:p>
        </p:txBody>
      </p:sp>
      <p:sp>
        <p:nvSpPr>
          <p:cNvPr id="7" name="Text Placeholder 25">
            <a:extLst>
              <a:ext uri="{FF2B5EF4-FFF2-40B4-BE49-F238E27FC236}">
                <a16:creationId xmlns:a16="http://schemas.microsoft.com/office/drawing/2014/main" id="{A82BB017-7436-D664-09F1-8DA864AD4017}"/>
              </a:ext>
            </a:extLst>
          </p:cNvPr>
          <p:cNvSpPr txBox="1">
            <a:spLocks/>
          </p:cNvSpPr>
          <p:nvPr/>
        </p:nvSpPr>
        <p:spPr>
          <a:xfrm>
            <a:off x="1511315" y="3664271"/>
            <a:ext cx="2971800" cy="266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atin typeface="Arial Nova Light" panose="020B0304020202020204" pitchFamily="34" charset="0"/>
            </a:endParaRPr>
          </a:p>
        </p:txBody>
      </p:sp>
      <p:sp>
        <p:nvSpPr>
          <p:cNvPr id="8" name="Text Placeholder 25">
            <a:extLst>
              <a:ext uri="{FF2B5EF4-FFF2-40B4-BE49-F238E27FC236}">
                <a16:creationId xmlns:a16="http://schemas.microsoft.com/office/drawing/2014/main" id="{544C4C25-7625-A8FF-76C0-AEC8D64A2940}"/>
              </a:ext>
            </a:extLst>
          </p:cNvPr>
          <p:cNvSpPr txBox="1">
            <a:spLocks/>
          </p:cNvSpPr>
          <p:nvPr/>
        </p:nvSpPr>
        <p:spPr>
          <a:xfrm>
            <a:off x="8674115" y="3676118"/>
            <a:ext cx="2209800" cy="266339"/>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30</a:t>
            </a:r>
            <a:endParaRPr lang="en-US" dirty="0"/>
          </a:p>
        </p:txBody>
      </p:sp>
      <p:cxnSp>
        <p:nvCxnSpPr>
          <p:cNvPr id="9" name="Straight Connector 8">
            <a:extLst>
              <a:ext uri="{FF2B5EF4-FFF2-40B4-BE49-F238E27FC236}">
                <a16:creationId xmlns:a16="http://schemas.microsoft.com/office/drawing/2014/main" id="{DC48E596-02B8-CC0F-33DF-4FB61142AAC5}"/>
              </a:ext>
            </a:extLst>
          </p:cNvPr>
          <p:cNvCxnSpPr/>
          <p:nvPr/>
        </p:nvCxnSpPr>
        <p:spPr>
          <a:xfrm>
            <a:off x="469915" y="3955709"/>
            <a:ext cx="10414000" cy="0"/>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597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E6D61A-5A40-8187-7B04-A04D6458F20A}"/>
              </a:ext>
            </a:extLst>
          </p:cNvPr>
          <p:cNvSpPr txBox="1"/>
          <p:nvPr/>
        </p:nvSpPr>
        <p:spPr>
          <a:xfrm>
            <a:off x="1221105" y="2705725"/>
            <a:ext cx="974979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rPr>
              <a:t>PROPOSED DELIVERY APPROACH</a:t>
            </a:r>
          </a:p>
        </p:txBody>
      </p:sp>
      <p:sp>
        <p:nvSpPr>
          <p:cNvPr id="6" name="TextBox 1">
            <a:extLst>
              <a:ext uri="{FF2B5EF4-FFF2-40B4-BE49-F238E27FC236}">
                <a16:creationId xmlns:a16="http://schemas.microsoft.com/office/drawing/2014/main" id="{36BB5676-1FC7-7819-69CB-D2ED40D3F2CC}"/>
              </a:ext>
            </a:extLst>
          </p:cNvPr>
          <p:cNvSpPr txBox="1"/>
          <p:nvPr/>
        </p:nvSpPr>
        <p:spPr>
          <a:xfrm>
            <a:off x="10153650" y="5267325"/>
            <a:ext cx="2038350" cy="151447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9000" b="1">
                <a:solidFill>
                  <a:srgbClr val="FFFFFF"/>
                </a:solidFill>
                <a:latin typeface="Arial Black" panose="020B0A04020102020204" pitchFamily="34" charset="0"/>
                <a:ea typeface="Arial" panose="020B0604020202020204" pitchFamily="34" charset="0"/>
                <a:cs typeface="Times New Roman" panose="02020603050405020304" pitchFamily="18" charset="0"/>
              </a:rPr>
              <a:t>6</a:t>
            </a:r>
            <a:endParaRPr kumimoji="0" lang="en-GB" sz="1100" b="0" i="0" u="none" strike="noStrike" kern="1200" cap="none" spc="0" normalizeH="0" baseline="0" noProof="0">
              <a:ln>
                <a:noFill/>
              </a:ln>
              <a:solidFill>
                <a:srgbClr val="20244C"/>
              </a:solidFill>
              <a:effectLst/>
              <a:uLnTx/>
              <a:uFillTx/>
              <a:latin typeface="Arial Nova Light" panose="020B03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37103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13026A7-BB94-0E3A-C482-09F864C59ADB}"/>
              </a:ext>
            </a:extLst>
          </p:cNvPr>
          <p:cNvSpPr>
            <a:spLocks noGrp="1"/>
          </p:cNvSpPr>
          <p:nvPr>
            <p:ph type="body" sz="quarter" idx="14"/>
          </p:nvPr>
        </p:nvSpPr>
        <p:spPr>
          <a:xfrm>
            <a:off x="343923" y="641995"/>
            <a:ext cx="8702423" cy="646073"/>
          </a:xfrm>
        </p:spPr>
        <p:txBody>
          <a:bodyPr/>
          <a:lstStyle/>
          <a:p>
            <a:r>
              <a:rPr lang="en-GB"/>
              <a:t>6.1 Proposed delivery approach Options</a:t>
            </a:r>
            <a:endParaRPr lang="en-GB">
              <a:solidFill>
                <a:srgbClr val="FF0000"/>
              </a:solidFill>
            </a:endParaRPr>
          </a:p>
        </p:txBody>
      </p:sp>
      <p:sp>
        <p:nvSpPr>
          <p:cNvPr id="5" name="TextBox 4">
            <a:extLst>
              <a:ext uri="{FF2B5EF4-FFF2-40B4-BE49-F238E27FC236}">
                <a16:creationId xmlns:a16="http://schemas.microsoft.com/office/drawing/2014/main" id="{50345B23-A602-BD88-E158-0DFF0D34A84B}"/>
              </a:ext>
            </a:extLst>
          </p:cNvPr>
          <p:cNvSpPr txBox="1"/>
          <p:nvPr/>
        </p:nvSpPr>
        <p:spPr>
          <a:xfrm>
            <a:off x="104607" y="1236863"/>
            <a:ext cx="11542447" cy="4854691"/>
          </a:xfrm>
          <a:prstGeom prst="rect">
            <a:avLst/>
          </a:prstGeom>
          <a:solidFill>
            <a:schemeClr val="bg1"/>
          </a:solidFill>
        </p:spPr>
        <p:txBody>
          <a:bodyPr wrap="square" lIns="91440" tIns="45720" rIns="91440" bIns="45720" rtlCol="0" anchor="t">
            <a:noAutofit/>
          </a:bodyPr>
          <a:lstStyle/>
          <a:p>
            <a:pPr marL="171450" indent="-171450">
              <a:lnSpc>
                <a:spcPct val="107000"/>
              </a:lnSpc>
              <a:spcAft>
                <a:spcPts val="600"/>
              </a:spcAft>
              <a:buFont typeface="Arial Nova Light" panose="020B0304020202020204" pitchFamily="34" charset="0"/>
              <a:buChar char="/"/>
            </a:pPr>
            <a:r>
              <a:rPr lang="en-GB" sz="1300" dirty="0">
                <a:effectLst/>
                <a:latin typeface="Arial Nova Light" panose="020B0304020202020204" pitchFamily="34" charset="0"/>
                <a:ea typeface="Times New Roman" panose="02020603050405020304" pitchFamily="18" charset="0"/>
                <a:cs typeface="Times New Roman" panose="02020603050405020304" pitchFamily="18" charset="0"/>
              </a:rPr>
              <a:t>It is expected that each OE will provide a ‘Core Team’ to build the relationship and act as the bridge between the OE and the IC. The ‘Core Team’ will primarily:</a:t>
            </a:r>
          </a:p>
          <a:p>
            <a:pPr marL="800100" lvl="1" indent="-342900">
              <a:buFont typeface="Arial Nova Light" panose="020B0304020202020204" pitchFamily="34" charset="0"/>
              <a:buChar char="/"/>
              <a:tabLst>
                <a:tab pos="457200" algn="l"/>
              </a:tabLst>
            </a:pPr>
            <a:r>
              <a:rPr lang="en-GB" sz="1300" dirty="0">
                <a:effectLst/>
                <a:latin typeface="Arial Nova Light" panose="020B0304020202020204" pitchFamily="34" charset="0"/>
                <a:ea typeface="Times New Roman" panose="02020603050405020304" pitchFamily="18" charset="0"/>
                <a:cs typeface="Times New Roman" panose="02020603050405020304" pitchFamily="18" charset="0"/>
              </a:rPr>
              <a:t>Manage the master schedule of OE activities (including collaboration with the IC on identification of ‘drumbeat’ activities and response to short notice and unplanned activities). </a:t>
            </a:r>
          </a:p>
          <a:p>
            <a:pPr marL="800100" lvl="1" indent="-342900">
              <a:buFont typeface="Arial Nova Light" panose="020B0304020202020204" pitchFamily="34" charset="0"/>
              <a:buChar char="/"/>
              <a:tabLst>
                <a:tab pos="457200" algn="l"/>
              </a:tabLst>
            </a:pPr>
            <a:r>
              <a:rPr lang="en-GB" sz="1300" dirty="0">
                <a:effectLst/>
                <a:latin typeface="Arial Nova Light" panose="020B0304020202020204" pitchFamily="34" charset="0"/>
                <a:ea typeface="Times New Roman" panose="02020603050405020304" pitchFamily="18" charset="0"/>
                <a:cs typeface="Times New Roman" panose="02020603050405020304" pitchFamily="18" charset="0"/>
              </a:rPr>
              <a:t>In collaboration with the IC, estimate the scope for task sheets required to conduct OE activities. </a:t>
            </a:r>
          </a:p>
          <a:p>
            <a:pPr marL="800100" lvl="1" indent="-342900">
              <a:buFont typeface="Arial Nova Light" panose="020B0304020202020204" pitchFamily="34" charset="0"/>
              <a:buChar char="/"/>
              <a:tabLst>
                <a:tab pos="457200" algn="l"/>
              </a:tabLst>
            </a:pPr>
            <a:r>
              <a:rPr lang="en-GB" sz="1300" dirty="0">
                <a:effectLst/>
                <a:latin typeface="Arial Nova Light" panose="020B0304020202020204" pitchFamily="34" charset="0"/>
                <a:ea typeface="Times New Roman" panose="02020603050405020304" pitchFamily="18" charset="0"/>
                <a:cs typeface="Times New Roman" panose="02020603050405020304" pitchFamily="18" charset="0"/>
              </a:rPr>
              <a:t>Maintain the OE capability/resource database, including personnel training/experience/competence and conflict of interest. </a:t>
            </a:r>
          </a:p>
          <a:p>
            <a:pPr marL="800100" lvl="1" indent="-342900">
              <a:buFont typeface="Arial Nova Light" panose="020B0304020202020204" pitchFamily="34" charset="0"/>
              <a:buChar char="/"/>
              <a:tabLst>
                <a:tab pos="457200" algn="l"/>
              </a:tabLst>
            </a:pPr>
            <a:r>
              <a:rPr lang="en-GB" sz="1300" dirty="0">
                <a:effectLst/>
                <a:latin typeface="Arial Nova Light" panose="020B0304020202020204" pitchFamily="34" charset="0"/>
                <a:ea typeface="Times New Roman" panose="02020603050405020304" pitchFamily="18" charset="0"/>
                <a:cs typeface="Times New Roman" panose="02020603050405020304" pitchFamily="18" charset="0"/>
              </a:rPr>
              <a:t>Project manage the Consultant’s provision of the OE capability. </a:t>
            </a:r>
          </a:p>
          <a:p>
            <a:endParaRPr lang="en-GB" sz="13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marL="171450" indent="-171450">
              <a:spcAft>
                <a:spcPts val="600"/>
              </a:spcAft>
              <a:buFont typeface="Arial Nova Light" panose="020B0304020202020204" pitchFamily="34" charset="0"/>
              <a:buChar char="/"/>
            </a:pPr>
            <a:r>
              <a:rPr lang="en-GB" sz="1300" dirty="0">
                <a:effectLst/>
                <a:latin typeface="Arial Nova Light" panose="020B0304020202020204" pitchFamily="34" charset="0"/>
                <a:ea typeface="Times New Roman" panose="02020603050405020304" pitchFamily="18" charset="0"/>
                <a:cs typeface="Times New Roman" panose="02020603050405020304" pitchFamily="18" charset="0"/>
              </a:rPr>
              <a:t>The expectation is that these individuals should be experienced in assurance of infrastructure project delivery with excellent leadership skills and are confident working across multiple disciplines, including engagement with legal, finance and commercial workstreams.</a:t>
            </a:r>
          </a:p>
          <a:p>
            <a:pPr marL="171450" indent="-171450">
              <a:spcAft>
                <a:spcPts val="600"/>
              </a:spcAft>
              <a:buFont typeface="Arial Nova Light" panose="020B0304020202020204" pitchFamily="34" charset="0"/>
              <a:buChar char="/"/>
            </a:pPr>
            <a:r>
              <a:rPr lang="en-GB" sz="1300" dirty="0">
                <a:effectLst/>
                <a:latin typeface="Arial Nova Light" panose="020B0304020202020204" pitchFamily="34" charset="0"/>
                <a:ea typeface="Times New Roman" panose="02020603050405020304" pitchFamily="18" charset="0"/>
                <a:cs typeface="Times New Roman" panose="02020603050405020304" pitchFamily="18" charset="0"/>
              </a:rPr>
              <a:t>The IC and OE may agree to review and revise the Core Team over the contract duration as requirements develop. The OE may propose additional responsibilities for a Core Team that effectively and efficiently meets the requirements of the scope of this contract.</a:t>
            </a:r>
          </a:p>
          <a:p>
            <a:pPr marL="171450" indent="-171450">
              <a:spcAft>
                <a:spcPts val="600"/>
              </a:spcAft>
              <a:buFont typeface="Arial Nova Light" panose="020B0304020202020204" pitchFamily="34" charset="0"/>
              <a:buChar char="/"/>
            </a:pPr>
            <a:r>
              <a:rPr lang="en-GB" sz="1300" dirty="0">
                <a:effectLst/>
                <a:latin typeface="Arial Nova Light" panose="020B0304020202020204" pitchFamily="34" charset="0"/>
                <a:ea typeface="Times New Roman" panose="02020603050405020304" pitchFamily="18" charset="0"/>
                <a:cs typeface="Times New Roman" panose="02020603050405020304" pitchFamily="18" charset="0"/>
              </a:rPr>
              <a:t>The Core Team will co-ordinate and oversee requirements for Subject Matter Experts (SMEs) from within the Supplier’s organisation or subcontracts. Whilst the OE is expected to provide a consistent level of support to GBN throughout the length of the contract, the use of reach-back capability from SMEs will flex in line with the activities being undertaken at different stages.</a:t>
            </a:r>
          </a:p>
          <a:p>
            <a:pPr marL="171450" indent="-171450">
              <a:lnSpc>
                <a:spcPct val="107000"/>
              </a:lnSpc>
              <a:spcAft>
                <a:spcPts val="600"/>
              </a:spcAft>
              <a:buFont typeface="Arial Nova Light" panose="020B0304020202020204" pitchFamily="34" charset="0"/>
              <a:buChar char="/"/>
            </a:pPr>
            <a:r>
              <a:rPr lang="en-GB" sz="1300" dirty="0">
                <a:effectLst/>
                <a:latin typeface="Arial Nova Light" panose="020B0304020202020204" pitchFamily="34" charset="0"/>
                <a:ea typeface="Times New Roman" panose="02020603050405020304" pitchFamily="18" charset="0"/>
                <a:cs typeface="Times New Roman" panose="02020603050405020304" pitchFamily="18" charset="0"/>
              </a:rPr>
              <a:t>The OE will be required to flex their resource to meet the IC’s requirements based on an annualised schedule that they will work collaboratively to determine. These annualised schedules will form work packages which the IC will issue to the OE (in alignment with the end of the financial year). </a:t>
            </a:r>
          </a:p>
          <a:p>
            <a:pPr marL="171450" indent="-171450">
              <a:lnSpc>
                <a:spcPct val="107000"/>
              </a:lnSpc>
              <a:spcAft>
                <a:spcPts val="600"/>
              </a:spcAft>
              <a:buFont typeface="Arial Nova Light" panose="020B0304020202020204" pitchFamily="34" charset="0"/>
              <a:buChar char="/"/>
            </a:pPr>
            <a:r>
              <a:rPr lang="en-GB" sz="1300" dirty="0">
                <a:effectLst/>
                <a:latin typeface="Arial Nova Light" panose="020B0304020202020204" pitchFamily="34" charset="0"/>
                <a:ea typeface="Times New Roman" panose="02020603050405020304" pitchFamily="18" charset="0"/>
                <a:cs typeface="Times New Roman" panose="02020603050405020304" pitchFamily="18" charset="0"/>
              </a:rPr>
              <a:t>The IC will ‘call-off’ against the skills, capabilities and activities listed in the OE Specification to deliver the work packages as they are defined. This allows the IC to rely on the OE’s flexibility to support emergent and unscheduled LOD2 activities in addition to those anticipated and scoped.  </a:t>
            </a:r>
          </a:p>
          <a:p>
            <a:pPr marL="171450" indent="-171450">
              <a:spcAft>
                <a:spcPts val="600"/>
              </a:spcAft>
              <a:buFont typeface="Arial Nova Light" panose="020B0304020202020204" pitchFamily="34" charset="0"/>
              <a:buChar char="/"/>
            </a:pPr>
            <a:r>
              <a:rPr lang="en-GB" sz="1300" dirty="0">
                <a:effectLst/>
                <a:latin typeface="Arial Nova Light" panose="020B0304020202020204" pitchFamily="34" charset="0"/>
                <a:ea typeface="Times New Roman" panose="02020603050405020304" pitchFamily="18" charset="0"/>
                <a:cs typeface="Times New Roman" panose="02020603050405020304" pitchFamily="18" charset="0"/>
              </a:rPr>
              <a:t>Any consultant must be able to implement both a dedicated OE function to provide consistent interpretation and approach to OE activities, whilst also demonstrating sufficient flexible reach-back that will add expertise in a wide range of areas as required.</a:t>
            </a:r>
          </a:p>
        </p:txBody>
      </p:sp>
    </p:spTree>
    <p:extLst>
      <p:ext uri="{BB962C8B-B14F-4D97-AF65-F5344CB8AC3E}">
        <p14:creationId xmlns:p14="http://schemas.microsoft.com/office/powerpoint/2010/main" val="4046929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E6D61A-5A40-8187-7B04-A04D6458F20A}"/>
              </a:ext>
            </a:extLst>
          </p:cNvPr>
          <p:cNvSpPr txBox="1"/>
          <p:nvPr/>
        </p:nvSpPr>
        <p:spPr>
          <a:xfrm>
            <a:off x="1221105" y="2705725"/>
            <a:ext cx="974979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rPr>
              <a:t>PROPOSED COMMERCIAL STRUCTURE</a:t>
            </a:r>
          </a:p>
        </p:txBody>
      </p:sp>
      <p:sp>
        <p:nvSpPr>
          <p:cNvPr id="6" name="TextBox 1">
            <a:extLst>
              <a:ext uri="{FF2B5EF4-FFF2-40B4-BE49-F238E27FC236}">
                <a16:creationId xmlns:a16="http://schemas.microsoft.com/office/drawing/2014/main" id="{36BB5676-1FC7-7819-69CB-D2ED40D3F2CC}"/>
              </a:ext>
            </a:extLst>
          </p:cNvPr>
          <p:cNvSpPr txBox="1"/>
          <p:nvPr/>
        </p:nvSpPr>
        <p:spPr>
          <a:xfrm>
            <a:off x="10153650" y="5267325"/>
            <a:ext cx="2038350" cy="151447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9000" b="1">
                <a:solidFill>
                  <a:srgbClr val="FFFFFF"/>
                </a:solidFill>
                <a:latin typeface="Arial Black" panose="020B0A04020102020204" pitchFamily="34" charset="0"/>
                <a:ea typeface="Arial" panose="020B0604020202020204" pitchFamily="34" charset="0"/>
                <a:cs typeface="Times New Roman" panose="02020603050405020304" pitchFamily="18" charset="0"/>
              </a:rPr>
              <a:t>7</a:t>
            </a:r>
            <a:endParaRPr kumimoji="0" lang="en-GB" sz="1100" b="0" i="0" u="none" strike="noStrike" kern="1200" cap="none" spc="0" normalizeH="0" baseline="0" noProof="0">
              <a:ln>
                <a:noFill/>
              </a:ln>
              <a:solidFill>
                <a:srgbClr val="20244C"/>
              </a:solidFill>
              <a:effectLst/>
              <a:uLnTx/>
              <a:uFillTx/>
              <a:latin typeface="Arial Nova Light" panose="020B03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1121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DB50F-2242-B0BF-0FFA-7D6E985E4B25}"/>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D9F3088E-FCD5-5349-E985-DEE5D85705F8}"/>
              </a:ext>
            </a:extLst>
          </p:cNvPr>
          <p:cNvSpPr txBox="1">
            <a:spLocks/>
          </p:cNvSpPr>
          <p:nvPr/>
        </p:nvSpPr>
        <p:spPr>
          <a:xfrm>
            <a:off x="343924" y="595023"/>
            <a:ext cx="7815778" cy="64607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500" b="1" i="0" kern="1200" cap="all"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7.1 Proposed contracting model</a:t>
            </a:r>
          </a:p>
        </p:txBody>
      </p:sp>
      <p:sp>
        <p:nvSpPr>
          <p:cNvPr id="7" name="TextBox 6">
            <a:extLst>
              <a:ext uri="{FF2B5EF4-FFF2-40B4-BE49-F238E27FC236}">
                <a16:creationId xmlns:a16="http://schemas.microsoft.com/office/drawing/2014/main" id="{4F8B0403-0222-90D3-9050-F7DF7B0788C6}"/>
              </a:ext>
            </a:extLst>
          </p:cNvPr>
          <p:cNvSpPr txBox="1"/>
          <p:nvPr/>
        </p:nvSpPr>
        <p:spPr>
          <a:xfrm>
            <a:off x="343924" y="1167292"/>
            <a:ext cx="10544175" cy="3688854"/>
          </a:xfrm>
          <a:prstGeom prst="rect">
            <a:avLst/>
          </a:prstGeom>
          <a:solidFill>
            <a:schemeClr val="bg1"/>
          </a:solidFill>
        </p:spPr>
        <p:txBody>
          <a:bodyPr wrap="square" lIns="91440" tIns="45720" rIns="91440" bIns="45720" rtlCol="0" anchor="t">
            <a:noAutofit/>
          </a:bodyPr>
          <a:lstStyle/>
          <a:p>
            <a:pPr marL="742950" lvl="2" indent="-285750">
              <a:lnSpc>
                <a:spcPct val="150000"/>
              </a:lnSpc>
              <a:spcAft>
                <a:spcPts val="600"/>
              </a:spcAft>
              <a:buClr>
                <a:schemeClr val="tx1"/>
              </a:buClr>
              <a:buFont typeface="Arial Nova Light" panose="020B0304020202020204" pitchFamily="34" charset="0"/>
              <a:buChar char="/"/>
            </a:pPr>
            <a:r>
              <a:rPr lang="en-GB" sz="1400" dirty="0">
                <a:latin typeface="Arial Nova Light" panose="020B0304020202020204" pitchFamily="34" charset="0"/>
              </a:rPr>
              <a:t>GBN intends to adopt a traditional contracting arrangement for Stage 1 (Design) of the SMR Programme – Delivery Partner(s) integrating the supply chain contracts and will manage each contract individually.</a:t>
            </a:r>
          </a:p>
          <a:p>
            <a:pPr marL="742950" lvl="2" indent="-285750">
              <a:lnSpc>
                <a:spcPct val="150000"/>
              </a:lnSpc>
              <a:spcAft>
                <a:spcPts val="600"/>
              </a:spcAft>
              <a:buClr>
                <a:schemeClr val="tx1"/>
              </a:buClr>
              <a:buFont typeface="Arial Nova Light" panose="020B0304020202020204" pitchFamily="34" charset="0"/>
              <a:buChar char="/"/>
            </a:pPr>
            <a:r>
              <a:rPr lang="en-GB" sz="1400" dirty="0">
                <a:latin typeface="Arial Nova Light" panose="020B0304020202020204" pitchFamily="34" charset="0"/>
              </a:rPr>
              <a:t>The Owner’s Engineer will have a contractual relationship solely with GBN/the DevCo. </a:t>
            </a:r>
          </a:p>
          <a:p>
            <a:pPr marL="742950" lvl="2" indent="-285750">
              <a:lnSpc>
                <a:spcPct val="150000"/>
              </a:lnSpc>
              <a:spcAft>
                <a:spcPts val="600"/>
              </a:spcAft>
              <a:buClr>
                <a:schemeClr val="tx1"/>
              </a:buClr>
              <a:buFont typeface="Arial Nova Light" panose="020B0304020202020204" pitchFamily="34" charset="0"/>
              <a:buChar char="/"/>
            </a:pPr>
            <a:endParaRPr lang="en-GB" sz="1300" dirty="0">
              <a:latin typeface="Arial Nova Light" panose="020B0304020202020204" pitchFamily="34" charset="0"/>
            </a:endParaRPr>
          </a:p>
          <a:p>
            <a:pPr marL="0" lvl="1"/>
            <a:endParaRPr lang="en-GB" sz="1300" dirty="0">
              <a:cs typeface="Arial"/>
            </a:endParaRPr>
          </a:p>
        </p:txBody>
      </p:sp>
      <p:graphicFrame>
        <p:nvGraphicFramePr>
          <p:cNvPr id="2" name="Table 1">
            <a:extLst>
              <a:ext uri="{FF2B5EF4-FFF2-40B4-BE49-F238E27FC236}">
                <a16:creationId xmlns:a16="http://schemas.microsoft.com/office/drawing/2014/main" id="{69941716-3018-0A24-B397-8A3301E73C59}"/>
              </a:ext>
            </a:extLst>
          </p:cNvPr>
          <p:cNvGraphicFramePr>
            <a:graphicFrameLocks noGrp="1"/>
          </p:cNvGraphicFramePr>
          <p:nvPr>
            <p:extLst>
              <p:ext uri="{D42A27DB-BD31-4B8C-83A1-F6EECF244321}">
                <p14:modId xmlns:p14="http://schemas.microsoft.com/office/powerpoint/2010/main" val="2631688543"/>
              </p:ext>
            </p:extLst>
          </p:nvPr>
        </p:nvGraphicFramePr>
        <p:xfrm>
          <a:off x="2194381" y="2452464"/>
          <a:ext cx="5854150" cy="2852867"/>
        </p:xfrm>
        <a:graphic>
          <a:graphicData uri="http://schemas.openxmlformats.org/drawingml/2006/table">
            <a:tbl>
              <a:tblPr/>
              <a:tblGrid>
                <a:gridCol w="5854150">
                  <a:extLst>
                    <a:ext uri="{9D8B030D-6E8A-4147-A177-3AD203B41FA5}">
                      <a16:colId xmlns:a16="http://schemas.microsoft.com/office/drawing/2014/main" val="382308513"/>
                    </a:ext>
                  </a:extLst>
                </a:gridCol>
              </a:tblGrid>
              <a:tr h="370818">
                <a:tc>
                  <a:txBody>
                    <a:bodyPr/>
                    <a:lstStyle/>
                    <a:p>
                      <a:pPr algn="ctr" rtl="0" fontAlgn="base"/>
                      <a:r>
                        <a:rPr lang="en-GB" sz="1200" b="1" i="0" u="none" strike="noStrike">
                          <a:solidFill>
                            <a:srgbClr val="FFFFFF"/>
                          </a:solidFill>
                          <a:effectLst/>
                          <a:latin typeface="Arial" panose="020B0604020202020204" pitchFamily="34" charset="0"/>
                        </a:rPr>
                        <a:t>Traditional Contracting Arrangement </a:t>
                      </a:r>
                      <a:r>
                        <a:rPr lang="en-GB" sz="1200" b="1" i="0">
                          <a:solidFill>
                            <a:srgbClr val="FFFFFF"/>
                          </a:solidFill>
                          <a:effectLst/>
                          <a:latin typeface="Arial" panose="020B0604020202020204" pitchFamily="34" charset="0"/>
                        </a:rPr>
                        <a:t>​</a:t>
                      </a:r>
                      <a:endParaRPr lang="en-GB" b="1" i="0">
                        <a:solidFill>
                          <a:srgbClr val="FFFFFF"/>
                        </a:solidFill>
                        <a:effectLst/>
                      </a:endParaRPr>
                    </a:p>
                  </a:txBody>
                  <a:tcPr anchor="ctr">
                    <a:lnL w="12221" cap="flat" cmpd="sng" algn="ctr">
                      <a:solidFill>
                        <a:srgbClr val="E6E6E6"/>
                      </a:solidFill>
                      <a:prstDash val="solid"/>
                      <a:round/>
                      <a:headEnd type="none" w="med" len="med"/>
                      <a:tailEnd type="none" w="med" len="med"/>
                    </a:lnL>
                    <a:lnR w="12221" cap="flat" cmpd="sng" algn="ctr">
                      <a:solidFill>
                        <a:srgbClr val="E6E6E6"/>
                      </a:solidFill>
                      <a:prstDash val="solid"/>
                      <a:round/>
                      <a:headEnd type="none" w="med" len="med"/>
                      <a:tailEnd type="none" w="med" len="med"/>
                    </a:lnR>
                    <a:lnT w="12221" cap="flat" cmpd="sng" algn="ctr">
                      <a:solidFill>
                        <a:srgbClr val="E6E6E6"/>
                      </a:solidFill>
                      <a:prstDash val="solid"/>
                      <a:round/>
                      <a:headEnd type="none" w="med" len="med"/>
                      <a:tailEnd type="none" w="med" len="med"/>
                    </a:lnT>
                    <a:lnB w="12221" cap="flat" cmpd="sng" algn="ctr">
                      <a:solidFill>
                        <a:srgbClr val="E6E6E6"/>
                      </a:solidFill>
                      <a:prstDash val="solid"/>
                      <a:round/>
                      <a:headEnd type="none" w="med" len="med"/>
                      <a:tailEnd type="none" w="med" len="med"/>
                    </a:lnB>
                    <a:solidFill>
                      <a:srgbClr val="20244C"/>
                    </a:solidFill>
                  </a:tcPr>
                </a:tc>
                <a:extLst>
                  <a:ext uri="{0D108BD9-81ED-4DB2-BD59-A6C34878D82A}">
                    <a16:rowId xmlns:a16="http://schemas.microsoft.com/office/drawing/2014/main" val="3844680124"/>
                  </a:ext>
                </a:extLst>
              </a:tr>
              <a:tr h="2482049">
                <a:tc>
                  <a:txBody>
                    <a:bodyPr/>
                    <a:lstStyle/>
                    <a:p>
                      <a:pPr algn="ctr" rtl="0" fontAlgn="base"/>
                      <a:r>
                        <a:rPr lang="en-GB" sz="1400" b="0" i="0" u="none" strike="noStrike" dirty="0">
                          <a:solidFill>
                            <a:srgbClr val="20244C"/>
                          </a:solidFill>
                          <a:effectLst/>
                          <a:latin typeface="Arial Nova Light" panose="020B0304020202020204" pitchFamily="34" charset="0"/>
                        </a:rPr>
                        <a:t>The DevCo is the primary contracting entity. In this arrangement, the Owner’s Engineer has a contractual relationship with only the DevCo, who itself has contractual relationships with the suite of supporting contracts involved in the SMR programme.</a:t>
                      </a:r>
                      <a:r>
                        <a:rPr lang="en-GB" sz="1400" b="0" i="0" dirty="0">
                          <a:solidFill>
                            <a:srgbClr val="20244C"/>
                          </a:solidFill>
                          <a:effectLst/>
                          <a:latin typeface="Arial Nova Light" panose="020B0304020202020204" pitchFamily="34" charset="0"/>
                        </a:rPr>
                        <a:t>​</a:t>
                      </a:r>
                      <a:endParaRPr lang="en-GB" sz="3200" b="0" i="0" dirty="0">
                        <a:solidFill>
                          <a:srgbClr val="20244C"/>
                        </a:solidFill>
                        <a:effectLst/>
                        <a:latin typeface="Arial Nova Light" panose="020B0304020202020204" pitchFamily="34" charset="0"/>
                      </a:endParaRPr>
                    </a:p>
                  </a:txBody>
                  <a:tcPr>
                    <a:lnL w="12221" cap="flat" cmpd="sng" algn="ctr">
                      <a:solidFill>
                        <a:srgbClr val="E6E6E6"/>
                      </a:solidFill>
                      <a:prstDash val="solid"/>
                      <a:round/>
                      <a:headEnd type="none" w="med" len="med"/>
                      <a:tailEnd type="none" w="med" len="med"/>
                    </a:lnL>
                    <a:lnR w="12221" cap="flat" cmpd="sng" algn="ctr">
                      <a:solidFill>
                        <a:srgbClr val="E6E6E6"/>
                      </a:solidFill>
                      <a:prstDash val="solid"/>
                      <a:round/>
                      <a:headEnd type="none" w="med" len="med"/>
                      <a:tailEnd type="none" w="med" len="med"/>
                    </a:lnR>
                    <a:lnT w="12221" cap="flat" cmpd="sng" algn="ctr">
                      <a:solidFill>
                        <a:srgbClr val="E6E6E6"/>
                      </a:solidFill>
                      <a:prstDash val="solid"/>
                      <a:round/>
                      <a:headEnd type="none" w="med" len="med"/>
                      <a:tailEnd type="none" w="med" len="med"/>
                    </a:lnT>
                    <a:lnB w="12221"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1030954200"/>
                  </a:ext>
                </a:extLst>
              </a:tr>
            </a:tbl>
          </a:graphicData>
        </a:graphic>
      </p:graphicFrame>
      <p:grpSp>
        <p:nvGrpSpPr>
          <p:cNvPr id="43" name="Group 42">
            <a:extLst>
              <a:ext uri="{FF2B5EF4-FFF2-40B4-BE49-F238E27FC236}">
                <a16:creationId xmlns:a16="http://schemas.microsoft.com/office/drawing/2014/main" id="{DAD8442C-0514-A0CC-E39F-624AD4FBC5CA}"/>
              </a:ext>
            </a:extLst>
          </p:cNvPr>
          <p:cNvGrpSpPr/>
          <p:nvPr/>
        </p:nvGrpSpPr>
        <p:grpSpPr>
          <a:xfrm>
            <a:off x="3043655" y="3879571"/>
            <a:ext cx="4155602" cy="1201168"/>
            <a:chOff x="4254654" y="4063241"/>
            <a:chExt cx="3287080" cy="885528"/>
          </a:xfrm>
        </p:grpSpPr>
        <p:sp>
          <p:nvSpPr>
            <p:cNvPr id="17" name="Rectangle: Rounded Corners 16">
              <a:extLst>
                <a:ext uri="{FF2B5EF4-FFF2-40B4-BE49-F238E27FC236}">
                  <a16:creationId xmlns:a16="http://schemas.microsoft.com/office/drawing/2014/main" id="{736CDBFF-0515-5848-C42A-76820D6792D6}"/>
                </a:ext>
              </a:extLst>
            </p:cNvPr>
            <p:cNvSpPr>
              <a:spLocks/>
            </p:cNvSpPr>
            <p:nvPr/>
          </p:nvSpPr>
          <p:spPr bwMode="gray">
            <a:xfrm>
              <a:off x="4313272" y="4063241"/>
              <a:ext cx="723318" cy="269515"/>
            </a:xfrm>
            <a:prstGeom prst="roundRect">
              <a:avLst/>
            </a:prstGeom>
            <a:solidFill>
              <a:schemeClr val="accent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GB" sz="1100" b="1" i="0" u="none" strike="noStrike" kern="1200" cap="none" spc="0" normalizeH="0" baseline="0" noProof="0" dirty="0">
                  <a:ln>
                    <a:noFill/>
                  </a:ln>
                  <a:solidFill>
                    <a:srgbClr val="FFFFFF"/>
                  </a:solidFill>
                  <a:effectLst/>
                  <a:uLnTx/>
                  <a:uFillTx/>
                  <a:ea typeface="+mn-ea"/>
                  <a:cs typeface="Arial"/>
                  <a:sym typeface="Arial"/>
                </a:rPr>
                <a:t>DevCo</a:t>
              </a:r>
            </a:p>
          </p:txBody>
        </p:sp>
        <p:cxnSp>
          <p:nvCxnSpPr>
            <p:cNvPr id="18" name="Straight Arrow Connector 17">
              <a:extLst>
                <a:ext uri="{FF2B5EF4-FFF2-40B4-BE49-F238E27FC236}">
                  <a16:creationId xmlns:a16="http://schemas.microsoft.com/office/drawing/2014/main" id="{0E9C6791-AB6B-81DA-2E59-955C3B44F6F3}"/>
                </a:ext>
              </a:extLst>
            </p:cNvPr>
            <p:cNvCxnSpPr>
              <a:cxnSpLocks/>
              <a:stCxn id="17" idx="2"/>
              <a:endCxn id="5" idx="0"/>
            </p:cNvCxnSpPr>
            <p:nvPr/>
          </p:nvCxnSpPr>
          <p:spPr>
            <a:xfrm flipH="1">
              <a:off x="4674930" y="4332756"/>
              <a:ext cx="1" cy="3464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599ADD2E-8E76-D1BE-09D0-9D5EDBDDFE3A}"/>
                </a:ext>
              </a:extLst>
            </p:cNvPr>
            <p:cNvSpPr/>
            <p:nvPr/>
          </p:nvSpPr>
          <p:spPr bwMode="gray">
            <a:xfrm>
              <a:off x="4254654" y="4679254"/>
              <a:ext cx="840552" cy="269515"/>
            </a:xfrm>
            <a:prstGeom prst="roundRect">
              <a:avLst/>
            </a:prstGeom>
            <a:solidFill>
              <a:schemeClr val="accent1">
                <a:lumMod val="60000"/>
                <a:lumOff val="40000"/>
              </a:schemeClr>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GB" sz="1100" b="1" i="0" u="none" strike="noStrike" kern="1200" cap="none" spc="0" normalizeH="0" baseline="0" noProof="0" dirty="0">
                  <a:ln>
                    <a:noFill/>
                  </a:ln>
                  <a:solidFill>
                    <a:srgbClr val="FFFFFF"/>
                  </a:solidFill>
                  <a:effectLst/>
                  <a:uLnTx/>
                  <a:uFillTx/>
                  <a:ea typeface="+mn-ea"/>
                  <a:cs typeface="Arial"/>
                  <a:sym typeface="Arial"/>
                </a:rPr>
                <a:t>Supporting Contracts</a:t>
              </a:r>
            </a:p>
          </p:txBody>
        </p:sp>
        <p:sp>
          <p:nvSpPr>
            <p:cNvPr id="10" name="Rectangle: Rounded Corners 9">
              <a:extLst>
                <a:ext uri="{FF2B5EF4-FFF2-40B4-BE49-F238E27FC236}">
                  <a16:creationId xmlns:a16="http://schemas.microsoft.com/office/drawing/2014/main" id="{2FEB1BFB-3AC9-6DB1-ACF3-AC37A32AFCB0}"/>
                </a:ext>
              </a:extLst>
            </p:cNvPr>
            <p:cNvSpPr/>
            <p:nvPr/>
          </p:nvSpPr>
          <p:spPr bwMode="gray">
            <a:xfrm>
              <a:off x="5808756" y="4094839"/>
              <a:ext cx="1732978" cy="207724"/>
            </a:xfrm>
            <a:prstGeom prst="roundRect">
              <a:avLst/>
            </a:prstGeom>
            <a:solidFill>
              <a:schemeClr val="tx1">
                <a:lumMod val="40000"/>
                <a:lumOff val="60000"/>
              </a:schemeClr>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GB" sz="1100" b="1" i="0" u="none" strike="noStrike" kern="1200" cap="none" spc="0" normalizeH="0" baseline="0" noProof="0">
                  <a:ln>
                    <a:noFill/>
                  </a:ln>
                  <a:solidFill>
                    <a:srgbClr val="FFFFFF"/>
                  </a:solidFill>
                  <a:effectLst/>
                  <a:uLnTx/>
                  <a:uFillTx/>
                  <a:ea typeface="+mn-ea"/>
                  <a:cs typeface="Arial"/>
                  <a:sym typeface="Arial"/>
                </a:rPr>
                <a:t>Owner’s Engineer</a:t>
              </a:r>
            </a:p>
          </p:txBody>
        </p:sp>
        <p:cxnSp>
          <p:nvCxnSpPr>
            <p:cNvPr id="24" name="Straight Arrow Connector 23">
              <a:extLst>
                <a:ext uri="{FF2B5EF4-FFF2-40B4-BE49-F238E27FC236}">
                  <a16:creationId xmlns:a16="http://schemas.microsoft.com/office/drawing/2014/main" id="{3E73950C-944C-EF4D-3FCD-F7984C46FAA7}"/>
                </a:ext>
              </a:extLst>
            </p:cNvPr>
            <p:cNvCxnSpPr>
              <a:cxnSpLocks/>
              <a:stCxn id="10" idx="1"/>
              <a:endCxn id="17" idx="3"/>
            </p:cNvCxnSpPr>
            <p:nvPr/>
          </p:nvCxnSpPr>
          <p:spPr>
            <a:xfrm flipH="1" flipV="1">
              <a:off x="5036590" y="4197999"/>
              <a:ext cx="772166" cy="70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888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DB50F-2242-B0BF-0FFA-7D6E985E4B25}"/>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D9F3088E-FCD5-5349-E985-DEE5D85705F8}"/>
              </a:ext>
            </a:extLst>
          </p:cNvPr>
          <p:cNvSpPr txBox="1">
            <a:spLocks/>
          </p:cNvSpPr>
          <p:nvPr/>
        </p:nvSpPr>
        <p:spPr>
          <a:xfrm>
            <a:off x="343924" y="595023"/>
            <a:ext cx="8197910" cy="64607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500" b="1" i="0" kern="1200" cap="all"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7.2 PROCUREMENT approach Options</a:t>
            </a:r>
            <a:endParaRPr lang="en-GB">
              <a:solidFill>
                <a:schemeClr val="tx2"/>
              </a:solidFill>
            </a:endParaRPr>
          </a:p>
        </p:txBody>
      </p:sp>
      <p:graphicFrame>
        <p:nvGraphicFramePr>
          <p:cNvPr id="4" name="Table 3">
            <a:extLst>
              <a:ext uri="{FF2B5EF4-FFF2-40B4-BE49-F238E27FC236}">
                <a16:creationId xmlns:a16="http://schemas.microsoft.com/office/drawing/2014/main" id="{7D6D37AE-872D-0A27-653B-7F6F09C55703}"/>
              </a:ext>
            </a:extLst>
          </p:cNvPr>
          <p:cNvGraphicFramePr>
            <a:graphicFrameLocks noGrp="1"/>
          </p:cNvGraphicFramePr>
          <p:nvPr>
            <p:extLst>
              <p:ext uri="{D42A27DB-BD31-4B8C-83A1-F6EECF244321}">
                <p14:modId xmlns:p14="http://schemas.microsoft.com/office/powerpoint/2010/main" val="475032112"/>
              </p:ext>
            </p:extLst>
          </p:nvPr>
        </p:nvGraphicFramePr>
        <p:xfrm>
          <a:off x="343924" y="1789479"/>
          <a:ext cx="10763250" cy="4578032"/>
        </p:xfrm>
        <a:graphic>
          <a:graphicData uri="http://schemas.openxmlformats.org/drawingml/2006/table">
            <a:tbl>
              <a:tblPr firstRow="1" bandRow="1">
                <a:tableStyleId>{69012ECD-51FC-41F1-AA8D-1B2483CD663E}</a:tableStyleId>
              </a:tblPr>
              <a:tblGrid>
                <a:gridCol w="1549402">
                  <a:extLst>
                    <a:ext uri="{9D8B030D-6E8A-4147-A177-3AD203B41FA5}">
                      <a16:colId xmlns:a16="http://schemas.microsoft.com/office/drawing/2014/main" val="2017426495"/>
                    </a:ext>
                  </a:extLst>
                </a:gridCol>
                <a:gridCol w="2755898">
                  <a:extLst>
                    <a:ext uri="{9D8B030D-6E8A-4147-A177-3AD203B41FA5}">
                      <a16:colId xmlns:a16="http://schemas.microsoft.com/office/drawing/2014/main" val="2582805179"/>
                    </a:ext>
                  </a:extLst>
                </a:gridCol>
                <a:gridCol w="2152650">
                  <a:extLst>
                    <a:ext uri="{9D8B030D-6E8A-4147-A177-3AD203B41FA5}">
                      <a16:colId xmlns:a16="http://schemas.microsoft.com/office/drawing/2014/main" val="2532799349"/>
                    </a:ext>
                  </a:extLst>
                </a:gridCol>
                <a:gridCol w="2152650">
                  <a:extLst>
                    <a:ext uri="{9D8B030D-6E8A-4147-A177-3AD203B41FA5}">
                      <a16:colId xmlns:a16="http://schemas.microsoft.com/office/drawing/2014/main" val="3944520083"/>
                    </a:ext>
                  </a:extLst>
                </a:gridCol>
                <a:gridCol w="2152650">
                  <a:extLst>
                    <a:ext uri="{9D8B030D-6E8A-4147-A177-3AD203B41FA5}">
                      <a16:colId xmlns:a16="http://schemas.microsoft.com/office/drawing/2014/main" val="1374043835"/>
                    </a:ext>
                  </a:extLst>
                </a:gridCol>
              </a:tblGrid>
              <a:tr h="450904">
                <a:tc>
                  <a:txBody>
                    <a:bodyPr/>
                    <a:lstStyle/>
                    <a:p>
                      <a:r>
                        <a:rPr lang="en-GB" sz="1200"/>
                        <a:t>Approach Description</a:t>
                      </a:r>
                    </a:p>
                  </a:txBody>
                  <a:tcPr/>
                </a:tc>
                <a:tc>
                  <a:txBody>
                    <a:bodyPr/>
                    <a:lstStyle/>
                    <a:p>
                      <a:r>
                        <a:rPr lang="en-GB" sz="1200"/>
                        <a:t>Advantages</a:t>
                      </a:r>
                    </a:p>
                  </a:txBody>
                  <a:tcPr/>
                </a:tc>
                <a:tc>
                  <a:txBody>
                    <a:bodyPr/>
                    <a:lstStyle/>
                    <a:p>
                      <a:r>
                        <a:rPr lang="en-GB" sz="1200"/>
                        <a:t>Disadvantages</a:t>
                      </a:r>
                    </a:p>
                  </a:txBody>
                  <a:tcPr/>
                </a:tc>
                <a:tc>
                  <a:txBody>
                    <a:bodyPr/>
                    <a:lstStyle/>
                    <a:p>
                      <a:r>
                        <a:rPr lang="en-GB" sz="1200"/>
                        <a:t>Timescales</a:t>
                      </a:r>
                    </a:p>
                  </a:txBody>
                  <a:tcPr/>
                </a:tc>
                <a:tc>
                  <a:txBody>
                    <a:bodyPr/>
                    <a:lstStyle/>
                    <a:p>
                      <a:r>
                        <a:rPr lang="en-GB" sz="1200"/>
                        <a:t>Suitability for the Owner’s Engineer procurement</a:t>
                      </a:r>
                    </a:p>
                  </a:txBody>
                  <a:tcPr/>
                </a:tc>
                <a:extLst>
                  <a:ext uri="{0D108BD9-81ED-4DB2-BD59-A6C34878D82A}">
                    <a16:rowId xmlns:a16="http://schemas.microsoft.com/office/drawing/2014/main" val="4182238547"/>
                  </a:ext>
                </a:extLst>
              </a:tr>
              <a:tr h="1067140">
                <a:tc>
                  <a:txBody>
                    <a:bodyPr/>
                    <a:lstStyle/>
                    <a:p>
                      <a:r>
                        <a:rPr lang="en-GB" sz="1200">
                          <a:latin typeface="Arial Nova Light" panose="020B0304020202020204" pitchFamily="34" charset="0"/>
                        </a:rPr>
                        <a:t>Open Procedure</a:t>
                      </a:r>
                    </a:p>
                  </a:txBody>
                  <a:tcPr/>
                </a:tc>
                <a:tc>
                  <a:txBody>
                    <a:bodyPr/>
                    <a:lstStyle/>
                    <a:p>
                      <a:pPr marL="285750" indent="-285750">
                        <a:lnSpc>
                          <a:spcPct val="100000"/>
                        </a:lnSpc>
                        <a:spcBef>
                          <a:spcPts val="300"/>
                        </a:spcBef>
                        <a:buFont typeface="Arial" panose="020B0604020202020204" pitchFamily="34" charset="0"/>
                        <a:buChar char="•"/>
                      </a:pPr>
                      <a:r>
                        <a:rPr lang="en-GB" sz="1200" dirty="0">
                          <a:latin typeface="Arial Nova Light" panose="020B0304020202020204" pitchFamily="34" charset="0"/>
                        </a:rPr>
                        <a:t>Contractual Autonomy</a:t>
                      </a:r>
                    </a:p>
                    <a:p>
                      <a:pPr marL="285750" indent="-285750">
                        <a:lnSpc>
                          <a:spcPct val="100000"/>
                        </a:lnSpc>
                        <a:spcBef>
                          <a:spcPts val="300"/>
                        </a:spcBef>
                        <a:buFont typeface="Arial" panose="020B0604020202020204" pitchFamily="34" charset="0"/>
                        <a:buChar char="•"/>
                      </a:pPr>
                      <a:r>
                        <a:rPr lang="en-GB" sz="1200" dirty="0">
                          <a:latin typeface="Arial Nova Light" panose="020B0304020202020204" pitchFamily="34" charset="0"/>
                        </a:rPr>
                        <a:t>Access to the whole market</a:t>
                      </a:r>
                    </a:p>
                    <a:p>
                      <a:pPr marL="285750" indent="-285750">
                        <a:lnSpc>
                          <a:spcPct val="100000"/>
                        </a:lnSpc>
                        <a:spcBef>
                          <a:spcPts val="300"/>
                        </a:spcBef>
                        <a:buFont typeface="Arial" panose="020B0604020202020204" pitchFamily="34" charset="0"/>
                        <a:buChar char="•"/>
                      </a:pPr>
                      <a:r>
                        <a:rPr lang="en-GB" sz="1200" dirty="0">
                          <a:latin typeface="Arial Nova Light" panose="020B0304020202020204" pitchFamily="34" charset="0"/>
                        </a:rPr>
                        <a:t>Straightforward and quicker than competitive flexible</a:t>
                      </a:r>
                    </a:p>
                  </a:txBody>
                  <a:tcPr/>
                </a:tc>
                <a:tc>
                  <a:txBody>
                    <a:bodyPr/>
                    <a:lstStyle/>
                    <a:p>
                      <a:pPr marL="171450" indent="-171450" algn="l" defTabSz="914400" rtl="0" eaLnBrk="1" latinLnBrk="0" hangingPunct="1">
                        <a:lnSpc>
                          <a:spcPct val="100000"/>
                        </a:lnSpc>
                        <a:spcBef>
                          <a:spcPts val="300"/>
                        </a:spcBef>
                        <a:buFont typeface="Arial" panose="020B0604020202020204" pitchFamily="34" charset="0"/>
                        <a:buChar char="•"/>
                      </a:pPr>
                      <a:r>
                        <a:rPr lang="en-GB" sz="1200" kern="1200">
                          <a:solidFill>
                            <a:schemeClr val="dk1"/>
                          </a:solidFill>
                          <a:latin typeface="Arial Nova Light" panose="020B0304020202020204" pitchFamily="34" charset="0"/>
                          <a:ea typeface="+mn-ea"/>
                          <a:cs typeface="+mn-cs"/>
                        </a:rPr>
                        <a:t>Higher administrative burden</a:t>
                      </a:r>
                    </a:p>
                    <a:p>
                      <a:pPr marL="171450" indent="-171450" algn="l" defTabSz="914400" rtl="0" eaLnBrk="1" latinLnBrk="0" hangingPunct="1">
                        <a:lnSpc>
                          <a:spcPct val="100000"/>
                        </a:lnSpc>
                        <a:spcBef>
                          <a:spcPts val="300"/>
                        </a:spcBef>
                        <a:buFont typeface="Arial" panose="020B0604020202020204" pitchFamily="34" charset="0"/>
                        <a:buChar char="•"/>
                      </a:pPr>
                      <a:r>
                        <a:rPr lang="en-GB" sz="1200" kern="1200">
                          <a:solidFill>
                            <a:schemeClr val="dk1"/>
                          </a:solidFill>
                          <a:latin typeface="Arial Nova Light" panose="020B0304020202020204" pitchFamily="34" charset="0"/>
                          <a:ea typeface="+mn-ea"/>
                          <a:cs typeface="+mn-cs"/>
                        </a:rPr>
                        <a:t>Lacks flexibility of Competitive Flexible</a:t>
                      </a:r>
                    </a:p>
                    <a:p>
                      <a:pPr marL="0" indent="0" algn="l" defTabSz="914400" rtl="0" eaLnBrk="1" latinLnBrk="0" hangingPunct="1">
                        <a:lnSpc>
                          <a:spcPct val="100000"/>
                        </a:lnSpc>
                        <a:spcBef>
                          <a:spcPts val="300"/>
                        </a:spcBef>
                        <a:buFont typeface="Arial" panose="020B0604020202020204" pitchFamily="34" charset="0"/>
                        <a:buNone/>
                      </a:pPr>
                      <a:endParaRPr lang="en-GB" sz="1200" kern="1200">
                        <a:solidFill>
                          <a:schemeClr val="dk1"/>
                        </a:solidFill>
                        <a:latin typeface="Arial Nova Light" panose="020B0304020202020204" pitchFamily="34" charset="0"/>
                        <a:ea typeface="+mn-ea"/>
                        <a:cs typeface="+mn-cs"/>
                      </a:endParaRPr>
                    </a:p>
                  </a:txBody>
                  <a:tcPr/>
                </a:tc>
                <a:tc rowSpan="3">
                  <a:txBody>
                    <a:body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Generally, a minimum period of 25 days at tender stage (without pre-qualification), but in practice, the authority needs to have regard to the nature and complexity of the contract</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Standstill period of at least 10 days between publication of contract award notice and contract signature</a:t>
                      </a:r>
                    </a:p>
                  </a:txBody>
                  <a:tcPr/>
                </a:tc>
                <a:tc>
                  <a:txBody>
                    <a:bodyPr/>
                    <a:lstStyle/>
                    <a:p>
                      <a:pPr>
                        <a:spcBef>
                          <a:spcPts val="300"/>
                        </a:spcBef>
                      </a:pPr>
                      <a:r>
                        <a:rPr lang="en-GB" sz="1200">
                          <a:latin typeface="Arial Nova Light" panose="020B0304020202020204" pitchFamily="34" charset="0"/>
                        </a:rPr>
                        <a:t>Medium: Maximises supplier pool and exhibits a degree of autonomy. </a:t>
                      </a:r>
                    </a:p>
                  </a:txBody>
                  <a:tcPr/>
                </a:tc>
                <a:extLst>
                  <a:ext uri="{0D108BD9-81ED-4DB2-BD59-A6C34878D82A}">
                    <a16:rowId xmlns:a16="http://schemas.microsoft.com/office/drawing/2014/main" val="3096612277"/>
                  </a:ext>
                </a:extLst>
              </a:tr>
              <a:tr h="1285077">
                <a:tc>
                  <a:txBody>
                    <a:bodyPr/>
                    <a:lstStyle/>
                    <a:p>
                      <a:r>
                        <a:rPr lang="en-GB" sz="1200">
                          <a:latin typeface="Arial Nova Light" panose="020B0304020202020204" pitchFamily="34" charset="0"/>
                        </a:rPr>
                        <a:t>Competitive Flexible</a:t>
                      </a:r>
                    </a:p>
                  </a:txBody>
                  <a:tcPr/>
                </a:tc>
                <a:tc>
                  <a:txBody>
                    <a:bodyPr/>
                    <a:lstStyle/>
                    <a:p>
                      <a:pPr marL="285750" indent="-285750">
                        <a:lnSpc>
                          <a:spcPct val="100000"/>
                        </a:lnSpc>
                        <a:spcBef>
                          <a:spcPts val="300"/>
                        </a:spcBef>
                        <a:buFont typeface="Arial" panose="020B0604020202020204" pitchFamily="34" charset="0"/>
                        <a:buChar char="•"/>
                      </a:pPr>
                      <a:r>
                        <a:rPr lang="en-GB" sz="1200">
                          <a:latin typeface="Arial Nova Light" panose="020B0304020202020204" pitchFamily="34" charset="0"/>
                        </a:rPr>
                        <a:t>Contractual Autonomy</a:t>
                      </a:r>
                    </a:p>
                    <a:p>
                      <a:pPr marL="285750" indent="-285750">
                        <a:lnSpc>
                          <a:spcPct val="100000"/>
                        </a:lnSpc>
                        <a:spcBef>
                          <a:spcPts val="300"/>
                        </a:spcBef>
                        <a:buFont typeface="Arial" panose="020B0604020202020204" pitchFamily="34" charset="0"/>
                        <a:buChar char="•"/>
                      </a:pPr>
                      <a:r>
                        <a:rPr lang="en-GB" sz="1200">
                          <a:latin typeface="Arial Nova Light" panose="020B0304020202020204" pitchFamily="34" charset="0"/>
                        </a:rPr>
                        <a:t>Access to the whole market</a:t>
                      </a:r>
                    </a:p>
                    <a:p>
                      <a:pPr marL="285750" indent="-285750">
                        <a:lnSpc>
                          <a:spcPct val="100000"/>
                        </a:lnSpc>
                        <a:spcBef>
                          <a:spcPts val="300"/>
                        </a:spcBef>
                        <a:buFont typeface="Arial" panose="020B0604020202020204" pitchFamily="34" charset="0"/>
                        <a:buChar char="•"/>
                      </a:pPr>
                      <a:r>
                        <a:rPr lang="en-GB" sz="1200">
                          <a:latin typeface="Arial Nova Light" panose="020B0304020202020204" pitchFamily="34" charset="0"/>
                        </a:rPr>
                        <a:t>Flexibility in procurement process design – ability to add elements of dialogue</a:t>
                      </a:r>
                    </a:p>
                  </a:txBody>
                  <a:tcPr/>
                </a:tc>
                <a:tc>
                  <a:txBody>
                    <a:body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GB" sz="1200" kern="1200">
                          <a:solidFill>
                            <a:schemeClr val="dk1"/>
                          </a:solidFill>
                          <a:latin typeface="Arial Nova Light" panose="020B0304020202020204" pitchFamily="34" charset="0"/>
                          <a:ea typeface="+mn-ea"/>
                          <a:cs typeface="+mn-cs"/>
                        </a:rPr>
                        <a:t>Higher administrative burden</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GB" sz="1200" kern="1200">
                          <a:solidFill>
                            <a:schemeClr val="dk1"/>
                          </a:solidFill>
                          <a:latin typeface="Arial Nova Light" panose="020B0304020202020204" pitchFamily="34" charset="0"/>
                          <a:ea typeface="+mn-ea"/>
                          <a:cs typeface="+mn-cs"/>
                        </a:rPr>
                        <a:t>More time consuming</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GB" sz="1200" kern="1200">
                          <a:solidFill>
                            <a:schemeClr val="dk1"/>
                          </a:solidFill>
                          <a:latin typeface="Arial Nova Light" panose="020B0304020202020204" pitchFamily="34" charset="0"/>
                          <a:ea typeface="+mn-ea"/>
                          <a:cs typeface="+mn-cs"/>
                        </a:rPr>
                        <a:t>Unknowns of operating under new regulations</a:t>
                      </a:r>
                    </a:p>
                    <a:p>
                      <a:pPr marL="0" indent="0" algn="l" defTabSz="914400" rtl="0" eaLnBrk="1" latinLnBrk="0" hangingPunct="1">
                        <a:lnSpc>
                          <a:spcPct val="100000"/>
                        </a:lnSpc>
                        <a:spcBef>
                          <a:spcPts val="300"/>
                        </a:spcBef>
                        <a:buFont typeface="Arial" panose="020B0604020202020204" pitchFamily="34" charset="0"/>
                        <a:buNone/>
                      </a:pPr>
                      <a:endParaRPr lang="en-GB" sz="1200" kern="1200">
                        <a:solidFill>
                          <a:schemeClr val="dk1"/>
                        </a:solidFill>
                        <a:latin typeface="Arial Nova Light" panose="020B0304020202020204" pitchFamily="34" charset="0"/>
                        <a:ea typeface="+mn-ea"/>
                        <a:cs typeface="+mn-cs"/>
                      </a:endParaRPr>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GB" sz="1200">
                          <a:latin typeface="Arial Nova Light" panose="020B0304020202020204" pitchFamily="34" charset="0"/>
                        </a:rPr>
                        <a:t>High: Flexibility and autonomy afforded is beneficial, in addition to suitability of a longer contract term.</a:t>
                      </a:r>
                    </a:p>
                    <a:p>
                      <a:pPr>
                        <a:spcBef>
                          <a:spcPts val="300"/>
                        </a:spcBef>
                      </a:pPr>
                      <a:endParaRPr lang="en-GB" sz="1200">
                        <a:latin typeface="Arial Nova Light" panose="020B0304020202020204" pitchFamily="34" charset="0"/>
                      </a:endParaRPr>
                    </a:p>
                  </a:txBody>
                  <a:tcPr/>
                </a:tc>
                <a:extLst>
                  <a:ext uri="{0D108BD9-81ED-4DB2-BD59-A6C34878D82A}">
                    <a16:rowId xmlns:a16="http://schemas.microsoft.com/office/drawing/2014/main" val="3172928703"/>
                  </a:ext>
                </a:extLst>
              </a:tr>
              <a:tr h="1735772">
                <a:tc>
                  <a:txBody>
                    <a:bodyPr/>
                    <a:lstStyle/>
                    <a:p>
                      <a:r>
                        <a:rPr lang="en-GB" sz="1200">
                          <a:latin typeface="Arial Nova Light" panose="020B0304020202020204" pitchFamily="34" charset="0"/>
                        </a:rPr>
                        <a:t>Existing Frameworks</a:t>
                      </a:r>
                    </a:p>
                  </a:txBody>
                  <a:tcPr/>
                </a:tc>
                <a:tc>
                  <a:txBody>
                    <a:bodyPr/>
                    <a:lstStyle/>
                    <a:p>
                      <a:pPr marL="285750" indent="-285750" algn="l" defTabSz="914400" rtl="0" eaLnBrk="1" latinLnBrk="0" hangingPunct="1">
                        <a:lnSpc>
                          <a:spcPct val="100000"/>
                        </a:lnSpc>
                        <a:spcBef>
                          <a:spcPts val="300"/>
                        </a:spcBef>
                        <a:buFont typeface="Arial" panose="020B0604020202020204" pitchFamily="34" charset="0"/>
                        <a:buChar char="•"/>
                      </a:pPr>
                      <a:r>
                        <a:rPr lang="en-GB" sz="1200" kern="1200">
                          <a:solidFill>
                            <a:schemeClr val="dk1"/>
                          </a:solidFill>
                          <a:latin typeface="Arial Nova Light" panose="020B0304020202020204" pitchFamily="34" charset="0"/>
                          <a:ea typeface="+mn-ea"/>
                          <a:cs typeface="+mn-cs"/>
                        </a:rPr>
                        <a:t>Quicker than open</a:t>
                      </a:r>
                    </a:p>
                    <a:p>
                      <a:pPr marL="285750" indent="-285750" algn="l" defTabSz="914400" rtl="0" eaLnBrk="1" latinLnBrk="0" hangingPunct="1">
                        <a:lnSpc>
                          <a:spcPct val="100000"/>
                        </a:lnSpc>
                        <a:spcBef>
                          <a:spcPts val="300"/>
                        </a:spcBef>
                        <a:buFont typeface="Arial" panose="020B0604020202020204" pitchFamily="34" charset="0"/>
                        <a:buChar char="•"/>
                      </a:pPr>
                      <a:r>
                        <a:rPr lang="en-GB" sz="1200" kern="1200">
                          <a:solidFill>
                            <a:schemeClr val="dk1"/>
                          </a:solidFill>
                          <a:latin typeface="Arial Nova Light" panose="020B0304020202020204" pitchFamily="34" charset="0"/>
                          <a:ea typeface="+mn-ea"/>
                          <a:cs typeface="+mn-cs"/>
                        </a:rPr>
                        <a:t>Pre-qualified suppliers</a:t>
                      </a:r>
                    </a:p>
                  </a:txBody>
                  <a:tcPr/>
                </a:tc>
                <a:tc>
                  <a:txBody>
                    <a:bodyPr/>
                    <a:lstStyle/>
                    <a:p>
                      <a:pPr marL="171450" indent="-171450" algn="l" defTabSz="914400" rtl="0" eaLnBrk="1" latinLnBrk="0" hangingPunct="1">
                        <a:lnSpc>
                          <a:spcPct val="100000"/>
                        </a:lnSpc>
                        <a:spcBef>
                          <a:spcPts val="300"/>
                        </a:spcBef>
                        <a:buFont typeface="Arial" panose="020B0604020202020204" pitchFamily="34" charset="0"/>
                        <a:buChar char="•"/>
                      </a:pPr>
                      <a:r>
                        <a:rPr lang="en-GB" sz="1200" kern="1200">
                          <a:solidFill>
                            <a:schemeClr val="dk1"/>
                          </a:solidFill>
                          <a:latin typeface="Arial Nova Light" panose="020B0304020202020204" pitchFamily="34" charset="0"/>
                          <a:ea typeface="+mn-ea"/>
                          <a:cs typeface="+mn-cs"/>
                        </a:rPr>
                        <a:t>Restricted capabilities that don’t fully align with requirement</a:t>
                      </a:r>
                    </a:p>
                    <a:p>
                      <a:pPr marL="171450" indent="-171450" algn="l" defTabSz="914400" rtl="0" eaLnBrk="1" latinLnBrk="0" hangingPunct="1">
                        <a:lnSpc>
                          <a:spcPct val="100000"/>
                        </a:lnSpc>
                        <a:spcBef>
                          <a:spcPts val="300"/>
                        </a:spcBef>
                        <a:buFont typeface="Arial" panose="020B0604020202020204" pitchFamily="34" charset="0"/>
                        <a:buChar char="•"/>
                      </a:pPr>
                      <a:r>
                        <a:rPr lang="en-GB" sz="1200" kern="1200">
                          <a:solidFill>
                            <a:schemeClr val="dk1"/>
                          </a:solidFill>
                          <a:latin typeface="Arial Nova Light" panose="020B0304020202020204" pitchFamily="34" charset="0"/>
                          <a:ea typeface="+mn-ea"/>
                          <a:cs typeface="+mn-cs"/>
                        </a:rPr>
                        <a:t>Contract term</a:t>
                      </a:r>
                    </a:p>
                    <a:p>
                      <a:pPr marL="171450" indent="-171450" algn="l" defTabSz="914400" rtl="0" eaLnBrk="1" latinLnBrk="0" hangingPunct="1">
                        <a:lnSpc>
                          <a:spcPct val="100000"/>
                        </a:lnSpc>
                        <a:spcBef>
                          <a:spcPts val="300"/>
                        </a:spcBef>
                        <a:buFont typeface="Arial" panose="020B0604020202020204" pitchFamily="34" charset="0"/>
                        <a:buChar char="•"/>
                      </a:pPr>
                      <a:r>
                        <a:rPr lang="en-GB" sz="1200" kern="1200">
                          <a:solidFill>
                            <a:schemeClr val="dk1"/>
                          </a:solidFill>
                          <a:latin typeface="Arial Nova Light" panose="020B0304020202020204" pitchFamily="34" charset="0"/>
                          <a:ea typeface="+mn-ea"/>
                          <a:cs typeface="+mn-cs"/>
                        </a:rPr>
                        <a:t>Less control and flexibility over documentation</a:t>
                      </a:r>
                    </a:p>
                  </a:txBody>
                  <a:tcPr/>
                </a:tc>
                <a:tc vMerge="1">
                  <a:txBody>
                    <a:bodyPr/>
                    <a:lstStyle/>
                    <a:p>
                      <a:pPr marL="171450" indent="-171450" algn="l" defTabSz="914400" rtl="0" eaLnBrk="1" latinLnBrk="0" hangingPunct="1">
                        <a:buFont typeface="Arial" panose="020B0604020202020204" pitchFamily="34" charset="0"/>
                        <a:buChar char="•"/>
                      </a:pPr>
                      <a:r>
                        <a:rPr lang="en-GB" sz="1200" kern="1200">
                          <a:solidFill>
                            <a:schemeClr val="dk1"/>
                          </a:solidFill>
                          <a:latin typeface="+mn-lt"/>
                          <a:ea typeface="+mn-ea"/>
                          <a:cs typeface="+mn-cs"/>
                        </a:rPr>
                        <a:t>Generally, a minimum of 25 days for pre-qualification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rPr>
                        <a:t>Generally, a minimum period of 25 days at tender stage without pre-qualification, but in practice authority needs to have regard to the nature and complexity of the contract when setting the time limit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rPr>
                        <a:t>Standstill period of at least 8 working days between publication of contract award notice and contract signature</a:t>
                      </a:r>
                    </a:p>
                    <a:p>
                      <a:pPr marL="171450" indent="-171450" algn="l" defTabSz="914400" rtl="0" eaLnBrk="1" latinLnBrk="0" hangingPunct="1">
                        <a:buFont typeface="Arial" panose="020B0604020202020204" pitchFamily="34" charset="0"/>
                        <a:buChar char="•"/>
                      </a:pPr>
                      <a:endParaRPr lang="en-GB" sz="1200" kern="1200">
                        <a:solidFill>
                          <a:schemeClr val="dk1"/>
                        </a:solidFill>
                        <a:latin typeface="+mn-lt"/>
                        <a:ea typeface="+mn-ea"/>
                        <a:cs typeface="+mn-cs"/>
                      </a:endParaRPr>
                    </a:p>
                  </a:txBody>
                  <a:tcPr/>
                </a:tc>
                <a:tc>
                  <a:txBody>
                    <a:bodyPr/>
                    <a:lstStyle/>
                    <a:p>
                      <a:pPr marL="0" indent="0" algn="l" defTabSz="914400" rtl="0" eaLnBrk="1" latinLnBrk="0" hangingPunct="1">
                        <a:spcBef>
                          <a:spcPts val="300"/>
                        </a:spcBef>
                        <a:buFont typeface="Wingdings" panose="05000000000000000000" pitchFamily="2" charset="2"/>
                        <a:buNone/>
                      </a:pPr>
                      <a:r>
                        <a:rPr lang="en-GB" sz="1200" kern="1200" dirty="0">
                          <a:solidFill>
                            <a:schemeClr val="dk1"/>
                          </a:solidFill>
                          <a:latin typeface="Arial Nova Light" panose="020B0304020202020204" pitchFamily="34" charset="0"/>
                          <a:ea typeface="+mn-ea"/>
                          <a:cs typeface="+mn-cs"/>
                        </a:rPr>
                        <a:t>Low: Scope and capability challenges offset the benefits of a more expedient procurement.</a:t>
                      </a:r>
                    </a:p>
                  </a:txBody>
                  <a:tcPr/>
                </a:tc>
                <a:extLst>
                  <a:ext uri="{0D108BD9-81ED-4DB2-BD59-A6C34878D82A}">
                    <a16:rowId xmlns:a16="http://schemas.microsoft.com/office/drawing/2014/main" val="1633506640"/>
                  </a:ext>
                </a:extLst>
              </a:tr>
            </a:tbl>
          </a:graphicData>
        </a:graphic>
      </p:graphicFrame>
      <p:sp>
        <p:nvSpPr>
          <p:cNvPr id="5" name="TextBox 4">
            <a:extLst>
              <a:ext uri="{FF2B5EF4-FFF2-40B4-BE49-F238E27FC236}">
                <a16:creationId xmlns:a16="http://schemas.microsoft.com/office/drawing/2014/main" id="{A450F853-958D-88D0-86F7-2D80096D1864}"/>
              </a:ext>
            </a:extLst>
          </p:cNvPr>
          <p:cNvSpPr txBox="1"/>
          <p:nvPr/>
        </p:nvSpPr>
        <p:spPr>
          <a:xfrm>
            <a:off x="343924" y="1106914"/>
            <a:ext cx="10590776" cy="492443"/>
          </a:xfrm>
          <a:prstGeom prst="rect">
            <a:avLst/>
          </a:prstGeom>
          <a:noFill/>
        </p:spPr>
        <p:txBody>
          <a:bodyPr wrap="square" rtlCol="0">
            <a:spAutoFit/>
          </a:bodyPr>
          <a:lstStyle/>
          <a:p>
            <a:r>
              <a:rPr lang="en-GB" sz="1300">
                <a:latin typeface="Arial Nova Light" panose="020B0304020202020204" pitchFamily="34" charset="0"/>
              </a:rPr>
              <a:t>The procurement route will take an option under the new Procurement Act 2023 (due to ‘go live’ in Oct ’24 although HMG has announced a new date for the commencement of 24 February 2025) the choices of Open Procedure and Existing Frameworks will also be considered.</a:t>
            </a:r>
          </a:p>
        </p:txBody>
      </p:sp>
      <p:sp>
        <p:nvSpPr>
          <p:cNvPr id="38" name="TextBox 37">
            <a:extLst>
              <a:ext uri="{FF2B5EF4-FFF2-40B4-BE49-F238E27FC236}">
                <a16:creationId xmlns:a16="http://schemas.microsoft.com/office/drawing/2014/main" id="{E6C0B944-C955-B701-A5C1-6681AB9E1E96}"/>
              </a:ext>
            </a:extLst>
          </p:cNvPr>
          <p:cNvSpPr txBox="1"/>
          <p:nvPr/>
        </p:nvSpPr>
        <p:spPr>
          <a:xfrm>
            <a:off x="343924" y="6032144"/>
            <a:ext cx="11218126" cy="461665"/>
          </a:xfrm>
          <a:prstGeom prst="rect">
            <a:avLst/>
          </a:prstGeom>
          <a:noFill/>
        </p:spPr>
        <p:txBody>
          <a:bodyPr wrap="square" rtlCol="0">
            <a:spAutoFit/>
          </a:bodyPr>
          <a:lstStyle/>
          <a:p>
            <a:r>
              <a:rPr lang="en-GB" sz="1200" b="1">
                <a:latin typeface="Arial Nova Light" panose="020B0304020202020204" pitchFamily="34" charset="0"/>
              </a:rPr>
              <a:t>The initial view of GBN is that the Competitive Flexible Procedure under the new Procurement Act 2023 will be the favoured procurement route. </a:t>
            </a:r>
          </a:p>
          <a:p>
            <a:r>
              <a:rPr lang="en-GB" sz="1200" b="1"/>
              <a:t> </a:t>
            </a:r>
          </a:p>
        </p:txBody>
      </p:sp>
      <p:sp>
        <p:nvSpPr>
          <p:cNvPr id="2" name="Rectangle 1">
            <a:extLst>
              <a:ext uri="{FF2B5EF4-FFF2-40B4-BE49-F238E27FC236}">
                <a16:creationId xmlns:a16="http://schemas.microsoft.com/office/drawing/2014/main" id="{97934101-BF74-F34F-DF1F-CED8E4966283}"/>
              </a:ext>
            </a:extLst>
          </p:cNvPr>
          <p:cNvSpPr>
            <a:spLocks noChangeArrowheads="1"/>
          </p:cNvSpPr>
          <p:nvPr/>
        </p:nvSpPr>
        <p:spPr bwMode="auto">
          <a:xfrm>
            <a:off x="0" y="0"/>
            <a:ext cx="67183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var(--fontFamilyBase)"/>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AutoShape 3">
            <a:extLst>
              <a:ext uri="{FF2B5EF4-FFF2-40B4-BE49-F238E27FC236}">
                <a16:creationId xmlns:a16="http://schemas.microsoft.com/office/drawing/2014/main" id="{FAD61D8B-E2A4-B382-E613-C0194B128D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06784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5F1F79-DA79-411D-626C-570FC62E9258}"/>
              </a:ext>
            </a:extLst>
          </p:cNvPr>
          <p:cNvSpPr>
            <a:spLocks noGrp="1"/>
          </p:cNvSpPr>
          <p:nvPr>
            <p:ph type="body" sz="quarter" idx="11"/>
          </p:nvPr>
        </p:nvSpPr>
        <p:spPr/>
        <p:txBody>
          <a:bodyPr/>
          <a:lstStyle/>
          <a:p>
            <a:r>
              <a:rPr lang="en-US"/>
              <a:t>Pricing model</a:t>
            </a:r>
          </a:p>
        </p:txBody>
      </p:sp>
      <p:sp>
        <p:nvSpPr>
          <p:cNvPr id="2" name="Text Placeholder 1">
            <a:extLst>
              <a:ext uri="{FF2B5EF4-FFF2-40B4-BE49-F238E27FC236}">
                <a16:creationId xmlns:a16="http://schemas.microsoft.com/office/drawing/2014/main" id="{50D6D1CF-46E8-D380-C427-162779B63BD9}"/>
              </a:ext>
            </a:extLst>
          </p:cNvPr>
          <p:cNvSpPr>
            <a:spLocks noGrp="1"/>
          </p:cNvSpPr>
          <p:nvPr>
            <p:ph type="body" sz="quarter" idx="14"/>
          </p:nvPr>
        </p:nvSpPr>
        <p:spPr/>
        <p:txBody>
          <a:bodyPr/>
          <a:lstStyle/>
          <a:p>
            <a:r>
              <a:rPr lang="en-GB"/>
              <a:t>7.3 Pricing model</a:t>
            </a:r>
          </a:p>
        </p:txBody>
      </p:sp>
      <p:sp>
        <p:nvSpPr>
          <p:cNvPr id="5" name="TextBox 4">
            <a:extLst>
              <a:ext uri="{FF2B5EF4-FFF2-40B4-BE49-F238E27FC236}">
                <a16:creationId xmlns:a16="http://schemas.microsoft.com/office/drawing/2014/main" id="{841DD219-D224-1F4D-DA5D-7D4392BB16F8}"/>
              </a:ext>
            </a:extLst>
          </p:cNvPr>
          <p:cNvSpPr txBox="1"/>
          <p:nvPr/>
        </p:nvSpPr>
        <p:spPr>
          <a:xfrm>
            <a:off x="253388" y="1318013"/>
            <a:ext cx="11135871" cy="3385670"/>
          </a:xfrm>
          <a:prstGeom prst="rect">
            <a:avLst/>
          </a:prstGeom>
          <a:solidFill>
            <a:schemeClr val="bg1"/>
          </a:solidFill>
        </p:spPr>
        <p:txBody>
          <a:bodyPr wrap="square" lIns="91440" tIns="45720" rIns="91440" bIns="45720" rtlCol="0" anchor="t">
            <a:spAutoFit/>
          </a:bodyPr>
          <a:lstStyle/>
          <a:p>
            <a:pPr marL="285750" indent="-285750">
              <a:lnSpc>
                <a:spcPct val="150000"/>
              </a:lnSpc>
              <a:spcAft>
                <a:spcPts val="600"/>
              </a:spcAft>
              <a:buFont typeface="Arial Nova Light" panose="020B0304020202020204" pitchFamily="34" charset="0"/>
              <a:buChar char="/"/>
            </a:pPr>
            <a:r>
              <a:rPr lang="en-GB" sz="1600" dirty="0">
                <a:latin typeface="Arial Nova Light" panose="020B0304020202020204" pitchFamily="34" charset="0"/>
              </a:rPr>
              <a:t>The pricing and incentivisation model GBN intends to employ uses the contract mechanisms of the NEC4 PSC contract aligned to risk allocation and scope element.</a:t>
            </a:r>
            <a:endParaRPr lang="en-GB" sz="1600" dirty="0">
              <a:effectLst/>
              <a:latin typeface="Arial Nova Light" panose="020B0304020202020204" pitchFamily="34" charset="0"/>
              <a:ea typeface="Aptos" panose="020B0004020202020204" pitchFamily="34" charset="0"/>
              <a:cs typeface="Times New Roman" panose="02020603050405020304" pitchFamily="18" charset="0"/>
            </a:endParaRPr>
          </a:p>
          <a:p>
            <a:pPr marL="285750" indent="-285750">
              <a:lnSpc>
                <a:spcPct val="150000"/>
              </a:lnSpc>
              <a:spcAft>
                <a:spcPts val="600"/>
              </a:spcAft>
              <a:buFont typeface="Arial Nova Light" panose="020B0304020202020204" pitchFamily="34" charset="0"/>
              <a:buChar char="/"/>
            </a:pPr>
            <a:r>
              <a:rPr lang="en-GB" sz="1600" dirty="0">
                <a:effectLst/>
                <a:latin typeface="Arial Nova Light" panose="020B0304020202020204" pitchFamily="34" charset="0"/>
                <a:ea typeface="Aptos" panose="020B0004020202020204" pitchFamily="34" charset="0"/>
                <a:cs typeface="Times New Roman" panose="02020603050405020304" pitchFamily="18" charset="0"/>
              </a:rPr>
              <a:t>Activities will be ordered from the Owner’s Engineer in two ways using the relevant NEC PSC Option:</a:t>
            </a:r>
          </a:p>
          <a:p>
            <a:pPr marL="742950" lvl="1" indent="-285750">
              <a:lnSpc>
                <a:spcPct val="150000"/>
              </a:lnSpc>
              <a:spcAft>
                <a:spcPts val="600"/>
              </a:spcAft>
              <a:buFont typeface="Arial Nova Light" panose="020B0304020202020204" pitchFamily="34" charset="0"/>
              <a:buChar char="/"/>
            </a:pPr>
            <a:r>
              <a:rPr lang="en-GB" sz="1600" b="1" dirty="0">
                <a:effectLst/>
                <a:latin typeface="Arial Nova Light" panose="020B0304020202020204" pitchFamily="34" charset="0"/>
                <a:ea typeface="Aptos" panose="020B0004020202020204" pitchFamily="34" charset="0"/>
                <a:cs typeface="Times New Roman" panose="02020603050405020304" pitchFamily="18" charset="0"/>
              </a:rPr>
              <a:t>Option A</a:t>
            </a:r>
            <a:r>
              <a:rPr lang="en-GB" sz="1600" dirty="0">
                <a:effectLst/>
                <a:latin typeface="Arial Nova Light" panose="020B0304020202020204" pitchFamily="34" charset="0"/>
                <a:ea typeface="Aptos" panose="020B0004020202020204" pitchFamily="34" charset="0"/>
                <a:cs typeface="Times New Roman" panose="02020603050405020304" pitchFamily="18" charset="0"/>
              </a:rPr>
              <a:t> (Priced contract with activity schedule), </a:t>
            </a:r>
          </a:p>
          <a:p>
            <a:pPr marL="742950" lvl="1" indent="-285750">
              <a:lnSpc>
                <a:spcPct val="150000"/>
              </a:lnSpc>
              <a:spcAft>
                <a:spcPts val="600"/>
              </a:spcAft>
              <a:buFont typeface="Arial Nova Light" panose="020B0304020202020204" pitchFamily="34" charset="0"/>
              <a:buChar char="/"/>
            </a:pPr>
            <a:r>
              <a:rPr lang="en-GB" sz="1600" b="1" dirty="0">
                <a:latin typeface="Arial Nova Light" panose="020B0304020202020204" pitchFamily="34" charset="0"/>
                <a:ea typeface="Aptos" panose="020B0004020202020204" pitchFamily="34" charset="0"/>
                <a:cs typeface="Times New Roman" panose="02020603050405020304" pitchFamily="18" charset="0"/>
              </a:rPr>
              <a:t>Option C </a:t>
            </a:r>
            <a:r>
              <a:rPr lang="en-GB" sz="1600" dirty="0">
                <a:latin typeface="Arial Nova Light" panose="020B0304020202020204" pitchFamily="34" charset="0"/>
                <a:ea typeface="Aptos" panose="020B0004020202020204" pitchFamily="34" charset="0"/>
                <a:cs typeface="Times New Roman" panose="02020603050405020304" pitchFamily="18" charset="0"/>
              </a:rPr>
              <a:t>(Target contract)</a:t>
            </a:r>
            <a:endParaRPr lang="en-GB" sz="1600" dirty="0">
              <a:effectLst/>
              <a:latin typeface="Arial Nova Light" panose="020B0304020202020204" pitchFamily="34" charset="0"/>
              <a:ea typeface="Aptos" panose="020B0004020202020204" pitchFamily="34" charset="0"/>
              <a:cs typeface="Times New Roman" panose="02020603050405020304" pitchFamily="18" charset="0"/>
            </a:endParaRPr>
          </a:p>
          <a:p>
            <a:pPr marL="742950" lvl="1" indent="-285750">
              <a:lnSpc>
                <a:spcPct val="150000"/>
              </a:lnSpc>
              <a:spcAft>
                <a:spcPts val="600"/>
              </a:spcAft>
              <a:buFont typeface="Arial Nova Light" panose="020B0304020202020204" pitchFamily="34" charset="0"/>
              <a:buChar char="/"/>
            </a:pPr>
            <a:r>
              <a:rPr lang="en-GB" sz="1600" b="1" dirty="0">
                <a:latin typeface="Arial Nova Light" panose="020B0304020202020204" pitchFamily="34" charset="0"/>
                <a:ea typeface="Aptos" panose="020B0004020202020204" pitchFamily="34" charset="0"/>
                <a:cs typeface="Times New Roman" panose="02020603050405020304" pitchFamily="18" charset="0"/>
              </a:rPr>
              <a:t>Option </a:t>
            </a:r>
            <a:r>
              <a:rPr lang="en-GB" sz="1600" b="1" dirty="0">
                <a:effectLst/>
                <a:latin typeface="Arial Nova Light" panose="020B0304020202020204" pitchFamily="34" charset="0"/>
                <a:ea typeface="Aptos" panose="020B0004020202020204" pitchFamily="34" charset="0"/>
                <a:cs typeface="Times New Roman" panose="02020603050405020304" pitchFamily="18" charset="0"/>
              </a:rPr>
              <a:t>E </a:t>
            </a:r>
            <a:r>
              <a:rPr lang="en-GB" sz="1600" dirty="0">
                <a:effectLst/>
                <a:latin typeface="Arial Nova Light" panose="020B0304020202020204" pitchFamily="34" charset="0"/>
                <a:ea typeface="Aptos" panose="020B0004020202020204" pitchFamily="34" charset="0"/>
                <a:cs typeface="Times New Roman" panose="02020603050405020304" pitchFamily="18" charset="0"/>
              </a:rPr>
              <a:t>(Cost reimbursable </a:t>
            </a:r>
            <a:r>
              <a:rPr lang="en-GB" sz="1600" dirty="0">
                <a:latin typeface="Arial Nova Light" panose="020B0304020202020204" pitchFamily="34" charset="0"/>
                <a:ea typeface="Aptos" panose="020B0004020202020204" pitchFamily="34" charset="0"/>
                <a:cs typeface="Times New Roman" panose="02020603050405020304" pitchFamily="18" charset="0"/>
              </a:rPr>
              <a:t>for ad-hoc activity</a:t>
            </a:r>
            <a:r>
              <a:rPr lang="en-GB" sz="1600" dirty="0">
                <a:effectLst/>
                <a:latin typeface="Arial Nova Light" panose="020B0304020202020204" pitchFamily="34" charset="0"/>
                <a:ea typeface="Aptos" panose="020B0004020202020204" pitchFamily="34" charset="0"/>
                <a:cs typeface="Times New Roman" panose="02020603050405020304" pitchFamily="18" charset="0"/>
              </a:rPr>
              <a:t>).</a:t>
            </a:r>
            <a:endParaRPr lang="en-GB" sz="16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marL="285750" indent="-285750">
              <a:lnSpc>
                <a:spcPct val="150000"/>
              </a:lnSpc>
              <a:spcAft>
                <a:spcPts val="600"/>
              </a:spcAft>
              <a:buFont typeface="Arial Nova Light" panose="020B0304020202020204" pitchFamily="34" charset="0"/>
              <a:buChar char="/"/>
            </a:pPr>
            <a:r>
              <a:rPr lang="en-GB" sz="1600" dirty="0">
                <a:effectLst/>
                <a:latin typeface="Arial Nova Light" panose="020B0304020202020204" pitchFamily="34" charset="0"/>
                <a:ea typeface="Aptos" panose="020B0004020202020204" pitchFamily="34" charset="0"/>
                <a:cs typeface="Times New Roman" panose="02020603050405020304" pitchFamily="18" charset="0"/>
              </a:rPr>
              <a:t>If work is instructed as option E then the input resources (hours and rates) will be determined in the instruction and a detailed schedule of activities set out.</a:t>
            </a:r>
            <a:endParaRPr lang="en-GB" sz="1600" dirty="0">
              <a:effectLst/>
              <a:latin typeface="Arial Nova Light" panose="020B03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3048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BB9C29-A78E-7351-D3D3-3718AF26BB53}"/>
              </a:ext>
            </a:extLst>
          </p:cNvPr>
          <p:cNvSpPr>
            <a:spLocks noGrp="1"/>
          </p:cNvSpPr>
          <p:nvPr>
            <p:ph type="body" sz="quarter" idx="14"/>
          </p:nvPr>
        </p:nvSpPr>
        <p:spPr/>
        <p:txBody>
          <a:bodyPr/>
          <a:lstStyle/>
          <a:p>
            <a:r>
              <a:rPr lang="en-GB" dirty="0"/>
              <a:t>7.4 Alliance</a:t>
            </a:r>
          </a:p>
        </p:txBody>
      </p:sp>
      <p:sp>
        <p:nvSpPr>
          <p:cNvPr id="4" name="Text Placeholder 3">
            <a:extLst>
              <a:ext uri="{FF2B5EF4-FFF2-40B4-BE49-F238E27FC236}">
                <a16:creationId xmlns:a16="http://schemas.microsoft.com/office/drawing/2014/main" id="{0C3C0236-7B38-37BB-C9F7-7D7CE01F441A}"/>
              </a:ext>
            </a:extLst>
          </p:cNvPr>
          <p:cNvSpPr>
            <a:spLocks noGrp="1"/>
          </p:cNvSpPr>
          <p:nvPr>
            <p:ph type="body" sz="quarter" idx="15"/>
          </p:nvPr>
        </p:nvSpPr>
        <p:spPr>
          <a:xfrm>
            <a:off x="343924" y="1309247"/>
            <a:ext cx="11255041" cy="4239506"/>
          </a:xfrm>
        </p:spPr>
        <p:txBody>
          <a:bodyPr/>
          <a:lstStyle/>
          <a:p>
            <a:pPr>
              <a:lnSpc>
                <a:spcPct val="150000"/>
              </a:lnSpc>
              <a:buFont typeface="Arial Nova Light" panose="020B0304020202020204" pitchFamily="34" charset="0"/>
              <a:buChar char="/"/>
            </a:pPr>
            <a:r>
              <a:rPr lang="en-GB" sz="1800" dirty="0">
                <a:latin typeface="Arial Nova Light" panose="020B0304020202020204" pitchFamily="34" charset="0"/>
              </a:rPr>
              <a:t>GBN may wish to use an Alliance model approach, with progressive introduction from the design phase (pre-FID) through to the supply phase (post FID) with a combined incentive mechanism to promote end to end value.</a:t>
            </a:r>
          </a:p>
          <a:p>
            <a:pPr>
              <a:lnSpc>
                <a:spcPct val="150000"/>
              </a:lnSpc>
              <a:buFont typeface="Arial Nova Light" panose="020B0304020202020204" pitchFamily="34" charset="0"/>
              <a:buChar char="/"/>
            </a:pPr>
            <a:r>
              <a:rPr lang="en-GB" sz="1800" dirty="0">
                <a:latin typeface="Arial Nova Light" panose="020B0304020202020204" pitchFamily="34" charset="0"/>
              </a:rPr>
              <a:t>GBN does not expect the Owner’s Engineer to form part of the Alliance. The contractual relationship exists solely between the DevCo and the Owner’s Engineer.</a:t>
            </a:r>
          </a:p>
          <a:p>
            <a:pPr>
              <a:lnSpc>
                <a:spcPct val="150000"/>
              </a:lnSpc>
              <a:buFont typeface="Arial Nova Light" panose="020B0304020202020204" pitchFamily="34" charset="0"/>
              <a:buChar char="/"/>
            </a:pPr>
            <a:r>
              <a:rPr lang="en-GB" sz="1800" dirty="0">
                <a:latin typeface="Arial Nova Light" panose="020B0304020202020204" pitchFamily="34" charset="0"/>
              </a:rPr>
              <a:t>The Owner’s Engineer will be ringfenced from any shared incentives that are set aside for the Alliance, in order to maintain independence and incentivise the correct behaviours.</a:t>
            </a:r>
          </a:p>
          <a:p>
            <a:endParaRPr lang="en-GB" dirty="0"/>
          </a:p>
        </p:txBody>
      </p:sp>
    </p:spTree>
    <p:extLst>
      <p:ext uri="{BB962C8B-B14F-4D97-AF65-F5344CB8AC3E}">
        <p14:creationId xmlns:p14="http://schemas.microsoft.com/office/powerpoint/2010/main" val="3583241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C6C2A1-C5EA-F09A-F302-4B6F226A4E7A}"/>
              </a:ext>
            </a:extLst>
          </p:cNvPr>
          <p:cNvSpPr>
            <a:spLocks noGrp="1"/>
          </p:cNvSpPr>
          <p:nvPr>
            <p:ph type="body" sz="quarter" idx="14"/>
          </p:nvPr>
        </p:nvSpPr>
        <p:spPr>
          <a:xfrm>
            <a:off x="343923" y="595023"/>
            <a:ext cx="8677413" cy="646073"/>
          </a:xfrm>
        </p:spPr>
        <p:txBody>
          <a:bodyPr/>
          <a:lstStyle/>
          <a:p>
            <a:r>
              <a:rPr lang="en-GB" dirty="0"/>
              <a:t>7.5 CONTRACT approach Options</a:t>
            </a:r>
          </a:p>
        </p:txBody>
      </p:sp>
      <p:sp>
        <p:nvSpPr>
          <p:cNvPr id="4" name="Text Placeholder 3">
            <a:extLst>
              <a:ext uri="{FF2B5EF4-FFF2-40B4-BE49-F238E27FC236}">
                <a16:creationId xmlns:a16="http://schemas.microsoft.com/office/drawing/2014/main" id="{2EC71BE4-3FFB-CE0C-B901-2FDB85CFFD45}"/>
              </a:ext>
            </a:extLst>
          </p:cNvPr>
          <p:cNvSpPr>
            <a:spLocks noGrp="1"/>
          </p:cNvSpPr>
          <p:nvPr>
            <p:ph type="body" sz="quarter" idx="15"/>
          </p:nvPr>
        </p:nvSpPr>
        <p:spPr>
          <a:xfrm>
            <a:off x="343923" y="1337189"/>
            <a:ext cx="10638402" cy="4925788"/>
          </a:xfrm>
        </p:spPr>
        <p:txBody>
          <a:bodyPr/>
          <a:lstStyle/>
          <a:p>
            <a:pPr marL="285750" lvl="1" indent="-285750">
              <a:spcAft>
                <a:spcPts val="600"/>
              </a:spcAft>
              <a:buClr>
                <a:schemeClr val="tx1"/>
              </a:buClr>
              <a:buFont typeface="Arial" panose="020B0604020202020204" pitchFamily="34" charset="0"/>
              <a:buChar char="̸"/>
            </a:pPr>
            <a:r>
              <a:rPr lang="en-GB" sz="1400" dirty="0">
                <a:latin typeface="Arial Nova Light" panose="020B0304020202020204" pitchFamily="34" charset="0"/>
              </a:rPr>
              <a:t>GBN are in the process of the development of the scope and specification of the Owner’s Engineer requirements including:</a:t>
            </a:r>
          </a:p>
          <a:p>
            <a:pPr marL="742950" lvl="1" indent="-285750">
              <a:lnSpc>
                <a:spcPct val="100000"/>
              </a:lnSpc>
              <a:spcAft>
                <a:spcPts val="300"/>
              </a:spcAft>
              <a:buClr>
                <a:schemeClr val="tx1"/>
              </a:buClr>
            </a:pPr>
            <a:r>
              <a:rPr lang="en-GB" sz="1400" dirty="0">
                <a:latin typeface="Arial Nova Light" panose="020B0304020202020204" pitchFamily="34" charset="0"/>
              </a:rPr>
              <a:t>Key interfaces between the Owner’s Engineer, the Technology Partner, the Delivery Partner, the </a:t>
            </a:r>
            <a:r>
              <a:rPr lang="en-GB" sz="1400" dirty="0" err="1">
                <a:latin typeface="Arial Nova Light" panose="020B0304020202020204" pitchFamily="34" charset="0"/>
              </a:rPr>
              <a:t>DevCo’s</a:t>
            </a:r>
            <a:r>
              <a:rPr lang="en-GB" sz="1400" dirty="0">
                <a:latin typeface="Arial Nova Light" panose="020B0304020202020204" pitchFamily="34" charset="0"/>
              </a:rPr>
              <a:t> (including the Operator) and the Supply Chain,</a:t>
            </a:r>
          </a:p>
          <a:p>
            <a:pPr marL="742950" lvl="1" indent="-285750">
              <a:lnSpc>
                <a:spcPct val="100000"/>
              </a:lnSpc>
              <a:spcAft>
                <a:spcPts val="300"/>
              </a:spcAft>
              <a:buClr>
                <a:schemeClr val="tx1"/>
              </a:buClr>
            </a:pPr>
            <a:r>
              <a:rPr lang="en-GB" sz="1400" dirty="0">
                <a:latin typeface="Arial Nova Light" panose="020B0304020202020204" pitchFamily="34" charset="0"/>
              </a:rPr>
              <a:t>the Owner’s Engineer role (detailed scope and responsibilities) pre and post FID,</a:t>
            </a:r>
          </a:p>
          <a:p>
            <a:pPr marL="742950" lvl="1" indent="-285750">
              <a:lnSpc>
                <a:spcPct val="100000"/>
              </a:lnSpc>
              <a:spcAft>
                <a:spcPts val="300"/>
              </a:spcAft>
              <a:buClr>
                <a:schemeClr val="tx1"/>
              </a:buClr>
            </a:pPr>
            <a:r>
              <a:rPr lang="en-GB" sz="1400" dirty="0">
                <a:latin typeface="Arial Nova Light" panose="020B0304020202020204" pitchFamily="34" charset="0"/>
              </a:rPr>
              <a:t>Risk sharing model,</a:t>
            </a:r>
          </a:p>
          <a:p>
            <a:pPr marL="742950" lvl="1" indent="-285750">
              <a:lnSpc>
                <a:spcPct val="100000"/>
              </a:lnSpc>
              <a:spcAft>
                <a:spcPts val="300"/>
              </a:spcAft>
              <a:buClr>
                <a:schemeClr val="tx1"/>
              </a:buClr>
            </a:pPr>
            <a:r>
              <a:rPr lang="en-GB" sz="1400" dirty="0">
                <a:latin typeface="Arial Nova Light" panose="020B0304020202020204" pitchFamily="34" charset="0"/>
              </a:rPr>
              <a:t>Payment and Incentivisation mechanisms.</a:t>
            </a:r>
          </a:p>
          <a:p>
            <a:pPr marL="285750" lvl="1" indent="-285750">
              <a:spcAft>
                <a:spcPts val="600"/>
              </a:spcAft>
              <a:buClr>
                <a:schemeClr val="tx1"/>
              </a:buClr>
              <a:buFont typeface="Arial" panose="020B0604020202020204" pitchFamily="34" charset="0"/>
              <a:buChar char="̸"/>
            </a:pPr>
            <a:r>
              <a:rPr lang="en-GB" sz="1400" dirty="0">
                <a:latin typeface="Arial Nova Light" panose="020B0304020202020204" pitchFamily="34" charset="0"/>
              </a:rPr>
              <a:t>It is anticipated that the contractual model will be based upon NEC4 Professional Services Contract, using a combination of Options A, C and E. </a:t>
            </a:r>
          </a:p>
          <a:p>
            <a:pPr marL="285750" lvl="1" indent="-285750">
              <a:spcAft>
                <a:spcPts val="600"/>
              </a:spcAft>
              <a:buClr>
                <a:schemeClr val="tx1"/>
              </a:buClr>
              <a:buFont typeface="Arial" panose="020B0604020202020204" pitchFamily="34" charset="0"/>
              <a:buChar char="̸"/>
            </a:pPr>
            <a:r>
              <a:rPr lang="en-GB" sz="1400" dirty="0">
                <a:latin typeface="Arial Nova Light" panose="020B0304020202020204" pitchFamily="34" charset="0"/>
              </a:rPr>
              <a:t>GBN intends to mobilise an Owner’s Engineer ‘Core Team’, which is </a:t>
            </a:r>
            <a:r>
              <a:rPr lang="en-GB" sz="1400" dirty="0">
                <a:effectLst/>
                <a:latin typeface="Arial Nova Light" panose="020B0304020202020204" pitchFamily="34" charset="0"/>
                <a:ea typeface="Arial" panose="020B0604020202020204" pitchFamily="34" charset="0"/>
                <a:cs typeface="Times New Roman" panose="02020603050405020304" pitchFamily="18" charset="0"/>
              </a:rPr>
              <a:t>a small number of FTEs to embed into the organisation and to be mobilised from Day 1 of the contract. Their job will be to facilitate and build the relationship between GBN and the OE – i.e. help the OE to become the client friend for the DevCo.  </a:t>
            </a:r>
            <a:endParaRPr lang="en-GB" sz="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marL="285750" lvl="1" indent="-285750">
              <a:lnSpc>
                <a:spcPct val="100000"/>
              </a:lnSpc>
              <a:spcAft>
                <a:spcPts val="600"/>
              </a:spcAft>
              <a:buClr>
                <a:schemeClr val="tx1"/>
              </a:buClr>
              <a:buFont typeface="Arial" panose="020B0604020202020204" pitchFamily="34" charset="0"/>
              <a:buChar char="̸"/>
            </a:pPr>
            <a:r>
              <a:rPr lang="en-GB" sz="1400" dirty="0">
                <a:latin typeface="Arial Nova Light" panose="020B0304020202020204" pitchFamily="34" charset="0"/>
              </a:rPr>
              <a:t>The Core Team will also work with GBN to collaboratively create annualised schedules of work in alignment with each financial year and TP gateway reviews, which will form work packages that dictate the Owner’s Engineer’s activities throughout the life of the contract. These activities will be ‘called-off’ from an output-based specification.</a:t>
            </a:r>
          </a:p>
          <a:p>
            <a:pPr marL="285750" lvl="1" indent="-285750">
              <a:lnSpc>
                <a:spcPct val="100000"/>
              </a:lnSpc>
              <a:spcAft>
                <a:spcPts val="600"/>
              </a:spcAft>
              <a:buClr>
                <a:schemeClr val="tx1"/>
              </a:buClr>
              <a:buFont typeface="Arial" panose="020B0604020202020204" pitchFamily="34" charset="0"/>
              <a:buChar char="̸"/>
            </a:pPr>
            <a:r>
              <a:rPr lang="en-GB" sz="1400" dirty="0">
                <a:latin typeface="Arial Nova Light" panose="020B0304020202020204" pitchFamily="34" charset="0"/>
              </a:rPr>
              <a:t>The scope of service duration for the Owner’s Engineer is intended to be linked to the duration of the project, which is anticipated to be c.10 years. The contract will include certain termination rights for the client which will be shared with bidders at tender stage. </a:t>
            </a:r>
          </a:p>
        </p:txBody>
      </p:sp>
    </p:spTree>
    <p:extLst>
      <p:ext uri="{BB962C8B-B14F-4D97-AF65-F5344CB8AC3E}">
        <p14:creationId xmlns:p14="http://schemas.microsoft.com/office/powerpoint/2010/main" val="3845082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E6D61A-5A40-8187-7B04-A04D6458F20A}"/>
              </a:ext>
            </a:extLst>
          </p:cNvPr>
          <p:cNvSpPr txBox="1"/>
          <p:nvPr/>
        </p:nvSpPr>
        <p:spPr>
          <a:xfrm>
            <a:off x="1221105" y="2705725"/>
            <a:ext cx="974979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rPr>
              <a:t>GBN QUESTIONS FOR PARTICIPANTS</a:t>
            </a:r>
          </a:p>
        </p:txBody>
      </p:sp>
      <p:sp>
        <p:nvSpPr>
          <p:cNvPr id="6" name="TextBox 1">
            <a:extLst>
              <a:ext uri="{FF2B5EF4-FFF2-40B4-BE49-F238E27FC236}">
                <a16:creationId xmlns:a16="http://schemas.microsoft.com/office/drawing/2014/main" id="{36BB5676-1FC7-7819-69CB-D2ED40D3F2CC}"/>
              </a:ext>
            </a:extLst>
          </p:cNvPr>
          <p:cNvSpPr txBox="1"/>
          <p:nvPr/>
        </p:nvSpPr>
        <p:spPr>
          <a:xfrm>
            <a:off x="10153650" y="5267325"/>
            <a:ext cx="2038350" cy="151447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9000" b="1">
                <a:solidFill>
                  <a:srgbClr val="FFFFFF"/>
                </a:solidFill>
                <a:latin typeface="Arial Black" panose="020B0A04020102020204" pitchFamily="34" charset="0"/>
                <a:ea typeface="Arial" panose="020B0604020202020204" pitchFamily="34" charset="0"/>
                <a:cs typeface="Times New Roman" panose="02020603050405020304" pitchFamily="18" charset="0"/>
              </a:rPr>
              <a:t>8</a:t>
            </a:r>
            <a:endParaRPr kumimoji="0" lang="en-GB" sz="1100" b="0" i="0" u="none" strike="noStrike" kern="1200" cap="none" spc="0" normalizeH="0" baseline="0" noProof="0">
              <a:ln>
                <a:noFill/>
              </a:ln>
              <a:solidFill>
                <a:srgbClr val="20244C"/>
              </a:solidFill>
              <a:effectLst/>
              <a:uLnTx/>
              <a:uFillTx/>
              <a:latin typeface="Arial Nova Light" panose="020B03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17991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DB50F-2242-B0BF-0FFA-7D6E985E4B25}"/>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7F5ABB2-2EB4-7F0D-81E1-5C98F7425EDC}"/>
              </a:ext>
            </a:extLst>
          </p:cNvPr>
          <p:cNvGraphicFramePr>
            <a:graphicFrameLocks noGrp="1"/>
          </p:cNvGraphicFramePr>
          <p:nvPr>
            <p:extLst>
              <p:ext uri="{D42A27DB-BD31-4B8C-83A1-F6EECF244321}">
                <p14:modId xmlns:p14="http://schemas.microsoft.com/office/powerpoint/2010/main" val="1037180373"/>
              </p:ext>
            </p:extLst>
          </p:nvPr>
        </p:nvGraphicFramePr>
        <p:xfrm>
          <a:off x="451774" y="1441000"/>
          <a:ext cx="11284504" cy="3605054"/>
        </p:xfrm>
        <a:graphic>
          <a:graphicData uri="http://schemas.openxmlformats.org/drawingml/2006/table">
            <a:tbl>
              <a:tblPr firstRow="1" bandRow="1">
                <a:tableStyleId>{5C22544A-7EE6-4342-B048-85BDC9FD1C3A}</a:tableStyleId>
              </a:tblPr>
              <a:tblGrid>
                <a:gridCol w="489786">
                  <a:extLst>
                    <a:ext uri="{9D8B030D-6E8A-4147-A177-3AD203B41FA5}">
                      <a16:colId xmlns:a16="http://schemas.microsoft.com/office/drawing/2014/main" val="2149154037"/>
                    </a:ext>
                  </a:extLst>
                </a:gridCol>
                <a:gridCol w="8881450">
                  <a:extLst>
                    <a:ext uri="{9D8B030D-6E8A-4147-A177-3AD203B41FA5}">
                      <a16:colId xmlns:a16="http://schemas.microsoft.com/office/drawing/2014/main" val="928950333"/>
                    </a:ext>
                  </a:extLst>
                </a:gridCol>
                <a:gridCol w="1913268">
                  <a:extLst>
                    <a:ext uri="{9D8B030D-6E8A-4147-A177-3AD203B41FA5}">
                      <a16:colId xmlns:a16="http://schemas.microsoft.com/office/drawing/2014/main" val="1971153830"/>
                    </a:ext>
                  </a:extLst>
                </a:gridCol>
              </a:tblGrid>
              <a:tr h="370840">
                <a:tc>
                  <a:txBody>
                    <a:bodyPr/>
                    <a:lstStyle/>
                    <a:p>
                      <a:r>
                        <a:rPr lang="en-US" sz="1200"/>
                        <a:t>#</a:t>
                      </a:r>
                      <a:endParaRPr lang="en-GB" sz="1200"/>
                    </a:p>
                  </a:txBody>
                  <a:tcPr/>
                </a:tc>
                <a:tc>
                  <a:txBody>
                    <a:bodyPr/>
                    <a:lstStyle/>
                    <a:p>
                      <a:r>
                        <a:rPr lang="en-US" sz="1200" dirty="0"/>
                        <a:t>Question</a:t>
                      </a:r>
                      <a:endParaRPr lang="en-GB" sz="1200" dirty="0"/>
                    </a:p>
                  </a:txBody>
                  <a:tcPr/>
                </a:tc>
                <a:tc>
                  <a:txBody>
                    <a:bodyPr/>
                    <a:lstStyle/>
                    <a:p>
                      <a:pPr algn="ctr"/>
                      <a:r>
                        <a:rPr lang="en-GB" sz="1200"/>
                        <a:t>Suggested response length</a:t>
                      </a:r>
                    </a:p>
                  </a:txBody>
                  <a:tcPr/>
                </a:tc>
                <a:extLst>
                  <a:ext uri="{0D108BD9-81ED-4DB2-BD59-A6C34878D82A}">
                    <a16:rowId xmlns:a16="http://schemas.microsoft.com/office/drawing/2014/main" val="3156661577"/>
                  </a:ext>
                </a:extLst>
              </a:tr>
              <a:tr h="348774">
                <a:tc>
                  <a:txBody>
                    <a:bodyPr/>
                    <a:lstStyle/>
                    <a:p>
                      <a:endParaRPr lang="en-GB" sz="1200"/>
                    </a:p>
                  </a:txBody>
                  <a:tcPr>
                    <a:lnR w="12700" cap="flat" cmpd="sng" algn="ctr">
                      <a:solidFill>
                        <a:schemeClr val="bg2">
                          <a:lumMod val="90000"/>
                        </a:schemeClr>
                      </a:solidFill>
                      <a:prstDash val="solid"/>
                      <a:round/>
                      <a:headEnd type="none" w="med" len="med"/>
                      <a:tailEnd type="none" w="med" len="med"/>
                    </a:lnR>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pPr algn="l"/>
                      <a:r>
                        <a:rPr lang="en-GB" sz="1300" b="1">
                          <a:latin typeface="Arial Nova Light"/>
                        </a:rPr>
                        <a:t>Role of the Owner’s Engineer</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r>
                        <a:rPr lang="en-GB" sz="1200" dirty="0">
                          <a:solidFill>
                            <a:schemeClr val="tx1"/>
                          </a:solidFill>
                        </a:rPr>
                        <a:t>6 pages</a:t>
                      </a:r>
                    </a:p>
                  </a:txBody>
                  <a:tcPr>
                    <a:lnL w="12700" cap="flat" cmpd="sng" algn="ctr">
                      <a:solidFill>
                        <a:schemeClr val="bg2">
                          <a:lumMod val="90000"/>
                        </a:schemeClr>
                      </a:solidFill>
                      <a:prstDash val="solid"/>
                      <a:round/>
                      <a:headEnd type="none" w="med" len="med"/>
                      <a:tailEnd type="none" w="med" len="med"/>
                    </a:lnL>
                    <a:lnB w="12700" cap="flat" cmpd="sng" algn="ctr">
                      <a:solidFill>
                        <a:schemeClr val="bg2">
                          <a:lumMod val="90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962269618"/>
                  </a:ext>
                </a:extLst>
              </a:tr>
              <a:tr h="370840">
                <a:tc>
                  <a:txBody>
                    <a:bodyPr/>
                    <a:lstStyle/>
                    <a:p>
                      <a:pPr algn="ctr"/>
                      <a:r>
                        <a:rPr lang="en-GB" sz="1200" dirty="0"/>
                        <a:t>1</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lvl="1" indent="0"/>
                      <a:r>
                        <a:rPr lang="en-GB" sz="1300">
                          <a:latin typeface="Arial Nova Light"/>
                        </a:rPr>
                        <a:t>What core scope, capability and responsibilities do you believe should be included as part of the Owner’s Engineer for a nuclear power plant project?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dirty="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13645778"/>
                  </a:ext>
                </a:extLst>
              </a:tr>
              <a:tr h="370840">
                <a:tc>
                  <a:txBody>
                    <a:bodyPr/>
                    <a:lstStyle/>
                    <a:p>
                      <a:pPr algn="ctr"/>
                      <a:r>
                        <a:rPr lang="en-GB" sz="1200" dirty="0"/>
                        <a:t>2</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300" kern="1200">
                          <a:solidFill>
                            <a:schemeClr val="dk1"/>
                          </a:solidFill>
                          <a:effectLst/>
                          <a:latin typeface="Arial Nova Light"/>
                          <a:ea typeface="+mn-ea"/>
                          <a:cs typeface="+mn-cs"/>
                        </a:rPr>
                        <a:t>What factors contribute to an efficient and effective Owner’s Engineer role?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01813640"/>
                  </a:ext>
                </a:extLst>
              </a:tr>
              <a:tr h="370840">
                <a:tc>
                  <a:txBody>
                    <a:bodyPr/>
                    <a:lstStyle/>
                    <a:p>
                      <a:pPr algn="ctr"/>
                      <a:r>
                        <a:rPr lang="en-GB" sz="1200" dirty="0"/>
                        <a:t>3</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Arial Nova Light"/>
                          <a:ea typeface="+mn-ea"/>
                          <a:cs typeface="+mn-cs"/>
                        </a:rPr>
                        <a:t>What are the key risks you see in the proposed manner of delivering the Owner’s Engineer requirement?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2306209"/>
                  </a:ext>
                </a:extLst>
              </a:tr>
              <a:tr h="370840">
                <a:tc>
                  <a:txBody>
                    <a:bodyPr/>
                    <a:lstStyle/>
                    <a:p>
                      <a:pPr algn="ctr"/>
                      <a:r>
                        <a:rPr lang="en-GB" sz="1200" dirty="0"/>
                        <a:t>4</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300" kern="1200" dirty="0">
                          <a:solidFill>
                            <a:schemeClr val="dk1"/>
                          </a:solidFill>
                          <a:effectLst/>
                          <a:latin typeface="Arial Nova Light"/>
                          <a:ea typeface="+mn-ea"/>
                          <a:cs typeface="+mn-cs"/>
                        </a:rPr>
                        <a:t>Will your organisation need to form a joint venture, either incorporated or unincorporated, (on a joint and several basis) with others to provide the solution? </a:t>
                      </a:r>
                    </a:p>
                    <a:p>
                      <a:pPr marL="0" marR="0" lvl="0" indent="0" algn="l" rtl="0" eaLnBrk="1" fontAlgn="auto" latinLnBrk="0" hangingPunct="1">
                        <a:lnSpc>
                          <a:spcPct val="100000"/>
                        </a:lnSpc>
                        <a:spcBef>
                          <a:spcPts val="0"/>
                        </a:spcBef>
                        <a:spcAft>
                          <a:spcPts val="0"/>
                        </a:spcAft>
                        <a:buClrTx/>
                        <a:buSzTx/>
                        <a:buFontTx/>
                        <a:buNone/>
                      </a:pPr>
                      <a:endParaRPr lang="en-GB" sz="1300" kern="1200" dirty="0">
                        <a:solidFill>
                          <a:schemeClr val="dk1"/>
                        </a:solidFill>
                        <a:effectLst/>
                        <a:latin typeface="Arial Nova Light" panose="020B0304020202020204" pitchFamily="34" charset="0"/>
                        <a:ea typeface="+mn-ea"/>
                        <a:cs typeface="+mn-cs"/>
                      </a:endParaRPr>
                    </a:p>
                    <a:p>
                      <a:pPr marL="0" marR="0" lvl="0" indent="0" algn="l" rtl="0" eaLnBrk="1" fontAlgn="auto" latinLnBrk="0" hangingPunct="1">
                        <a:lnSpc>
                          <a:spcPct val="100000"/>
                        </a:lnSpc>
                        <a:spcBef>
                          <a:spcPts val="0"/>
                        </a:spcBef>
                        <a:spcAft>
                          <a:spcPts val="0"/>
                        </a:spcAft>
                        <a:buClrTx/>
                        <a:buSzTx/>
                        <a:buFontTx/>
                        <a:buNone/>
                      </a:pPr>
                      <a:r>
                        <a:rPr lang="en-GB" sz="1300" kern="1200" dirty="0">
                          <a:solidFill>
                            <a:schemeClr val="dk1"/>
                          </a:solidFill>
                          <a:effectLst/>
                          <a:latin typeface="Arial Nova Light"/>
                          <a:ea typeface="+mn-ea"/>
                          <a:cs typeface="+mn-cs"/>
                        </a:rPr>
                        <a:t>Or would your organisation's approach be to provide the majority of with support from your supply chain? If an alternative arrangement would be utilised, please describe it as far as you are able.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dirty="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16668263"/>
                  </a:ext>
                </a:extLst>
              </a:tr>
              <a:tr h="370840">
                <a:tc>
                  <a:txBody>
                    <a:bodyPr/>
                    <a:lstStyle/>
                    <a:p>
                      <a:pPr algn="ctr"/>
                      <a:r>
                        <a:rPr lang="en-GB" sz="1200" dirty="0"/>
                        <a:t>5</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mj-lt"/>
                        <a:buNone/>
                        <a:tabLst/>
                        <a:defRPr/>
                      </a:pPr>
                      <a:r>
                        <a:rPr lang="en-GB" sz="1300" kern="1200">
                          <a:solidFill>
                            <a:schemeClr val="dk1"/>
                          </a:solidFill>
                          <a:effectLst/>
                          <a:latin typeface="Arial Nova Light"/>
                          <a:ea typeface="+mn-ea"/>
                          <a:cs typeface="+mn-cs"/>
                        </a:rPr>
                        <a:t>Please describe any approaches to Client/Consultant IT systems you have seen or would expect to see in projects akin to this. Did the Consultant provide systems for adoption and use by Client or did Consultant personnel use Client systems?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dirty="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48325601"/>
                  </a:ext>
                </a:extLst>
              </a:tr>
            </a:tbl>
          </a:graphicData>
        </a:graphic>
      </p:graphicFrame>
      <p:sp>
        <p:nvSpPr>
          <p:cNvPr id="3" name="Text Placeholder 3">
            <a:extLst>
              <a:ext uri="{FF2B5EF4-FFF2-40B4-BE49-F238E27FC236}">
                <a16:creationId xmlns:a16="http://schemas.microsoft.com/office/drawing/2014/main" id="{EBC3FB19-A7B3-F033-5B98-0E0FC7234AD9}"/>
              </a:ext>
            </a:extLst>
          </p:cNvPr>
          <p:cNvSpPr txBox="1">
            <a:spLocks/>
          </p:cNvSpPr>
          <p:nvPr/>
        </p:nvSpPr>
        <p:spPr>
          <a:xfrm>
            <a:off x="333290" y="591697"/>
            <a:ext cx="10584272" cy="64607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500" b="1" i="0" kern="1200" cap="all"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8.1 Questions to Participants</a:t>
            </a:r>
          </a:p>
        </p:txBody>
      </p:sp>
    </p:spTree>
    <p:extLst>
      <p:ext uri="{BB962C8B-B14F-4D97-AF65-F5344CB8AC3E}">
        <p14:creationId xmlns:p14="http://schemas.microsoft.com/office/powerpoint/2010/main" val="3815068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BEBA4C-3FF5-4230-ECF1-81D277765897}"/>
              </a:ext>
            </a:extLst>
          </p:cNvPr>
          <p:cNvSpPr>
            <a:spLocks noGrp="1"/>
          </p:cNvSpPr>
          <p:nvPr>
            <p:ph type="body" sz="quarter" idx="14"/>
          </p:nvPr>
        </p:nvSpPr>
        <p:spPr>
          <a:xfrm>
            <a:off x="343924" y="585498"/>
            <a:ext cx="10637040" cy="646073"/>
          </a:xfrm>
        </p:spPr>
        <p:txBody>
          <a:bodyPr lIns="91440" tIns="45720" rIns="91440" bIns="45720" anchor="ctr"/>
          <a:lstStyle/>
          <a:p>
            <a:r>
              <a:rPr lang="en-GB"/>
              <a:t>Glossary</a:t>
            </a:r>
          </a:p>
        </p:txBody>
      </p:sp>
      <p:graphicFrame>
        <p:nvGraphicFramePr>
          <p:cNvPr id="2" name="Table 1">
            <a:extLst>
              <a:ext uri="{FF2B5EF4-FFF2-40B4-BE49-F238E27FC236}">
                <a16:creationId xmlns:a16="http://schemas.microsoft.com/office/drawing/2014/main" id="{D0D3529A-8F40-F691-16AD-09DCC1EFBD29}"/>
              </a:ext>
            </a:extLst>
          </p:cNvPr>
          <p:cNvGraphicFramePr>
            <a:graphicFrameLocks noGrp="1"/>
          </p:cNvGraphicFramePr>
          <p:nvPr>
            <p:extLst>
              <p:ext uri="{D42A27DB-BD31-4B8C-83A1-F6EECF244321}">
                <p14:modId xmlns:p14="http://schemas.microsoft.com/office/powerpoint/2010/main" val="204629208"/>
              </p:ext>
            </p:extLst>
          </p:nvPr>
        </p:nvGraphicFramePr>
        <p:xfrm>
          <a:off x="447844" y="1094100"/>
          <a:ext cx="6758106" cy="5184000"/>
        </p:xfrm>
        <a:graphic>
          <a:graphicData uri="http://schemas.openxmlformats.org/drawingml/2006/table">
            <a:tbl>
              <a:tblPr firstRow="1" bandRow="1">
                <a:tableStyleId>{69012ECD-51FC-41F1-AA8D-1B2483CD663E}</a:tableStyleId>
              </a:tblPr>
              <a:tblGrid>
                <a:gridCol w="1389632">
                  <a:extLst>
                    <a:ext uri="{9D8B030D-6E8A-4147-A177-3AD203B41FA5}">
                      <a16:colId xmlns:a16="http://schemas.microsoft.com/office/drawing/2014/main" val="1114517858"/>
                    </a:ext>
                  </a:extLst>
                </a:gridCol>
                <a:gridCol w="5368474">
                  <a:extLst>
                    <a:ext uri="{9D8B030D-6E8A-4147-A177-3AD203B41FA5}">
                      <a16:colId xmlns:a16="http://schemas.microsoft.com/office/drawing/2014/main" val="2418066423"/>
                    </a:ext>
                  </a:extLst>
                </a:gridCol>
              </a:tblGrid>
              <a:tr h="324000">
                <a:tc>
                  <a:txBody>
                    <a:bodyPr/>
                    <a:lstStyle/>
                    <a:p>
                      <a:r>
                        <a:rPr lang="en-GB" sz="1400" b="1"/>
                        <a:t>Acronym</a:t>
                      </a:r>
                    </a:p>
                  </a:txBody>
                  <a:tcPr/>
                </a:tc>
                <a:tc>
                  <a:txBody>
                    <a:bodyPr/>
                    <a:lstStyle/>
                    <a:p>
                      <a:r>
                        <a:rPr lang="en-GB" sz="1400" b="1" dirty="0"/>
                        <a:t>Term</a:t>
                      </a:r>
                    </a:p>
                  </a:txBody>
                  <a:tcPr/>
                </a:tc>
                <a:extLst>
                  <a:ext uri="{0D108BD9-81ED-4DB2-BD59-A6C34878D82A}">
                    <a16:rowId xmlns:a16="http://schemas.microsoft.com/office/drawing/2014/main" val="1981113126"/>
                  </a:ext>
                </a:extLst>
              </a:tr>
              <a:tr h="324000">
                <a:tc>
                  <a:txBody>
                    <a:bodyPr/>
                    <a:lstStyle/>
                    <a:p>
                      <a:r>
                        <a:rPr lang="en-GB" sz="1400">
                          <a:latin typeface="Arial Nova Light" panose="020B0304020202020204" pitchFamily="34" charset="0"/>
                        </a:rPr>
                        <a:t>COD</a:t>
                      </a:r>
                    </a:p>
                  </a:txBody>
                  <a:tcPr/>
                </a:tc>
                <a:tc>
                  <a:txBody>
                    <a:bodyPr/>
                    <a:lstStyle/>
                    <a:p>
                      <a:r>
                        <a:rPr lang="en-GB" sz="1400">
                          <a:latin typeface="Arial Nova Light" panose="020B0304020202020204" pitchFamily="34" charset="0"/>
                        </a:rPr>
                        <a:t>Commercial Operation Date</a:t>
                      </a:r>
                    </a:p>
                  </a:txBody>
                  <a:tcPr/>
                </a:tc>
                <a:extLst>
                  <a:ext uri="{0D108BD9-81ED-4DB2-BD59-A6C34878D82A}">
                    <a16:rowId xmlns:a16="http://schemas.microsoft.com/office/drawing/2014/main" val="1469631068"/>
                  </a:ext>
                </a:extLst>
              </a:tr>
              <a:tr h="324000">
                <a:tc>
                  <a:txBody>
                    <a:bodyPr/>
                    <a:lstStyle/>
                    <a:p>
                      <a:r>
                        <a:rPr lang="en-GB" sz="1400" dirty="0">
                          <a:latin typeface="Arial Nova Light" panose="020B0304020202020204" pitchFamily="34" charset="0"/>
                        </a:rPr>
                        <a:t>DevCo</a:t>
                      </a:r>
                    </a:p>
                  </a:txBody>
                  <a:tcPr/>
                </a:tc>
                <a:tc>
                  <a:txBody>
                    <a:bodyPr/>
                    <a:lstStyle/>
                    <a:p>
                      <a:r>
                        <a:rPr lang="en-GB" sz="1400">
                          <a:latin typeface="Arial Nova Light" panose="020B0304020202020204" pitchFamily="34" charset="0"/>
                        </a:rPr>
                        <a:t>Development Company</a:t>
                      </a:r>
                    </a:p>
                  </a:txBody>
                  <a:tcPr/>
                </a:tc>
                <a:extLst>
                  <a:ext uri="{0D108BD9-81ED-4DB2-BD59-A6C34878D82A}">
                    <a16:rowId xmlns:a16="http://schemas.microsoft.com/office/drawing/2014/main" val="595536014"/>
                  </a:ext>
                </a:extLst>
              </a:tr>
              <a:tr h="324000">
                <a:tc>
                  <a:txBody>
                    <a:bodyPr/>
                    <a:lstStyle/>
                    <a:p>
                      <a:r>
                        <a:rPr lang="en-GB" sz="1400">
                          <a:latin typeface="Arial Nova Light" panose="020B0304020202020204" pitchFamily="34" charset="0"/>
                        </a:rPr>
                        <a:t>DESNZ</a:t>
                      </a:r>
                    </a:p>
                  </a:txBody>
                  <a:tcPr/>
                </a:tc>
                <a:tc>
                  <a:txBody>
                    <a:bodyPr/>
                    <a:lstStyle/>
                    <a:p>
                      <a:r>
                        <a:rPr lang="en-GB" sz="1400">
                          <a:latin typeface="Arial Nova Light" panose="020B0304020202020204" pitchFamily="34" charset="0"/>
                        </a:rPr>
                        <a:t>Department for Energy Security and Net Zero</a:t>
                      </a:r>
                    </a:p>
                  </a:txBody>
                  <a:tcPr/>
                </a:tc>
                <a:extLst>
                  <a:ext uri="{0D108BD9-81ED-4DB2-BD59-A6C34878D82A}">
                    <a16:rowId xmlns:a16="http://schemas.microsoft.com/office/drawing/2014/main" val="875538191"/>
                  </a:ext>
                </a:extLst>
              </a:tr>
              <a:tr h="324000">
                <a:tc>
                  <a:txBody>
                    <a:bodyPr/>
                    <a:lstStyle/>
                    <a:p>
                      <a:pPr lvl="0">
                        <a:buNone/>
                      </a:pPr>
                      <a:r>
                        <a:rPr lang="en-GB" sz="1400">
                          <a:latin typeface="Arial Nova Light" panose="020B0304020202020204" pitchFamily="34" charset="0"/>
                        </a:rPr>
                        <a:t>DP</a:t>
                      </a:r>
                    </a:p>
                  </a:txBody>
                  <a:tcPr/>
                </a:tc>
                <a:tc>
                  <a:txBody>
                    <a:bodyPr/>
                    <a:lstStyle/>
                    <a:p>
                      <a:pPr lvl="0">
                        <a:buNone/>
                      </a:pPr>
                      <a:r>
                        <a:rPr lang="en-GB" sz="1400">
                          <a:latin typeface="Arial Nova Light" panose="020B0304020202020204" pitchFamily="34" charset="0"/>
                        </a:rPr>
                        <a:t>Delivery Partner</a:t>
                      </a:r>
                    </a:p>
                  </a:txBody>
                  <a:tcPr/>
                </a:tc>
                <a:extLst>
                  <a:ext uri="{0D108BD9-81ED-4DB2-BD59-A6C34878D82A}">
                    <a16:rowId xmlns:a16="http://schemas.microsoft.com/office/drawing/2014/main" val="1332067486"/>
                  </a:ext>
                </a:extLst>
              </a:tr>
              <a:tr h="324000">
                <a:tc>
                  <a:txBody>
                    <a:bodyPr/>
                    <a:lstStyle/>
                    <a:p>
                      <a:r>
                        <a:rPr lang="en-GB" sz="1400">
                          <a:latin typeface="Arial Nova Light" panose="020B0304020202020204" pitchFamily="34" charset="0"/>
                        </a:rPr>
                        <a:t>FID</a:t>
                      </a:r>
                    </a:p>
                  </a:txBody>
                  <a:tcPr/>
                </a:tc>
                <a:tc>
                  <a:txBody>
                    <a:bodyPr/>
                    <a:lstStyle/>
                    <a:p>
                      <a:r>
                        <a:rPr lang="en-GB" sz="1400">
                          <a:latin typeface="Arial Nova Light" panose="020B0304020202020204" pitchFamily="34" charset="0"/>
                        </a:rPr>
                        <a:t>Final Investment Decision</a:t>
                      </a:r>
                    </a:p>
                  </a:txBody>
                  <a:tcPr/>
                </a:tc>
                <a:extLst>
                  <a:ext uri="{0D108BD9-81ED-4DB2-BD59-A6C34878D82A}">
                    <a16:rowId xmlns:a16="http://schemas.microsoft.com/office/drawing/2014/main" val="3542125955"/>
                  </a:ext>
                </a:extLst>
              </a:tr>
              <a:tr h="324000">
                <a:tc>
                  <a:txBody>
                    <a:bodyPr/>
                    <a:lstStyle/>
                    <a:p>
                      <a:r>
                        <a:rPr lang="en-GB" sz="1400">
                          <a:latin typeface="Arial Nova Light" panose="020B0304020202020204" pitchFamily="34" charset="0"/>
                        </a:rPr>
                        <a:t>FOAK</a:t>
                      </a:r>
                    </a:p>
                  </a:txBody>
                  <a:tcPr/>
                </a:tc>
                <a:tc>
                  <a:txBody>
                    <a:bodyPr/>
                    <a:lstStyle/>
                    <a:p>
                      <a:r>
                        <a:rPr lang="en-GB" sz="1400">
                          <a:latin typeface="Arial Nova Light" panose="020B0304020202020204" pitchFamily="34" charset="0"/>
                        </a:rPr>
                        <a:t>First Of A Kind</a:t>
                      </a:r>
                    </a:p>
                  </a:txBody>
                  <a:tcPr/>
                </a:tc>
                <a:extLst>
                  <a:ext uri="{0D108BD9-81ED-4DB2-BD59-A6C34878D82A}">
                    <a16:rowId xmlns:a16="http://schemas.microsoft.com/office/drawing/2014/main" val="3105518577"/>
                  </a:ext>
                </a:extLst>
              </a:tr>
              <a:tr h="324000">
                <a:tc>
                  <a:txBody>
                    <a:bodyPr/>
                    <a:lstStyle/>
                    <a:p>
                      <a:r>
                        <a:rPr lang="en-GB" sz="1400">
                          <a:latin typeface="Arial Nova Light" panose="020B0304020202020204" pitchFamily="34" charset="0"/>
                        </a:rPr>
                        <a:t>GBN</a:t>
                      </a:r>
                    </a:p>
                  </a:txBody>
                  <a:tcPr/>
                </a:tc>
                <a:tc>
                  <a:txBody>
                    <a:bodyPr/>
                    <a:lstStyle/>
                    <a:p>
                      <a:r>
                        <a:rPr lang="en-GB" sz="1400">
                          <a:latin typeface="Arial Nova Light" panose="020B0304020202020204" pitchFamily="34" charset="0"/>
                        </a:rPr>
                        <a:t>Great British Nuclear</a:t>
                      </a:r>
                    </a:p>
                  </a:txBody>
                  <a:tcPr/>
                </a:tc>
                <a:extLst>
                  <a:ext uri="{0D108BD9-81ED-4DB2-BD59-A6C34878D82A}">
                    <a16:rowId xmlns:a16="http://schemas.microsoft.com/office/drawing/2014/main" val="1904495886"/>
                  </a:ext>
                </a:extLst>
              </a:tr>
              <a:tr h="324000">
                <a:tc>
                  <a:txBody>
                    <a:bodyPr/>
                    <a:lstStyle/>
                    <a:p>
                      <a:r>
                        <a:rPr lang="en-GB" sz="1400">
                          <a:latin typeface="Arial Nova Light" panose="020B0304020202020204" pitchFamily="34" charset="0"/>
                        </a:rPr>
                        <a:t>GW</a:t>
                      </a:r>
                    </a:p>
                  </a:txBody>
                  <a:tcPr/>
                </a:tc>
                <a:tc>
                  <a:txBody>
                    <a:bodyPr/>
                    <a:lstStyle/>
                    <a:p>
                      <a:r>
                        <a:rPr lang="en-GB" sz="1400">
                          <a:latin typeface="Arial Nova Light" panose="020B0304020202020204" pitchFamily="34" charset="0"/>
                        </a:rPr>
                        <a:t>Gigawatt</a:t>
                      </a:r>
                    </a:p>
                  </a:txBody>
                  <a:tcPr/>
                </a:tc>
                <a:extLst>
                  <a:ext uri="{0D108BD9-81ED-4DB2-BD59-A6C34878D82A}">
                    <a16:rowId xmlns:a16="http://schemas.microsoft.com/office/drawing/2014/main" val="1218507572"/>
                  </a:ext>
                </a:extLst>
              </a:tr>
              <a:tr h="324000">
                <a:tc>
                  <a:txBody>
                    <a:bodyPr/>
                    <a:lstStyle/>
                    <a:p>
                      <a:r>
                        <a:rPr lang="en-GB" sz="1400" dirty="0">
                          <a:latin typeface="Arial Nova Light" panose="020B0304020202020204" pitchFamily="34" charset="0"/>
                        </a:rPr>
                        <a:t>HMG</a:t>
                      </a:r>
                    </a:p>
                  </a:txBody>
                  <a:tcPr/>
                </a:tc>
                <a:tc>
                  <a:txBody>
                    <a:bodyPr/>
                    <a:lstStyle/>
                    <a:p>
                      <a:r>
                        <a:rPr lang="en-GB" sz="1400">
                          <a:latin typeface="Arial Nova Light" panose="020B0304020202020204" pitchFamily="34" charset="0"/>
                        </a:rPr>
                        <a:t>His Majesty’s Government</a:t>
                      </a:r>
                    </a:p>
                  </a:txBody>
                  <a:tcPr/>
                </a:tc>
                <a:extLst>
                  <a:ext uri="{0D108BD9-81ED-4DB2-BD59-A6C34878D82A}">
                    <a16:rowId xmlns:a16="http://schemas.microsoft.com/office/drawing/2014/main" val="4069477447"/>
                  </a:ext>
                </a:extLst>
              </a:tr>
              <a:tr h="324000">
                <a:tc>
                  <a:txBody>
                    <a:bodyPr/>
                    <a:lstStyle/>
                    <a:p>
                      <a:r>
                        <a:rPr lang="en-GB" sz="1400" dirty="0">
                          <a:latin typeface="Arial Nova Light" panose="020B0304020202020204" pitchFamily="34" charset="0"/>
                        </a:rPr>
                        <a:t>LOD</a:t>
                      </a:r>
                    </a:p>
                  </a:txBody>
                  <a:tcPr/>
                </a:tc>
                <a:tc>
                  <a:txBody>
                    <a:bodyPr/>
                    <a:lstStyle/>
                    <a:p>
                      <a:r>
                        <a:rPr lang="en-GB" sz="1400" dirty="0">
                          <a:latin typeface="Arial Nova Light" panose="020B0304020202020204" pitchFamily="34" charset="0"/>
                        </a:rPr>
                        <a:t>Line of Defence</a:t>
                      </a:r>
                    </a:p>
                  </a:txBody>
                  <a:tcPr/>
                </a:tc>
                <a:extLst>
                  <a:ext uri="{0D108BD9-81ED-4DB2-BD59-A6C34878D82A}">
                    <a16:rowId xmlns:a16="http://schemas.microsoft.com/office/drawing/2014/main" val="953904128"/>
                  </a:ext>
                </a:extLst>
              </a:tr>
              <a:tr h="324000">
                <a:tc>
                  <a:txBody>
                    <a:bodyPr/>
                    <a:lstStyle/>
                    <a:p>
                      <a:r>
                        <a:rPr lang="en-GB" sz="1400">
                          <a:latin typeface="Arial Nova Light" panose="020B0304020202020204" pitchFamily="34" charset="0"/>
                        </a:rPr>
                        <a:t>OE</a:t>
                      </a:r>
                    </a:p>
                  </a:txBody>
                  <a:tcPr/>
                </a:tc>
                <a:tc>
                  <a:txBody>
                    <a:bodyPr/>
                    <a:lstStyle/>
                    <a:p>
                      <a:r>
                        <a:rPr lang="en-GB" sz="1400">
                          <a:latin typeface="Arial Nova Light" panose="020B0304020202020204" pitchFamily="34" charset="0"/>
                        </a:rPr>
                        <a:t>Owner’s Engineer</a:t>
                      </a:r>
                    </a:p>
                  </a:txBody>
                  <a:tcPr/>
                </a:tc>
                <a:extLst>
                  <a:ext uri="{0D108BD9-81ED-4DB2-BD59-A6C34878D82A}">
                    <a16:rowId xmlns:a16="http://schemas.microsoft.com/office/drawing/2014/main" val="3513273059"/>
                  </a:ext>
                </a:extLst>
              </a:tr>
              <a:tr h="324000">
                <a:tc>
                  <a:txBody>
                    <a:bodyPr/>
                    <a:lstStyle/>
                    <a:p>
                      <a:r>
                        <a:rPr lang="en-GB" sz="1400">
                          <a:latin typeface="Arial Nova Light" panose="020B0304020202020204" pitchFamily="34" charset="0"/>
                        </a:rPr>
                        <a:t>PM&amp;I</a:t>
                      </a:r>
                    </a:p>
                  </a:txBody>
                  <a:tcPr/>
                </a:tc>
                <a:tc>
                  <a:txBody>
                    <a:bodyPr/>
                    <a:lstStyle/>
                    <a:p>
                      <a:r>
                        <a:rPr lang="en-GB" sz="1400">
                          <a:latin typeface="Arial Nova Light" panose="020B0304020202020204" pitchFamily="34" charset="0"/>
                        </a:rPr>
                        <a:t>Project Management &amp; Integration</a:t>
                      </a:r>
                    </a:p>
                  </a:txBody>
                  <a:tcPr/>
                </a:tc>
                <a:extLst>
                  <a:ext uri="{0D108BD9-81ED-4DB2-BD59-A6C34878D82A}">
                    <a16:rowId xmlns:a16="http://schemas.microsoft.com/office/drawing/2014/main" val="580600122"/>
                  </a:ext>
                </a:extLst>
              </a:tr>
              <a:tr h="324000">
                <a:tc>
                  <a:txBody>
                    <a:bodyPr/>
                    <a:lstStyle/>
                    <a:p>
                      <a:r>
                        <a:rPr lang="en-GB" sz="1400">
                          <a:latin typeface="Arial Nova Light" panose="020B0304020202020204" pitchFamily="34" charset="0"/>
                        </a:rPr>
                        <a:t>PMO</a:t>
                      </a:r>
                    </a:p>
                  </a:txBody>
                  <a:tcPr/>
                </a:tc>
                <a:tc>
                  <a:txBody>
                    <a:bodyPr/>
                    <a:lstStyle/>
                    <a:p>
                      <a:r>
                        <a:rPr lang="en-GB" sz="1400">
                          <a:latin typeface="Arial Nova Light" panose="020B0304020202020204" pitchFamily="34" charset="0"/>
                        </a:rPr>
                        <a:t>Project Management Office</a:t>
                      </a:r>
                    </a:p>
                  </a:txBody>
                  <a:tcPr/>
                </a:tc>
                <a:extLst>
                  <a:ext uri="{0D108BD9-81ED-4DB2-BD59-A6C34878D82A}">
                    <a16:rowId xmlns:a16="http://schemas.microsoft.com/office/drawing/2014/main" val="1477788358"/>
                  </a:ext>
                </a:extLst>
              </a:tr>
              <a:tr h="324000">
                <a:tc>
                  <a:txBody>
                    <a:bodyPr/>
                    <a:lstStyle/>
                    <a:p>
                      <a:r>
                        <a:rPr lang="en-GB" sz="1400">
                          <a:latin typeface="Arial Nova Light" panose="020B0304020202020204" pitchFamily="34" charset="0"/>
                        </a:rPr>
                        <a:t>SMR</a:t>
                      </a:r>
                    </a:p>
                  </a:txBody>
                  <a:tcPr/>
                </a:tc>
                <a:tc>
                  <a:txBody>
                    <a:bodyPr/>
                    <a:lstStyle/>
                    <a:p>
                      <a:r>
                        <a:rPr lang="en-GB" sz="1400">
                          <a:latin typeface="Arial Nova Light" panose="020B0304020202020204" pitchFamily="34" charset="0"/>
                        </a:rPr>
                        <a:t>Small Modular Reactor</a:t>
                      </a:r>
                    </a:p>
                  </a:txBody>
                  <a:tcPr/>
                </a:tc>
                <a:extLst>
                  <a:ext uri="{0D108BD9-81ED-4DB2-BD59-A6C34878D82A}">
                    <a16:rowId xmlns:a16="http://schemas.microsoft.com/office/drawing/2014/main" val="2081052842"/>
                  </a:ext>
                </a:extLst>
              </a:tr>
              <a:tr h="324000">
                <a:tc>
                  <a:txBody>
                    <a:bodyPr/>
                    <a:lstStyle/>
                    <a:p>
                      <a:r>
                        <a:rPr lang="en-GB" sz="1400">
                          <a:latin typeface="Arial Nova Light" panose="020B0304020202020204" pitchFamily="34" charset="0"/>
                        </a:rPr>
                        <a:t>TP</a:t>
                      </a:r>
                    </a:p>
                  </a:txBody>
                  <a:tcPr/>
                </a:tc>
                <a:tc>
                  <a:txBody>
                    <a:bodyPr/>
                    <a:lstStyle/>
                    <a:p>
                      <a:r>
                        <a:rPr lang="en-GB" sz="1400" dirty="0">
                          <a:latin typeface="Arial Nova Light" panose="020B0304020202020204" pitchFamily="34" charset="0"/>
                        </a:rPr>
                        <a:t>Technology Partner </a:t>
                      </a:r>
                      <a:r>
                        <a:rPr lang="en-GB" sz="1400" dirty="0">
                          <a:solidFill>
                            <a:schemeClr val="tx1"/>
                          </a:solidFill>
                          <a:latin typeface="Arial Nova Light" panose="020B0304020202020204" pitchFamily="34" charset="0"/>
                        </a:rPr>
                        <a:t>(including Responsible Designer)</a:t>
                      </a:r>
                      <a:endParaRPr lang="en-GB" sz="1400" u="sng" dirty="0">
                        <a:solidFill>
                          <a:schemeClr val="tx1"/>
                        </a:solidFill>
                        <a:latin typeface="Arial Nova Light"/>
                      </a:endParaRPr>
                    </a:p>
                  </a:txBody>
                  <a:tcPr/>
                </a:tc>
                <a:extLst>
                  <a:ext uri="{0D108BD9-81ED-4DB2-BD59-A6C34878D82A}">
                    <a16:rowId xmlns:a16="http://schemas.microsoft.com/office/drawing/2014/main" val="3463840450"/>
                  </a:ext>
                </a:extLst>
              </a:tr>
            </a:tbl>
          </a:graphicData>
        </a:graphic>
      </p:graphicFrame>
    </p:spTree>
    <p:extLst>
      <p:ext uri="{BB962C8B-B14F-4D97-AF65-F5344CB8AC3E}">
        <p14:creationId xmlns:p14="http://schemas.microsoft.com/office/powerpoint/2010/main" val="3444891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679A4-A0DC-05CC-972F-1D91BE08B2A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9903E4E-16B0-8D1F-66A8-63131A98190B}"/>
              </a:ext>
            </a:extLst>
          </p:cNvPr>
          <p:cNvGraphicFramePr>
            <a:graphicFrameLocks noGrp="1"/>
          </p:cNvGraphicFramePr>
          <p:nvPr>
            <p:extLst>
              <p:ext uri="{D42A27DB-BD31-4B8C-83A1-F6EECF244321}">
                <p14:modId xmlns:p14="http://schemas.microsoft.com/office/powerpoint/2010/main" val="3370431391"/>
              </p:ext>
            </p:extLst>
          </p:nvPr>
        </p:nvGraphicFramePr>
        <p:xfrm>
          <a:off x="451774" y="1412125"/>
          <a:ext cx="11284504" cy="3579654"/>
        </p:xfrm>
        <a:graphic>
          <a:graphicData uri="http://schemas.openxmlformats.org/drawingml/2006/table">
            <a:tbl>
              <a:tblPr firstRow="1" bandRow="1">
                <a:tableStyleId>{5C22544A-7EE6-4342-B048-85BDC9FD1C3A}</a:tableStyleId>
              </a:tblPr>
              <a:tblGrid>
                <a:gridCol w="489786">
                  <a:extLst>
                    <a:ext uri="{9D8B030D-6E8A-4147-A177-3AD203B41FA5}">
                      <a16:colId xmlns:a16="http://schemas.microsoft.com/office/drawing/2014/main" val="2149154037"/>
                    </a:ext>
                  </a:extLst>
                </a:gridCol>
                <a:gridCol w="8881450">
                  <a:extLst>
                    <a:ext uri="{9D8B030D-6E8A-4147-A177-3AD203B41FA5}">
                      <a16:colId xmlns:a16="http://schemas.microsoft.com/office/drawing/2014/main" val="928950333"/>
                    </a:ext>
                  </a:extLst>
                </a:gridCol>
                <a:gridCol w="1913268">
                  <a:extLst>
                    <a:ext uri="{9D8B030D-6E8A-4147-A177-3AD203B41FA5}">
                      <a16:colId xmlns:a16="http://schemas.microsoft.com/office/drawing/2014/main" val="1971153830"/>
                    </a:ext>
                  </a:extLst>
                </a:gridCol>
              </a:tblGrid>
              <a:tr h="370840">
                <a:tc>
                  <a:txBody>
                    <a:bodyPr/>
                    <a:lstStyle/>
                    <a:p>
                      <a:r>
                        <a:rPr lang="en-US" sz="1200"/>
                        <a:t>#</a:t>
                      </a:r>
                      <a:endParaRPr lang="en-GB" sz="1200"/>
                    </a:p>
                  </a:txBody>
                  <a:tcPr/>
                </a:tc>
                <a:tc>
                  <a:txBody>
                    <a:bodyPr/>
                    <a:lstStyle/>
                    <a:p>
                      <a:r>
                        <a:rPr lang="en-US" sz="1200"/>
                        <a:t>Question</a:t>
                      </a:r>
                      <a:endParaRPr lang="en-GB" sz="1200"/>
                    </a:p>
                  </a:txBody>
                  <a:tcPr/>
                </a:tc>
                <a:tc>
                  <a:txBody>
                    <a:bodyPr/>
                    <a:lstStyle/>
                    <a:p>
                      <a:pPr algn="ctr"/>
                      <a:r>
                        <a:rPr lang="en-GB" sz="1200"/>
                        <a:t>Suggested response length</a:t>
                      </a:r>
                    </a:p>
                  </a:txBody>
                  <a:tcPr/>
                </a:tc>
                <a:extLst>
                  <a:ext uri="{0D108BD9-81ED-4DB2-BD59-A6C34878D82A}">
                    <a16:rowId xmlns:a16="http://schemas.microsoft.com/office/drawing/2014/main" val="3156661577"/>
                  </a:ext>
                </a:extLst>
              </a:tr>
              <a:tr h="348774">
                <a:tc>
                  <a:txBody>
                    <a:bodyPr/>
                    <a:lstStyle/>
                    <a:p>
                      <a:endParaRPr lang="en-GB" sz="1200"/>
                    </a:p>
                  </a:txBody>
                  <a:tcPr>
                    <a:lnR w="12700" cap="flat" cmpd="sng" algn="ctr">
                      <a:solidFill>
                        <a:schemeClr val="bg2">
                          <a:lumMod val="90000"/>
                        </a:schemeClr>
                      </a:solidFill>
                      <a:prstDash val="solid"/>
                      <a:round/>
                      <a:headEnd type="none" w="med" len="med"/>
                      <a:tailEnd type="none" w="med" len="med"/>
                    </a:lnR>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pPr algn="l"/>
                      <a:r>
                        <a:rPr lang="en-GB" sz="1300" b="1">
                          <a:latin typeface="Arial Nova Light" panose="020B0304020202020204" pitchFamily="34" charset="0"/>
                        </a:rPr>
                        <a:t>Contracting Strategy</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r>
                        <a:rPr lang="en-GB" sz="1200" dirty="0">
                          <a:solidFill>
                            <a:schemeClr val="tx1"/>
                          </a:solidFill>
                        </a:rPr>
                        <a:t>3 pages</a:t>
                      </a:r>
                    </a:p>
                  </a:txBody>
                  <a:tcPr>
                    <a:lnL w="12700" cap="flat" cmpd="sng" algn="ctr">
                      <a:solidFill>
                        <a:schemeClr val="bg2">
                          <a:lumMod val="90000"/>
                        </a:schemeClr>
                      </a:solidFill>
                      <a:prstDash val="solid"/>
                      <a:round/>
                      <a:headEnd type="none" w="med" len="med"/>
                      <a:tailEnd type="none" w="med" len="med"/>
                    </a:lnL>
                    <a:lnB w="12700" cap="flat" cmpd="sng" algn="ctr">
                      <a:solidFill>
                        <a:schemeClr val="bg2">
                          <a:lumMod val="90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962269618"/>
                  </a:ext>
                </a:extLst>
              </a:tr>
              <a:tr h="370840">
                <a:tc>
                  <a:txBody>
                    <a:bodyPr/>
                    <a:lstStyle/>
                    <a:p>
                      <a:pPr lvl="0" algn="ctr"/>
                      <a:r>
                        <a:rPr lang="en-GB" sz="1200" dirty="0"/>
                        <a:t>6</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lvl="1" indent="0"/>
                      <a:r>
                        <a:rPr lang="en-GB" sz="1300" dirty="0">
                          <a:latin typeface="Arial Nova Light" panose="020B0304020202020204" pitchFamily="34" charset="0"/>
                        </a:rPr>
                        <a:t>Do you consider the NEC 4 PSC form of contract the most efficient for services of this nature? If the answer is no, what would you suggest as an alternative?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13645778"/>
                  </a:ext>
                </a:extLst>
              </a:tr>
              <a:tr h="370840">
                <a:tc>
                  <a:txBody>
                    <a:bodyPr/>
                    <a:lstStyle/>
                    <a:p>
                      <a:pPr lvl="0" algn="ctr"/>
                      <a:r>
                        <a:rPr lang="en-GB" sz="1200" dirty="0"/>
                        <a:t>7</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300" kern="1200">
                          <a:solidFill>
                            <a:schemeClr val="tx1"/>
                          </a:solidFill>
                          <a:effectLst/>
                          <a:latin typeface="Arial Nova Light" panose="020B0304020202020204" pitchFamily="34" charset="0"/>
                          <a:ea typeface="+mn-ea"/>
                          <a:cs typeface="+mn-cs"/>
                        </a:rPr>
                        <a:t>In terms of contract duration, do you consider that there is an appropriate duration or phasing that would provide an optimum balance between ‘protection’ for both parties and the ability to provide more competitive pricing?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01813640"/>
                  </a:ext>
                </a:extLst>
              </a:tr>
              <a:tr h="370840">
                <a:tc>
                  <a:txBody>
                    <a:bodyPr/>
                    <a:lstStyle/>
                    <a:p>
                      <a:pPr lvl="0" algn="ctr"/>
                      <a:r>
                        <a:rPr lang="en-GB" sz="1200" dirty="0"/>
                        <a:t>8</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300" kern="1200">
                          <a:solidFill>
                            <a:schemeClr val="dk1"/>
                          </a:solidFill>
                          <a:effectLst/>
                          <a:latin typeface="Arial Nova Light" panose="020B0304020202020204" pitchFamily="34" charset="0"/>
                          <a:ea typeface="+mn-ea"/>
                          <a:cs typeface="+mn-cs"/>
                        </a:rPr>
                        <a:t>Do you consider that there are any elements of the outline scope that may be suitable/unsuitable for a target cost approach, and do you consider there are any elements of the outline scope that may be more suitable for a fixed price or cost reimbursable approach?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2306209"/>
                  </a:ext>
                </a:extLst>
              </a:tr>
              <a:tr h="370840">
                <a:tc>
                  <a:txBody>
                    <a:bodyPr/>
                    <a:lstStyle/>
                    <a:p>
                      <a:pPr lvl="0" algn="ctr"/>
                      <a:endParaRPr lang="en-GB" sz="1200" dirty="0"/>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300" b="1" dirty="0">
                          <a:latin typeface="Arial Nova Light" panose="020B0304020202020204" pitchFamily="34" charset="0"/>
                        </a:rPr>
                        <a:t>Number of Owner’s Engineers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srgbClr val="20244C"/>
                          </a:solidFill>
                          <a:effectLst/>
                          <a:uLnTx/>
                          <a:uFillTx/>
                          <a:latin typeface="+mn-lt"/>
                          <a:ea typeface="Aptos" panose="020B0004020202020204" pitchFamily="34" charset="0"/>
                          <a:cs typeface="Arial" panose="020B0604020202020204" pitchFamily="34" charset="0"/>
                        </a:rPr>
                        <a:t>2 pages</a:t>
                      </a: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22492332"/>
                  </a:ext>
                </a:extLst>
              </a:tr>
              <a:tr h="370840">
                <a:tc>
                  <a:txBody>
                    <a:bodyPr/>
                    <a:lstStyle/>
                    <a:p>
                      <a:pPr lvl="0" algn="ctr"/>
                      <a:r>
                        <a:rPr lang="en-GB" sz="1200" dirty="0"/>
                        <a:t>9</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Arial Nova Light" panose="020B0304020202020204" pitchFamily="34" charset="0"/>
                          <a:ea typeface="+mn-ea"/>
                          <a:cs typeface="+mn-cs"/>
                        </a:rPr>
                        <a:t>What are your thoughts on your organisation’s ability to perform an Owner’s Engineer role for two SMR projects?</a:t>
                      </a:r>
                      <a:endParaRPr lang="en-GB" sz="1300" dirty="0">
                        <a:latin typeface="Arial Nova Light" panose="020B03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dirty="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9603745"/>
                  </a:ext>
                </a:extLst>
              </a:tr>
              <a:tr h="370840">
                <a:tc>
                  <a:txBody>
                    <a:bodyPr/>
                    <a:lstStyle/>
                    <a:p>
                      <a:pPr lvl="0" algn="ctr"/>
                      <a:r>
                        <a:rPr lang="en-GB" sz="1200" dirty="0"/>
                        <a:t>10</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300" dirty="0">
                          <a:latin typeface="Arial Nova Light" panose="020B0304020202020204" pitchFamily="34" charset="0"/>
                        </a:rPr>
                        <a:t>What risks are associated with one Owner’s Engineer assuring two independent SMR projects?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dirty="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49937228"/>
                  </a:ext>
                </a:extLst>
              </a:tr>
            </a:tbl>
          </a:graphicData>
        </a:graphic>
      </p:graphicFrame>
      <p:sp>
        <p:nvSpPr>
          <p:cNvPr id="3" name="Text Placeholder 3">
            <a:extLst>
              <a:ext uri="{FF2B5EF4-FFF2-40B4-BE49-F238E27FC236}">
                <a16:creationId xmlns:a16="http://schemas.microsoft.com/office/drawing/2014/main" id="{9BD94EE1-19EA-07B9-52B1-BE986138B2FC}"/>
              </a:ext>
            </a:extLst>
          </p:cNvPr>
          <p:cNvSpPr txBox="1">
            <a:spLocks/>
          </p:cNvSpPr>
          <p:nvPr/>
        </p:nvSpPr>
        <p:spPr>
          <a:xfrm>
            <a:off x="333290" y="591697"/>
            <a:ext cx="10584272" cy="64607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500" b="1" i="0" kern="1200" cap="all"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8.2 Questions to Participants</a:t>
            </a:r>
          </a:p>
        </p:txBody>
      </p:sp>
    </p:spTree>
    <p:extLst>
      <p:ext uri="{BB962C8B-B14F-4D97-AF65-F5344CB8AC3E}">
        <p14:creationId xmlns:p14="http://schemas.microsoft.com/office/powerpoint/2010/main" val="1672389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D47C6-1CC1-D5B5-C67C-19A252FC12D3}"/>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EAAF7D3-EEE8-8F6C-A68A-9A770FF58FAC}"/>
              </a:ext>
            </a:extLst>
          </p:cNvPr>
          <p:cNvGraphicFramePr>
            <a:graphicFrameLocks noGrp="1"/>
          </p:cNvGraphicFramePr>
          <p:nvPr>
            <p:extLst>
              <p:ext uri="{D42A27DB-BD31-4B8C-83A1-F6EECF244321}">
                <p14:modId xmlns:p14="http://schemas.microsoft.com/office/powerpoint/2010/main" val="2341491362"/>
              </p:ext>
            </p:extLst>
          </p:nvPr>
        </p:nvGraphicFramePr>
        <p:xfrm>
          <a:off x="453748" y="1343265"/>
          <a:ext cx="11284504" cy="3752374"/>
        </p:xfrm>
        <a:graphic>
          <a:graphicData uri="http://schemas.openxmlformats.org/drawingml/2006/table">
            <a:tbl>
              <a:tblPr firstRow="1" bandRow="1">
                <a:tableStyleId>{5C22544A-7EE6-4342-B048-85BDC9FD1C3A}</a:tableStyleId>
              </a:tblPr>
              <a:tblGrid>
                <a:gridCol w="489786">
                  <a:extLst>
                    <a:ext uri="{9D8B030D-6E8A-4147-A177-3AD203B41FA5}">
                      <a16:colId xmlns:a16="http://schemas.microsoft.com/office/drawing/2014/main" val="2149154037"/>
                    </a:ext>
                  </a:extLst>
                </a:gridCol>
                <a:gridCol w="8881450">
                  <a:extLst>
                    <a:ext uri="{9D8B030D-6E8A-4147-A177-3AD203B41FA5}">
                      <a16:colId xmlns:a16="http://schemas.microsoft.com/office/drawing/2014/main" val="928950333"/>
                    </a:ext>
                  </a:extLst>
                </a:gridCol>
                <a:gridCol w="1913268">
                  <a:extLst>
                    <a:ext uri="{9D8B030D-6E8A-4147-A177-3AD203B41FA5}">
                      <a16:colId xmlns:a16="http://schemas.microsoft.com/office/drawing/2014/main" val="1971153830"/>
                    </a:ext>
                  </a:extLst>
                </a:gridCol>
              </a:tblGrid>
              <a:tr h="370840">
                <a:tc>
                  <a:txBody>
                    <a:bodyPr/>
                    <a:lstStyle/>
                    <a:p>
                      <a:r>
                        <a:rPr lang="en-US" sz="1200"/>
                        <a:t>#</a:t>
                      </a:r>
                      <a:endParaRPr lang="en-GB" sz="1200"/>
                    </a:p>
                  </a:txBody>
                  <a:tcPr/>
                </a:tc>
                <a:tc>
                  <a:txBody>
                    <a:bodyPr/>
                    <a:lstStyle/>
                    <a:p>
                      <a:r>
                        <a:rPr lang="en-US" sz="1200" dirty="0"/>
                        <a:t>Question</a:t>
                      </a:r>
                      <a:endParaRPr lang="en-GB" sz="1200" dirty="0"/>
                    </a:p>
                  </a:txBody>
                  <a:tcPr/>
                </a:tc>
                <a:tc>
                  <a:txBody>
                    <a:bodyPr/>
                    <a:lstStyle/>
                    <a:p>
                      <a:pPr algn="ctr"/>
                      <a:r>
                        <a:rPr lang="en-GB" sz="1200"/>
                        <a:t>Suggested response length</a:t>
                      </a:r>
                    </a:p>
                  </a:txBody>
                  <a:tcPr/>
                </a:tc>
                <a:extLst>
                  <a:ext uri="{0D108BD9-81ED-4DB2-BD59-A6C34878D82A}">
                    <a16:rowId xmlns:a16="http://schemas.microsoft.com/office/drawing/2014/main" val="3156661577"/>
                  </a:ext>
                </a:extLst>
              </a:tr>
              <a:tr h="348774">
                <a:tc>
                  <a:txBody>
                    <a:bodyPr/>
                    <a:lstStyle/>
                    <a:p>
                      <a:endParaRPr lang="en-GB" sz="1200"/>
                    </a:p>
                  </a:txBody>
                  <a:tcPr>
                    <a:lnR w="12700" cap="flat" cmpd="sng" algn="ctr">
                      <a:solidFill>
                        <a:schemeClr val="bg2">
                          <a:lumMod val="90000"/>
                        </a:schemeClr>
                      </a:solidFill>
                      <a:prstDash val="solid"/>
                      <a:round/>
                      <a:headEnd type="none" w="med" len="med"/>
                      <a:tailEnd type="none" w="med" len="med"/>
                    </a:lnR>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pPr algn="l"/>
                      <a:r>
                        <a:rPr lang="en-GB" sz="1300" b="1">
                          <a:latin typeface="Arial Nova Light" panose="020B0304020202020204" pitchFamily="34" charset="0"/>
                        </a:rPr>
                        <a:t>Alliancing</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r>
                        <a:rPr lang="en-GB" sz="1200" dirty="0">
                          <a:solidFill>
                            <a:schemeClr val="tx1"/>
                          </a:solidFill>
                        </a:rPr>
                        <a:t>2 pages</a:t>
                      </a:r>
                    </a:p>
                  </a:txBody>
                  <a:tcPr>
                    <a:lnL w="12700" cap="flat" cmpd="sng" algn="ctr">
                      <a:solidFill>
                        <a:schemeClr val="bg2">
                          <a:lumMod val="90000"/>
                        </a:schemeClr>
                      </a:solidFill>
                      <a:prstDash val="solid"/>
                      <a:round/>
                      <a:headEnd type="none" w="med" len="med"/>
                      <a:tailEnd type="none" w="med" len="med"/>
                    </a:lnL>
                    <a:lnB w="12700" cap="flat" cmpd="sng" algn="ctr">
                      <a:solidFill>
                        <a:schemeClr val="bg2">
                          <a:lumMod val="90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962269618"/>
                  </a:ext>
                </a:extLst>
              </a:tr>
              <a:tr h="370840">
                <a:tc>
                  <a:txBody>
                    <a:bodyPr/>
                    <a:lstStyle/>
                    <a:p>
                      <a:pPr lvl="0" algn="ctr"/>
                      <a:r>
                        <a:rPr lang="en-GB" sz="1200" dirty="0"/>
                        <a:t>11</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lvl="0"/>
                      <a:r>
                        <a:rPr lang="en-GB" sz="1300" kern="1200" dirty="0">
                          <a:solidFill>
                            <a:schemeClr val="dk1"/>
                          </a:solidFill>
                          <a:effectLst/>
                          <a:latin typeface="Arial Nova Light" panose="020B0304020202020204" pitchFamily="34" charset="0"/>
                          <a:ea typeface="+mn-ea"/>
                          <a:cs typeface="+mn-cs"/>
                        </a:rPr>
                        <a:t>What are your views on the use of an alliancing model approach in the context of an Owner’s Engineer?</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7499403"/>
                  </a:ext>
                </a:extLst>
              </a:tr>
              <a:tr h="370840">
                <a:tc>
                  <a:txBody>
                    <a:bodyPr/>
                    <a:lstStyle/>
                    <a:p>
                      <a:pPr lvl="0" algn="ctr"/>
                      <a:r>
                        <a:rPr lang="en-GB" sz="1200" dirty="0"/>
                        <a:t>12</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Arial Nova Light" panose="020B0304020202020204" pitchFamily="34" charset="0"/>
                          <a:ea typeface="+mn-ea"/>
                          <a:cs typeface="+mn-cs"/>
                        </a:rPr>
                        <a:t>Can you advise what you consider are the key benefits/disadvantages of such an arrangement specifically around risk allocation?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50893134"/>
                  </a:ext>
                </a:extLst>
              </a:tr>
              <a:tr h="370840">
                <a:tc>
                  <a:txBody>
                    <a:bodyPr/>
                    <a:lstStyle/>
                    <a:p>
                      <a:pPr lvl="0" algn="ctr"/>
                      <a:endParaRPr lang="en-GB" sz="1200" dirty="0"/>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300" b="1" kern="1200" dirty="0">
                          <a:solidFill>
                            <a:schemeClr val="dk1"/>
                          </a:solidFill>
                          <a:effectLst/>
                          <a:latin typeface="Arial Nova Light" panose="020B0304020202020204" pitchFamily="34" charset="0"/>
                          <a:ea typeface="+mn-ea"/>
                          <a:cs typeface="+mn-cs"/>
                        </a:rPr>
                        <a:t>Pricing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pPr>
                        <a:spcAft>
                          <a:spcPts val="600"/>
                        </a:spcAft>
                      </a:pPr>
                      <a:r>
                        <a:rPr kumimoji="0" lang="en-GB" sz="1200" b="0" i="0" u="none" strike="noStrike" kern="1200" cap="none" spc="0" normalizeH="0" baseline="0" noProof="0" dirty="0">
                          <a:ln>
                            <a:noFill/>
                          </a:ln>
                          <a:solidFill>
                            <a:srgbClr val="20244C"/>
                          </a:solidFill>
                          <a:effectLst/>
                          <a:uLnTx/>
                          <a:uFillTx/>
                          <a:latin typeface="+mn-lt"/>
                          <a:ea typeface="Aptos" panose="020B0004020202020204" pitchFamily="34" charset="0"/>
                          <a:cs typeface="Arial" panose="020B0604020202020204" pitchFamily="34" charset="0"/>
                        </a:rPr>
                        <a:t>2 pages</a:t>
                      </a: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79782706"/>
                  </a:ext>
                </a:extLst>
              </a:tr>
              <a:tr h="370840">
                <a:tc>
                  <a:txBody>
                    <a:bodyPr/>
                    <a:lstStyle/>
                    <a:p>
                      <a:pPr lvl="0" algn="ctr"/>
                      <a:r>
                        <a:rPr lang="en-GB" sz="1200" dirty="0"/>
                        <a:t>13</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300" i="0" kern="1200" dirty="0">
                          <a:solidFill>
                            <a:schemeClr val="dk1"/>
                          </a:solidFill>
                          <a:effectLst/>
                          <a:latin typeface="Arial Nova Light" panose="020B0304020202020204" pitchFamily="34" charset="0"/>
                          <a:ea typeface="+mn-ea"/>
                          <a:cs typeface="+mn-cs"/>
                        </a:rPr>
                        <a:t>What are your views on the number of rate cards required for effective pricing? For example, a single rate card for a consortium, or separate rate cards for core vs specialist resources? How many separate rate cards may be required?</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dirty="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5141116"/>
                  </a:ext>
                </a:extLst>
              </a:tr>
              <a:tr h="370840">
                <a:tc>
                  <a:txBody>
                    <a:bodyPr/>
                    <a:lstStyle/>
                    <a:p>
                      <a:pPr lvl="0" algn="ctr"/>
                      <a:endParaRPr lang="en-GB" sz="1200" dirty="0"/>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300" b="1" kern="1200" dirty="0">
                          <a:solidFill>
                            <a:schemeClr val="dk1"/>
                          </a:solidFill>
                          <a:effectLst/>
                          <a:latin typeface="Arial Nova Light" panose="020B0304020202020204" pitchFamily="34" charset="0"/>
                          <a:ea typeface="+mn-ea"/>
                          <a:cs typeface="+mn-cs"/>
                        </a:rPr>
                        <a:t>Incentivisation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pPr>
                        <a:spcAft>
                          <a:spcPts val="600"/>
                        </a:spcAft>
                      </a:pPr>
                      <a:r>
                        <a:rPr kumimoji="0" lang="en-GB" sz="1200" b="0" i="0" u="none" strike="noStrike" kern="1200" cap="none" spc="0" normalizeH="0" baseline="0" noProof="0" dirty="0">
                          <a:ln>
                            <a:noFill/>
                          </a:ln>
                          <a:solidFill>
                            <a:srgbClr val="20244C"/>
                          </a:solidFill>
                          <a:effectLst/>
                          <a:uLnTx/>
                          <a:uFillTx/>
                          <a:latin typeface="+mn-lt"/>
                          <a:ea typeface="Aptos" panose="020B0004020202020204" pitchFamily="34" charset="0"/>
                          <a:cs typeface="Arial" panose="020B0604020202020204" pitchFamily="34" charset="0"/>
                        </a:rPr>
                        <a:t>3 pages</a:t>
                      </a: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317629064"/>
                  </a:ext>
                </a:extLst>
              </a:tr>
              <a:tr h="370840">
                <a:tc>
                  <a:txBody>
                    <a:bodyPr/>
                    <a:lstStyle/>
                    <a:p>
                      <a:pPr lvl="0" algn="ctr"/>
                      <a:r>
                        <a:rPr lang="en-GB" sz="1200" dirty="0"/>
                        <a:t>14</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Arial Nova Light" panose="020B0304020202020204" pitchFamily="34" charset="0"/>
                          <a:ea typeface="+mn-ea"/>
                          <a:cs typeface="+mn-cs"/>
                        </a:rPr>
                        <a:t>Are there prior shared incentivisation models that you would consider have worked particularly well (or not well)?</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64448249"/>
                  </a:ext>
                </a:extLst>
              </a:tr>
              <a:tr h="370840">
                <a:tc>
                  <a:txBody>
                    <a:bodyPr/>
                    <a:lstStyle/>
                    <a:p>
                      <a:pPr lvl="0" algn="ctr"/>
                      <a:r>
                        <a:rPr lang="en-GB" sz="1200" dirty="0"/>
                        <a:t>15</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300" kern="1200">
                          <a:solidFill>
                            <a:schemeClr val="dk1"/>
                          </a:solidFill>
                          <a:effectLst/>
                          <a:latin typeface="Arial Nova Light" panose="020B0304020202020204" pitchFamily="34" charset="0"/>
                          <a:ea typeface="+mn-ea"/>
                          <a:cs typeface="+mn-cs"/>
                        </a:rPr>
                        <a:t>What Key Performance Indicators would you consider appropriate for an Owner’s Engineer requirement delivered as proposed? Please provide a list and any rationale.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dirty="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84249809"/>
                  </a:ext>
                </a:extLst>
              </a:tr>
            </a:tbl>
          </a:graphicData>
        </a:graphic>
      </p:graphicFrame>
      <p:sp>
        <p:nvSpPr>
          <p:cNvPr id="3" name="Text Placeholder 3">
            <a:extLst>
              <a:ext uri="{FF2B5EF4-FFF2-40B4-BE49-F238E27FC236}">
                <a16:creationId xmlns:a16="http://schemas.microsoft.com/office/drawing/2014/main" id="{27F3F3AF-D48B-A9E6-FEAB-C1F36C7B117B}"/>
              </a:ext>
            </a:extLst>
          </p:cNvPr>
          <p:cNvSpPr txBox="1">
            <a:spLocks/>
          </p:cNvSpPr>
          <p:nvPr/>
        </p:nvSpPr>
        <p:spPr>
          <a:xfrm>
            <a:off x="333290" y="591697"/>
            <a:ext cx="10584272" cy="64607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500" b="1" i="0" kern="1200" cap="all"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8.3 Questions to Participants</a:t>
            </a:r>
          </a:p>
        </p:txBody>
      </p:sp>
    </p:spTree>
    <p:extLst>
      <p:ext uri="{BB962C8B-B14F-4D97-AF65-F5344CB8AC3E}">
        <p14:creationId xmlns:p14="http://schemas.microsoft.com/office/powerpoint/2010/main" val="3063211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5EC1-C2AD-A68C-8BAC-D73BA9A54394}"/>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473EDB-A294-9A11-71E5-83CD2B8B9691}"/>
              </a:ext>
            </a:extLst>
          </p:cNvPr>
          <p:cNvGraphicFramePr>
            <a:graphicFrameLocks noGrp="1"/>
          </p:cNvGraphicFramePr>
          <p:nvPr>
            <p:extLst>
              <p:ext uri="{D42A27DB-BD31-4B8C-83A1-F6EECF244321}">
                <p14:modId xmlns:p14="http://schemas.microsoft.com/office/powerpoint/2010/main" val="839447092"/>
              </p:ext>
            </p:extLst>
          </p:nvPr>
        </p:nvGraphicFramePr>
        <p:xfrm>
          <a:off x="451774" y="1412125"/>
          <a:ext cx="11284504" cy="3498374"/>
        </p:xfrm>
        <a:graphic>
          <a:graphicData uri="http://schemas.openxmlformats.org/drawingml/2006/table">
            <a:tbl>
              <a:tblPr firstRow="1" bandRow="1">
                <a:tableStyleId>{5C22544A-7EE6-4342-B048-85BDC9FD1C3A}</a:tableStyleId>
              </a:tblPr>
              <a:tblGrid>
                <a:gridCol w="489786">
                  <a:extLst>
                    <a:ext uri="{9D8B030D-6E8A-4147-A177-3AD203B41FA5}">
                      <a16:colId xmlns:a16="http://schemas.microsoft.com/office/drawing/2014/main" val="2149154037"/>
                    </a:ext>
                  </a:extLst>
                </a:gridCol>
                <a:gridCol w="8881450">
                  <a:extLst>
                    <a:ext uri="{9D8B030D-6E8A-4147-A177-3AD203B41FA5}">
                      <a16:colId xmlns:a16="http://schemas.microsoft.com/office/drawing/2014/main" val="928950333"/>
                    </a:ext>
                  </a:extLst>
                </a:gridCol>
                <a:gridCol w="1913268">
                  <a:extLst>
                    <a:ext uri="{9D8B030D-6E8A-4147-A177-3AD203B41FA5}">
                      <a16:colId xmlns:a16="http://schemas.microsoft.com/office/drawing/2014/main" val="1971153830"/>
                    </a:ext>
                  </a:extLst>
                </a:gridCol>
              </a:tblGrid>
              <a:tr h="370840">
                <a:tc>
                  <a:txBody>
                    <a:bodyPr/>
                    <a:lstStyle/>
                    <a:p>
                      <a:r>
                        <a:rPr lang="en-US" sz="1200"/>
                        <a:t>#</a:t>
                      </a:r>
                      <a:endParaRPr lang="en-GB" sz="1200"/>
                    </a:p>
                  </a:txBody>
                  <a:tcPr/>
                </a:tc>
                <a:tc>
                  <a:txBody>
                    <a:bodyPr/>
                    <a:lstStyle/>
                    <a:p>
                      <a:r>
                        <a:rPr lang="en-US" sz="1200" dirty="0"/>
                        <a:t>Question</a:t>
                      </a:r>
                      <a:endParaRPr lang="en-GB" sz="1200" dirty="0"/>
                    </a:p>
                  </a:txBody>
                  <a:tcPr/>
                </a:tc>
                <a:tc>
                  <a:txBody>
                    <a:bodyPr/>
                    <a:lstStyle/>
                    <a:p>
                      <a:pPr algn="ctr"/>
                      <a:r>
                        <a:rPr lang="en-GB" sz="1200"/>
                        <a:t>Suggested response length</a:t>
                      </a:r>
                    </a:p>
                  </a:txBody>
                  <a:tcPr/>
                </a:tc>
                <a:extLst>
                  <a:ext uri="{0D108BD9-81ED-4DB2-BD59-A6C34878D82A}">
                    <a16:rowId xmlns:a16="http://schemas.microsoft.com/office/drawing/2014/main" val="3156661577"/>
                  </a:ext>
                </a:extLst>
              </a:tr>
              <a:tr h="348774">
                <a:tc>
                  <a:txBody>
                    <a:bodyPr/>
                    <a:lstStyle/>
                    <a:p>
                      <a:endParaRPr lang="en-GB" sz="1200"/>
                    </a:p>
                  </a:txBody>
                  <a:tcPr>
                    <a:lnR w="12700" cap="flat" cmpd="sng" algn="ctr">
                      <a:solidFill>
                        <a:schemeClr val="bg2">
                          <a:lumMod val="90000"/>
                        </a:schemeClr>
                      </a:solidFill>
                      <a:prstDash val="solid"/>
                      <a:round/>
                      <a:headEnd type="none" w="med" len="med"/>
                      <a:tailEnd type="none" w="med" len="med"/>
                    </a:lnR>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kern="1200">
                          <a:solidFill>
                            <a:schemeClr val="tx1"/>
                          </a:solidFill>
                          <a:effectLst/>
                          <a:latin typeface="Arial Nova Light" panose="020B0304020202020204" pitchFamily="34" charset="0"/>
                          <a:ea typeface="+mn-ea"/>
                          <a:cs typeface="+mn-cs"/>
                        </a:rPr>
                        <a:t>Contract Management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r>
                        <a:rPr lang="en-GB" sz="1200" dirty="0">
                          <a:solidFill>
                            <a:schemeClr val="tx1"/>
                          </a:solidFill>
                        </a:rPr>
                        <a:t>2 pages</a:t>
                      </a:r>
                    </a:p>
                  </a:txBody>
                  <a:tcPr>
                    <a:lnL w="12700" cap="flat" cmpd="sng" algn="ctr">
                      <a:solidFill>
                        <a:schemeClr val="bg2">
                          <a:lumMod val="90000"/>
                        </a:schemeClr>
                      </a:solidFill>
                      <a:prstDash val="solid"/>
                      <a:round/>
                      <a:headEnd type="none" w="med" len="med"/>
                      <a:tailEnd type="none" w="med" len="med"/>
                    </a:lnL>
                    <a:lnB w="12700" cap="flat" cmpd="sng" algn="ctr">
                      <a:solidFill>
                        <a:schemeClr val="bg2">
                          <a:lumMod val="90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962269618"/>
                  </a:ext>
                </a:extLst>
              </a:tr>
              <a:tr h="370840">
                <a:tc>
                  <a:txBody>
                    <a:bodyPr/>
                    <a:lstStyle/>
                    <a:p>
                      <a:pPr lvl="0" algn="ctr"/>
                      <a:r>
                        <a:rPr lang="en-GB" sz="1200" dirty="0"/>
                        <a:t>16</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300" kern="1200">
                          <a:solidFill>
                            <a:schemeClr val="dk1"/>
                          </a:solidFill>
                          <a:effectLst/>
                          <a:latin typeface="Arial Nova Light" panose="020B0304020202020204" pitchFamily="34" charset="0"/>
                          <a:ea typeface="+mn-ea"/>
                          <a:cs typeface="+mn-cs"/>
                        </a:rPr>
                        <a:t>Please comment on how you see the relationship and ways of working between the Client/Sponsor and the Owner’s Engineer functioning in the proposed delivery model.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13645778"/>
                  </a:ext>
                </a:extLst>
              </a:tr>
              <a:tr h="370840">
                <a:tc>
                  <a:txBody>
                    <a:bodyPr/>
                    <a:lstStyle/>
                    <a:p>
                      <a:pPr lvl="0" algn="ctr"/>
                      <a:r>
                        <a:rPr lang="en-GB" sz="1200" dirty="0"/>
                        <a:t>17</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lvl="1" indent="0"/>
                      <a:r>
                        <a:rPr lang="en-GB" sz="1300" kern="1200">
                          <a:solidFill>
                            <a:schemeClr val="dk1"/>
                          </a:solidFill>
                          <a:effectLst/>
                          <a:latin typeface="Arial Nova Light" panose="020B0304020202020204" pitchFamily="34" charset="0"/>
                          <a:ea typeface="+mn-ea"/>
                          <a:cs typeface="+mn-cs"/>
                        </a:rPr>
                        <a:t>How would you propose to ensure effective communication and collaboration between all stakeholders proposed in the delivery model shown? </a:t>
                      </a:r>
                      <a:endParaRPr lang="en-GB" sz="1300">
                        <a:latin typeface="Arial Nova Light" panose="020B03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45088330"/>
                  </a:ext>
                </a:extLst>
              </a:tr>
              <a:tr h="370840">
                <a:tc>
                  <a:txBody>
                    <a:bodyPr/>
                    <a:lstStyle/>
                    <a:p>
                      <a:pPr lvl="0" algn="ctr"/>
                      <a:endParaRPr lang="en-GB" sz="1200" dirty="0"/>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300" b="1" kern="1200" dirty="0">
                          <a:solidFill>
                            <a:schemeClr val="dk1"/>
                          </a:solidFill>
                          <a:effectLst/>
                          <a:latin typeface="Arial Nova Light" panose="020B0304020202020204" pitchFamily="34" charset="0"/>
                          <a:ea typeface="+mn-ea"/>
                          <a:cs typeface="+mn-cs"/>
                        </a:rPr>
                        <a:t>Costing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pPr>
                        <a:spcAft>
                          <a:spcPts val="600"/>
                        </a:spcAft>
                      </a:pPr>
                      <a:r>
                        <a:rPr kumimoji="0" lang="en-GB" sz="1200" b="0" i="0" u="none" strike="noStrike" kern="1200" cap="none" spc="0" normalizeH="0" baseline="0" noProof="0" dirty="0">
                          <a:ln>
                            <a:noFill/>
                          </a:ln>
                          <a:solidFill>
                            <a:srgbClr val="20244C"/>
                          </a:solidFill>
                          <a:effectLst/>
                          <a:uLnTx/>
                          <a:uFillTx/>
                          <a:latin typeface="+mn-lt"/>
                          <a:ea typeface="Aptos" panose="020B0004020202020204" pitchFamily="34" charset="0"/>
                          <a:cs typeface="Arial" panose="020B0604020202020204" pitchFamily="34" charset="0"/>
                        </a:rPr>
                        <a:t>1 page</a:t>
                      </a: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133618653"/>
                  </a:ext>
                </a:extLst>
              </a:tr>
              <a:tr h="370840">
                <a:tc>
                  <a:txBody>
                    <a:bodyPr/>
                    <a:lstStyle/>
                    <a:p>
                      <a:pPr lvl="0" algn="ctr"/>
                      <a:r>
                        <a:rPr lang="en-GB" sz="1200" dirty="0"/>
                        <a:t>18</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Arial Nova Light" panose="020B0304020202020204" pitchFamily="34" charset="0"/>
                          <a:ea typeface="+mn-ea"/>
                          <a:cs typeface="+mn-cs"/>
                        </a:rPr>
                        <a:t>Are you able to share what percentage of overall project cost you would expect of an Owner’s Engineer? If possible, could you provide an example of a project you have been a part of in past?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2306209"/>
                  </a:ext>
                </a:extLst>
              </a:tr>
              <a:tr h="370840">
                <a:tc>
                  <a:txBody>
                    <a:bodyPr/>
                    <a:lstStyle/>
                    <a:p>
                      <a:pPr lvl="0" algn="ctr"/>
                      <a:endParaRPr lang="en-GB" sz="1200" dirty="0"/>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300" b="1" kern="1200" dirty="0">
                          <a:solidFill>
                            <a:schemeClr val="dk1"/>
                          </a:solidFill>
                          <a:effectLst/>
                          <a:latin typeface="Arial Nova Light" panose="020B0304020202020204" pitchFamily="34" charset="0"/>
                          <a:ea typeface="+mn-ea"/>
                          <a:cs typeface="+mn-cs"/>
                        </a:rPr>
                        <a:t>Liability</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pPr>
                        <a:spcAft>
                          <a:spcPts val="600"/>
                        </a:spcAft>
                      </a:pPr>
                      <a:r>
                        <a:rPr kumimoji="0" lang="en-GB" sz="1200" b="0" i="0" u="none" strike="noStrike" kern="1200" cap="none" spc="0" normalizeH="0" baseline="0" noProof="0" dirty="0">
                          <a:ln>
                            <a:noFill/>
                          </a:ln>
                          <a:solidFill>
                            <a:srgbClr val="20244C"/>
                          </a:solidFill>
                          <a:effectLst/>
                          <a:uLnTx/>
                          <a:uFillTx/>
                          <a:latin typeface="+mn-lt"/>
                          <a:ea typeface="Aptos" panose="020B0004020202020204" pitchFamily="34" charset="0"/>
                          <a:cs typeface="Arial" panose="020B0604020202020204" pitchFamily="34" charset="0"/>
                        </a:rPr>
                        <a:t>2 pages</a:t>
                      </a: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363920315"/>
                  </a:ext>
                </a:extLst>
              </a:tr>
              <a:tr h="370840">
                <a:tc>
                  <a:txBody>
                    <a:bodyPr/>
                    <a:lstStyle/>
                    <a:p>
                      <a:pPr lvl="0" algn="ctr"/>
                      <a:r>
                        <a:rPr lang="en-GB" sz="1200" dirty="0"/>
                        <a:t>19</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Arial Nova Light" panose="020B0304020202020204" pitchFamily="34" charset="0"/>
                          <a:ea typeface="+mn-ea"/>
                          <a:cs typeface="+mn-cs"/>
                        </a:rPr>
                        <a:t>What type of liability would you expect an Owner’s Engineer to take in the proposed delivery model? What warranties would you expect an Owner’s Engineer to provide? Conversely, what liabilities would you not expect an Owner’s Engineer to take?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dirty="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209205"/>
                  </a:ext>
                </a:extLst>
              </a:tr>
            </a:tbl>
          </a:graphicData>
        </a:graphic>
      </p:graphicFrame>
      <p:sp>
        <p:nvSpPr>
          <p:cNvPr id="3" name="Text Placeholder 3">
            <a:extLst>
              <a:ext uri="{FF2B5EF4-FFF2-40B4-BE49-F238E27FC236}">
                <a16:creationId xmlns:a16="http://schemas.microsoft.com/office/drawing/2014/main" id="{529C84E5-B9C3-95BB-066D-3C2DA319760C}"/>
              </a:ext>
            </a:extLst>
          </p:cNvPr>
          <p:cNvSpPr txBox="1">
            <a:spLocks/>
          </p:cNvSpPr>
          <p:nvPr/>
        </p:nvSpPr>
        <p:spPr>
          <a:xfrm>
            <a:off x="333290" y="591697"/>
            <a:ext cx="10584272" cy="64607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500" b="1" i="0" kern="1200" cap="all"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8.4 Questions to Participants</a:t>
            </a:r>
          </a:p>
        </p:txBody>
      </p:sp>
    </p:spTree>
    <p:extLst>
      <p:ext uri="{BB962C8B-B14F-4D97-AF65-F5344CB8AC3E}">
        <p14:creationId xmlns:p14="http://schemas.microsoft.com/office/powerpoint/2010/main" val="3429855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65D55-76B2-94DA-07D5-A627279C94E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56A6A20-4B0C-0A19-1460-9C692ADD3DC1}"/>
              </a:ext>
            </a:extLst>
          </p:cNvPr>
          <p:cNvGraphicFramePr>
            <a:graphicFrameLocks noGrp="1"/>
          </p:cNvGraphicFramePr>
          <p:nvPr>
            <p:extLst>
              <p:ext uri="{D42A27DB-BD31-4B8C-83A1-F6EECF244321}">
                <p14:modId xmlns:p14="http://schemas.microsoft.com/office/powerpoint/2010/main" val="2972607641"/>
              </p:ext>
            </p:extLst>
          </p:nvPr>
        </p:nvGraphicFramePr>
        <p:xfrm>
          <a:off x="451774" y="1412125"/>
          <a:ext cx="11284504" cy="3605054"/>
        </p:xfrm>
        <a:graphic>
          <a:graphicData uri="http://schemas.openxmlformats.org/drawingml/2006/table">
            <a:tbl>
              <a:tblPr firstRow="1" bandRow="1">
                <a:tableStyleId>{5C22544A-7EE6-4342-B048-85BDC9FD1C3A}</a:tableStyleId>
              </a:tblPr>
              <a:tblGrid>
                <a:gridCol w="489786">
                  <a:extLst>
                    <a:ext uri="{9D8B030D-6E8A-4147-A177-3AD203B41FA5}">
                      <a16:colId xmlns:a16="http://schemas.microsoft.com/office/drawing/2014/main" val="2149154037"/>
                    </a:ext>
                  </a:extLst>
                </a:gridCol>
                <a:gridCol w="8881450">
                  <a:extLst>
                    <a:ext uri="{9D8B030D-6E8A-4147-A177-3AD203B41FA5}">
                      <a16:colId xmlns:a16="http://schemas.microsoft.com/office/drawing/2014/main" val="928950333"/>
                    </a:ext>
                  </a:extLst>
                </a:gridCol>
                <a:gridCol w="1913268">
                  <a:extLst>
                    <a:ext uri="{9D8B030D-6E8A-4147-A177-3AD203B41FA5}">
                      <a16:colId xmlns:a16="http://schemas.microsoft.com/office/drawing/2014/main" val="1971153830"/>
                    </a:ext>
                  </a:extLst>
                </a:gridCol>
              </a:tblGrid>
              <a:tr h="370840">
                <a:tc>
                  <a:txBody>
                    <a:bodyPr/>
                    <a:lstStyle/>
                    <a:p>
                      <a:r>
                        <a:rPr lang="en-US" sz="1200"/>
                        <a:t>#</a:t>
                      </a:r>
                      <a:endParaRPr lang="en-GB" sz="1200"/>
                    </a:p>
                  </a:txBody>
                  <a:tcPr/>
                </a:tc>
                <a:tc>
                  <a:txBody>
                    <a:bodyPr/>
                    <a:lstStyle/>
                    <a:p>
                      <a:r>
                        <a:rPr lang="en-US" sz="1200"/>
                        <a:t>Question</a:t>
                      </a:r>
                      <a:endParaRPr lang="en-GB" sz="1200"/>
                    </a:p>
                  </a:txBody>
                  <a:tcPr/>
                </a:tc>
                <a:tc>
                  <a:txBody>
                    <a:bodyPr/>
                    <a:lstStyle/>
                    <a:p>
                      <a:pPr algn="ctr"/>
                      <a:r>
                        <a:rPr lang="en-GB" sz="1200"/>
                        <a:t>Suggested response length</a:t>
                      </a:r>
                    </a:p>
                  </a:txBody>
                  <a:tcPr/>
                </a:tc>
                <a:extLst>
                  <a:ext uri="{0D108BD9-81ED-4DB2-BD59-A6C34878D82A}">
                    <a16:rowId xmlns:a16="http://schemas.microsoft.com/office/drawing/2014/main" val="3156661577"/>
                  </a:ext>
                </a:extLst>
              </a:tr>
              <a:tr h="348774">
                <a:tc>
                  <a:txBody>
                    <a:bodyPr/>
                    <a:lstStyle/>
                    <a:p>
                      <a:endParaRPr lang="en-GB" sz="1200"/>
                    </a:p>
                  </a:txBody>
                  <a:tcPr>
                    <a:lnR w="12700" cap="flat" cmpd="sng" algn="ctr">
                      <a:solidFill>
                        <a:schemeClr val="bg2">
                          <a:lumMod val="90000"/>
                        </a:schemeClr>
                      </a:solidFill>
                      <a:prstDash val="solid"/>
                      <a:round/>
                      <a:headEnd type="none" w="med" len="med"/>
                      <a:tailEnd type="none" w="med" len="med"/>
                    </a:lnR>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pPr algn="l"/>
                      <a:r>
                        <a:rPr lang="en-GB" sz="1300" b="1">
                          <a:latin typeface="Arial Nova Light" panose="020B0304020202020204" pitchFamily="34" charset="0"/>
                        </a:rPr>
                        <a:t>Market Capacity</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r>
                        <a:rPr lang="en-GB" sz="1200" dirty="0">
                          <a:solidFill>
                            <a:schemeClr val="tx1"/>
                          </a:solidFill>
                        </a:rPr>
                        <a:t>2 pages</a:t>
                      </a:r>
                    </a:p>
                  </a:txBody>
                  <a:tcPr>
                    <a:lnL w="12700" cap="flat" cmpd="sng" algn="ctr">
                      <a:solidFill>
                        <a:schemeClr val="bg2">
                          <a:lumMod val="90000"/>
                        </a:schemeClr>
                      </a:solidFill>
                      <a:prstDash val="solid"/>
                      <a:round/>
                      <a:headEnd type="none" w="med" len="med"/>
                      <a:tailEnd type="none" w="med" len="med"/>
                    </a:lnL>
                    <a:lnB w="12700" cap="flat" cmpd="sng" algn="ctr">
                      <a:solidFill>
                        <a:schemeClr val="bg2">
                          <a:lumMod val="90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962269618"/>
                  </a:ext>
                </a:extLst>
              </a:tr>
              <a:tr h="370840">
                <a:tc>
                  <a:txBody>
                    <a:bodyPr/>
                    <a:lstStyle/>
                    <a:p>
                      <a:pPr lvl="0" algn="ctr"/>
                      <a:r>
                        <a:rPr lang="en-GB" sz="1200" dirty="0"/>
                        <a:t>20</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lvl="1" indent="0"/>
                      <a:r>
                        <a:rPr lang="en-GB" sz="1300" kern="1200">
                          <a:solidFill>
                            <a:schemeClr val="dk1"/>
                          </a:solidFill>
                          <a:effectLst/>
                          <a:latin typeface="Arial Nova Light" panose="020B0304020202020204" pitchFamily="34" charset="0"/>
                          <a:ea typeface="+mn-ea"/>
                          <a:cs typeface="+mn-cs"/>
                        </a:rPr>
                        <a:t>What is your capacity in the current market to provide Owner’s Engineer services? What capability and capacity challenges do you foresee facing the market for delivering the required scope for 2x SMR projects over a 10+ year period?</a:t>
                      </a:r>
                      <a:endParaRPr lang="en-GB" sz="1300">
                        <a:latin typeface="Arial Nova Light" panose="020B03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13645778"/>
                  </a:ext>
                </a:extLst>
              </a:tr>
              <a:tr h="370840">
                <a:tc>
                  <a:txBody>
                    <a:bodyPr/>
                    <a:lstStyle/>
                    <a:p>
                      <a:pPr lvl="0" algn="ctr"/>
                      <a:r>
                        <a:rPr lang="en-GB" sz="1200" dirty="0"/>
                        <a:t>21</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lvl="1" indent="0"/>
                      <a:r>
                        <a:rPr lang="en-GB" sz="1300">
                          <a:latin typeface="Arial Nova Light" panose="020B0304020202020204" pitchFamily="34" charset="0"/>
                        </a:rPr>
                        <a:t>Assuming an Owner’s Engineer for each of the 2 SMR projects is procured concurrently, would your organisation bid for more than one Owner’s Engineer package?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99640460"/>
                  </a:ext>
                </a:extLst>
              </a:tr>
              <a:tr h="370840">
                <a:tc>
                  <a:txBody>
                    <a:bodyPr/>
                    <a:lstStyle/>
                    <a:p>
                      <a:pPr lvl="0" algn="ctr"/>
                      <a:endParaRPr lang="en-GB" sz="1200" dirty="0"/>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300" b="1" kern="1200" dirty="0">
                          <a:solidFill>
                            <a:schemeClr val="dk1"/>
                          </a:solidFill>
                          <a:effectLst/>
                          <a:latin typeface="Arial Nova Light" panose="020B0304020202020204" pitchFamily="34" charset="0"/>
                          <a:ea typeface="+mn-ea"/>
                          <a:cs typeface="+mn-cs"/>
                        </a:rPr>
                        <a:t>Conflicts of Interest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pPr>
                        <a:spcAft>
                          <a:spcPts val="600"/>
                        </a:spcAft>
                      </a:pPr>
                      <a:r>
                        <a:rPr kumimoji="0" lang="en-GB" sz="1200" b="0" i="0" u="none" strike="noStrike" kern="1200" cap="none" spc="0" normalizeH="0" baseline="0" noProof="0" dirty="0">
                          <a:ln>
                            <a:noFill/>
                          </a:ln>
                          <a:solidFill>
                            <a:srgbClr val="20244C"/>
                          </a:solidFill>
                          <a:effectLst/>
                          <a:uLnTx/>
                          <a:uFillTx/>
                          <a:latin typeface="+mn-lt"/>
                          <a:ea typeface="Aptos" panose="020B0004020202020204" pitchFamily="34" charset="0"/>
                          <a:cs typeface="Arial" panose="020B0604020202020204" pitchFamily="34" charset="0"/>
                        </a:rPr>
                        <a:t>2 pages</a:t>
                      </a: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875843060"/>
                  </a:ext>
                </a:extLst>
              </a:tr>
              <a:tr h="370840">
                <a:tc>
                  <a:txBody>
                    <a:bodyPr/>
                    <a:lstStyle/>
                    <a:p>
                      <a:pPr lvl="0" algn="ctr"/>
                      <a:r>
                        <a:rPr lang="en-GB" sz="1200" dirty="0"/>
                        <a:t>22</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Arial Nova Light" panose="020B0304020202020204" pitchFamily="34" charset="0"/>
                          <a:ea typeface="+mn-ea"/>
                          <a:cs typeface="+mn-cs"/>
                        </a:rPr>
                        <a:t>The size and breadth of the SMR Project(s) may lead to potential conflicts of interest within different levels of the proposed project organisation. For example, a potential bidder in the SMR Technology Partner procurement process (as a member of a TP JV/consortium or a supplier to a TP) may wish to consider participating the Owner’s Engineer procurement.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dk1"/>
                        </a:solidFill>
                        <a:effectLst/>
                        <a:latin typeface="Arial Nova Light" panose="020B0304020202020204" pitchFamily="34"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Arial Nova Light" panose="020B0304020202020204" pitchFamily="34" charset="0"/>
                          <a:ea typeface="+mn-ea"/>
                          <a:cs typeface="+mn-cs"/>
                        </a:rPr>
                        <a:t>What conflicts of interest could you see emerging from the presented delivery model?</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2306209"/>
                  </a:ext>
                </a:extLst>
              </a:tr>
              <a:tr h="370840">
                <a:tc>
                  <a:txBody>
                    <a:bodyPr/>
                    <a:lstStyle/>
                    <a:p>
                      <a:pPr lvl="0" algn="ctr"/>
                      <a:r>
                        <a:rPr lang="en-GB" sz="1200" dirty="0"/>
                        <a:t>23</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Arial Nova Light" panose="020B0304020202020204" pitchFamily="34" charset="0"/>
                          <a:ea typeface="+mn-ea"/>
                          <a:cs typeface="+mn-cs"/>
                        </a:rPr>
                        <a:t>How would your organisation propose to manage such conflicts?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spcAft>
                          <a:spcPts val="600"/>
                        </a:spcAft>
                      </a:pPr>
                      <a:endParaRPr kumimoji="0" lang="en-GB" sz="1200" b="0" i="0" u="none" strike="noStrike" kern="1200" cap="none" spc="0" normalizeH="0" baseline="0" noProof="0" dirty="0">
                        <a:ln>
                          <a:noFill/>
                        </a:ln>
                        <a:solidFill>
                          <a:srgbClr val="20244C"/>
                        </a:solidFill>
                        <a:effectLst/>
                        <a:uLnTx/>
                        <a:uFillTx/>
                        <a:latin typeface="+mn-lt"/>
                        <a:ea typeface="Aptos" panose="020B0004020202020204" pitchFamily="34" charset="0"/>
                        <a:cs typeface="Arial" panose="020B0604020202020204" pitchFamily="34" charset="0"/>
                      </a:endParaRPr>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64448249"/>
                  </a:ext>
                </a:extLst>
              </a:tr>
            </a:tbl>
          </a:graphicData>
        </a:graphic>
      </p:graphicFrame>
      <p:sp>
        <p:nvSpPr>
          <p:cNvPr id="3" name="Text Placeholder 3">
            <a:extLst>
              <a:ext uri="{FF2B5EF4-FFF2-40B4-BE49-F238E27FC236}">
                <a16:creationId xmlns:a16="http://schemas.microsoft.com/office/drawing/2014/main" id="{1C655C87-BB9C-BAE1-7F71-D8CF246AD9D9}"/>
              </a:ext>
            </a:extLst>
          </p:cNvPr>
          <p:cNvSpPr txBox="1">
            <a:spLocks/>
          </p:cNvSpPr>
          <p:nvPr/>
        </p:nvSpPr>
        <p:spPr>
          <a:xfrm>
            <a:off x="333290" y="591697"/>
            <a:ext cx="10584272" cy="64607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500" b="1" i="0" kern="1200" cap="all"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8.5 Questions to Participants</a:t>
            </a:r>
          </a:p>
        </p:txBody>
      </p:sp>
    </p:spTree>
    <p:extLst>
      <p:ext uri="{BB962C8B-B14F-4D97-AF65-F5344CB8AC3E}">
        <p14:creationId xmlns:p14="http://schemas.microsoft.com/office/powerpoint/2010/main" val="1097282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E6D61A-5A40-8187-7B04-A04D6458F20A}"/>
              </a:ext>
            </a:extLst>
          </p:cNvPr>
          <p:cNvSpPr txBox="1"/>
          <p:nvPr/>
        </p:nvSpPr>
        <p:spPr>
          <a:xfrm>
            <a:off x="1221105" y="3044280"/>
            <a:ext cx="974979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rPr>
              <a:t>NEXT STEPS</a:t>
            </a:r>
          </a:p>
        </p:txBody>
      </p:sp>
      <p:sp>
        <p:nvSpPr>
          <p:cNvPr id="6" name="TextBox 1">
            <a:extLst>
              <a:ext uri="{FF2B5EF4-FFF2-40B4-BE49-F238E27FC236}">
                <a16:creationId xmlns:a16="http://schemas.microsoft.com/office/drawing/2014/main" id="{36BB5676-1FC7-7819-69CB-D2ED40D3F2CC}"/>
              </a:ext>
            </a:extLst>
          </p:cNvPr>
          <p:cNvSpPr txBox="1"/>
          <p:nvPr/>
        </p:nvSpPr>
        <p:spPr>
          <a:xfrm>
            <a:off x="10153650" y="5267325"/>
            <a:ext cx="2038350" cy="151447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9000" b="1">
                <a:solidFill>
                  <a:srgbClr val="FFFFFF"/>
                </a:solidFill>
                <a:latin typeface="Arial Black" panose="020B0A04020102020204" pitchFamily="34" charset="0"/>
                <a:ea typeface="Arial" panose="020B0604020202020204" pitchFamily="34" charset="0"/>
                <a:cs typeface="Times New Roman" panose="02020603050405020304" pitchFamily="18" charset="0"/>
              </a:rPr>
              <a:t>9</a:t>
            </a:r>
            <a:endParaRPr kumimoji="0" lang="en-GB" sz="1100" b="0" i="0" u="none" strike="noStrike" kern="1200" cap="none" spc="0" normalizeH="0" baseline="0" noProof="0">
              <a:ln>
                <a:noFill/>
              </a:ln>
              <a:solidFill>
                <a:srgbClr val="20244C"/>
              </a:solidFill>
              <a:effectLst/>
              <a:uLnTx/>
              <a:uFillTx/>
              <a:latin typeface="Arial Nova Light" panose="020B03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25517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DB50F-2242-B0BF-0FFA-7D6E985E4B25}"/>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D9F3088E-FCD5-5349-E985-DEE5D85705F8}"/>
              </a:ext>
            </a:extLst>
          </p:cNvPr>
          <p:cNvSpPr txBox="1">
            <a:spLocks/>
          </p:cNvSpPr>
          <p:nvPr/>
        </p:nvSpPr>
        <p:spPr>
          <a:xfrm>
            <a:off x="343923" y="595023"/>
            <a:ext cx="7624420" cy="64607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500" b="1" i="0" kern="1200" cap="all"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800" b="1" i="0" kern="1200">
                <a:solidFill>
                  <a:schemeClr val="tx1"/>
                </a:solidFill>
                <a:latin typeface="Azo Sans Black" panose="020B06030303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a:t>9.1 Next steps</a:t>
            </a:r>
          </a:p>
        </p:txBody>
      </p:sp>
      <p:sp>
        <p:nvSpPr>
          <p:cNvPr id="7" name="TextBox 6">
            <a:extLst>
              <a:ext uri="{FF2B5EF4-FFF2-40B4-BE49-F238E27FC236}">
                <a16:creationId xmlns:a16="http://schemas.microsoft.com/office/drawing/2014/main" id="{4F8B0403-0222-90D3-9050-F7DF7B0788C6}"/>
              </a:ext>
            </a:extLst>
          </p:cNvPr>
          <p:cNvSpPr txBox="1"/>
          <p:nvPr/>
        </p:nvSpPr>
        <p:spPr>
          <a:xfrm>
            <a:off x="505849" y="1676201"/>
            <a:ext cx="10397282" cy="3362074"/>
          </a:xfrm>
          <a:prstGeom prst="rect">
            <a:avLst/>
          </a:prstGeom>
          <a:solidFill>
            <a:schemeClr val="bg1"/>
          </a:solidFill>
        </p:spPr>
        <p:txBody>
          <a:bodyPr wrap="square" rtlCol="0">
            <a:spAutoFit/>
          </a:bodyPr>
          <a:lstStyle/>
          <a:p>
            <a:pPr marL="285750" indent="-285750">
              <a:lnSpc>
                <a:spcPct val="70000"/>
              </a:lnSpc>
              <a:spcBef>
                <a:spcPts val="1000"/>
              </a:spcBef>
              <a:buFont typeface="Arial Nova Light" panose="020B0304020202020204" pitchFamily="34" charset="0"/>
              <a:buChar char="/"/>
            </a:pPr>
            <a:r>
              <a:rPr lang="en-GB" sz="1600" dirty="0">
                <a:latin typeface="Arial Nova Light" panose="020B0304020202020204" pitchFamily="34" charset="0"/>
              </a:rPr>
              <a:t>Responses to questions are requested 15 working days from issue of information pack (excluding 23</a:t>
            </a:r>
            <a:r>
              <a:rPr lang="en-GB" sz="1600" baseline="30000" dirty="0">
                <a:latin typeface="Arial Nova Light" panose="020B0304020202020204" pitchFamily="34" charset="0"/>
              </a:rPr>
              <a:t>rd</a:t>
            </a:r>
            <a:r>
              <a:rPr lang="en-GB" sz="1600" dirty="0">
                <a:latin typeface="Arial Nova Light" panose="020B0304020202020204" pitchFamily="34" charset="0"/>
              </a:rPr>
              <a:t> December to 1</a:t>
            </a:r>
            <a:r>
              <a:rPr lang="en-GB" sz="1600" baseline="30000" dirty="0">
                <a:latin typeface="Arial Nova Light" panose="020B0304020202020204" pitchFamily="34" charset="0"/>
              </a:rPr>
              <a:t>st</a:t>
            </a:r>
            <a:r>
              <a:rPr lang="en-GB" sz="1600" dirty="0">
                <a:latin typeface="Arial Nova Light" panose="020B0304020202020204" pitchFamily="34" charset="0"/>
              </a:rPr>
              <a:t> January (inclusive).</a:t>
            </a:r>
          </a:p>
          <a:p>
            <a:pPr>
              <a:lnSpc>
                <a:spcPct val="70000"/>
              </a:lnSpc>
              <a:spcBef>
                <a:spcPts val="1000"/>
              </a:spcBef>
            </a:pPr>
            <a:endParaRPr lang="en-GB" sz="1600" dirty="0">
              <a:latin typeface="Arial Nova Light" panose="020B0304020202020204" pitchFamily="34" charset="0"/>
            </a:endParaRPr>
          </a:p>
          <a:p>
            <a:pPr marL="285750" indent="-285750">
              <a:lnSpc>
                <a:spcPct val="70000"/>
              </a:lnSpc>
              <a:spcBef>
                <a:spcPts val="1000"/>
              </a:spcBef>
              <a:buFont typeface="Arial Nova Light" panose="020B0304020202020204" pitchFamily="34" charset="0"/>
              <a:buChar char="/"/>
            </a:pPr>
            <a:r>
              <a:rPr lang="en-GB" sz="1600" dirty="0">
                <a:latin typeface="Arial Nova Light" panose="020B0304020202020204" pitchFamily="34" charset="0"/>
              </a:rPr>
              <a:t>GBN is seeking a range of feedback from the market across a number of areas as detailed. Noting the breadth of the questions, participants may respond to any or all questions where they feel they can provide valued input.</a:t>
            </a:r>
          </a:p>
          <a:p>
            <a:pPr>
              <a:lnSpc>
                <a:spcPct val="70000"/>
              </a:lnSpc>
              <a:spcBef>
                <a:spcPts val="1000"/>
              </a:spcBef>
            </a:pPr>
            <a:endParaRPr lang="en-GB" sz="1600" dirty="0">
              <a:latin typeface="Arial Nova Light" panose="020B0304020202020204" pitchFamily="34" charset="0"/>
            </a:endParaRPr>
          </a:p>
          <a:p>
            <a:pPr marL="285750" indent="-285750">
              <a:lnSpc>
                <a:spcPct val="70000"/>
              </a:lnSpc>
              <a:spcBef>
                <a:spcPts val="1000"/>
              </a:spcBef>
              <a:buFont typeface="Arial Nova Light" panose="020B0304020202020204" pitchFamily="34" charset="0"/>
              <a:buChar char="/"/>
            </a:pPr>
            <a:r>
              <a:rPr lang="en-GB" sz="1600" dirty="0">
                <a:latin typeface="Arial Nova Light" panose="020B0304020202020204" pitchFamily="34" charset="0"/>
              </a:rPr>
              <a:t>Responses to questions shall be treated as market feedback only.</a:t>
            </a:r>
          </a:p>
          <a:p>
            <a:pPr>
              <a:lnSpc>
                <a:spcPct val="70000"/>
              </a:lnSpc>
              <a:spcBef>
                <a:spcPts val="1000"/>
              </a:spcBef>
            </a:pPr>
            <a:endParaRPr lang="en-GB" sz="1600" dirty="0">
              <a:latin typeface="Arial Nova Light" panose="020B0304020202020204" pitchFamily="34" charset="0"/>
            </a:endParaRPr>
          </a:p>
          <a:p>
            <a:pPr marL="285750" indent="-285750">
              <a:lnSpc>
                <a:spcPct val="70000"/>
              </a:lnSpc>
              <a:spcBef>
                <a:spcPts val="1000"/>
              </a:spcBef>
              <a:buFont typeface="Arial Nova Light" panose="020B0304020202020204" pitchFamily="34" charset="0"/>
              <a:buChar char="/"/>
            </a:pPr>
            <a:r>
              <a:rPr lang="en-GB" sz="1600" dirty="0">
                <a:latin typeface="Arial Nova Light" panose="020B0304020202020204" pitchFamily="34" charset="0"/>
              </a:rPr>
              <a:t>Response layouts should follow: Arial font size 11, normal margins and to note that 1 page means 1 side of A4.</a:t>
            </a:r>
          </a:p>
          <a:p>
            <a:pPr>
              <a:lnSpc>
                <a:spcPct val="70000"/>
              </a:lnSpc>
              <a:spcBef>
                <a:spcPts val="1000"/>
              </a:spcBef>
            </a:pPr>
            <a:r>
              <a:rPr lang="en-GB" sz="1600" dirty="0">
                <a:latin typeface="Arial Nova Light" panose="020B0304020202020204" pitchFamily="34" charset="0"/>
              </a:rPr>
              <a:t> </a:t>
            </a:r>
          </a:p>
          <a:p>
            <a:pPr marL="285750" indent="-285750">
              <a:lnSpc>
                <a:spcPct val="70000"/>
              </a:lnSpc>
              <a:spcBef>
                <a:spcPts val="1000"/>
              </a:spcBef>
              <a:buFont typeface="Arial Nova Light" panose="020B0304020202020204" pitchFamily="34" charset="0"/>
              <a:buChar char="/"/>
            </a:pPr>
            <a:r>
              <a:rPr lang="en-GB" sz="1600" dirty="0">
                <a:latin typeface="Arial Nova Light" panose="020B0304020202020204" pitchFamily="34" charset="0"/>
              </a:rPr>
              <a:t>GBN may utilise an option to arrange 1:1 (TEAMS) sessions with participants who we may wish to ask follow up questions to regarding their responses or who have included details in which GBN wishes to further explore. Any such participants will be notified beforehand.</a:t>
            </a:r>
          </a:p>
        </p:txBody>
      </p:sp>
    </p:spTree>
    <p:extLst>
      <p:ext uri="{BB962C8B-B14F-4D97-AF65-F5344CB8AC3E}">
        <p14:creationId xmlns:p14="http://schemas.microsoft.com/office/powerpoint/2010/main" val="1200874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E6D61A-5A40-8187-7B04-A04D6458F20A}"/>
              </a:ext>
            </a:extLst>
          </p:cNvPr>
          <p:cNvSpPr txBox="1"/>
          <p:nvPr/>
        </p:nvSpPr>
        <p:spPr>
          <a:xfrm>
            <a:off x="1221105" y="3044280"/>
            <a:ext cx="974979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rPr>
              <a:t>ADDENDUM SLIDES</a:t>
            </a:r>
          </a:p>
        </p:txBody>
      </p:sp>
      <p:sp>
        <p:nvSpPr>
          <p:cNvPr id="6" name="TextBox 1">
            <a:extLst>
              <a:ext uri="{FF2B5EF4-FFF2-40B4-BE49-F238E27FC236}">
                <a16:creationId xmlns:a16="http://schemas.microsoft.com/office/drawing/2014/main" id="{36BB5676-1FC7-7819-69CB-D2ED40D3F2CC}"/>
              </a:ext>
            </a:extLst>
          </p:cNvPr>
          <p:cNvSpPr txBox="1"/>
          <p:nvPr/>
        </p:nvSpPr>
        <p:spPr>
          <a:xfrm>
            <a:off x="10153650" y="5258271"/>
            <a:ext cx="2038350" cy="151447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9000" b="1" i="0" u="none" strike="noStrike" kern="1200" cap="none" spc="0" normalizeH="0" baseline="0" noProof="0">
                <a:ln>
                  <a:noFill/>
                </a:ln>
                <a:solidFill>
                  <a:srgbClr val="FFFFFF"/>
                </a:solidFill>
                <a:effectLst/>
                <a:uLnTx/>
                <a:uFillTx/>
                <a:latin typeface="Arial Black" panose="020B0A04020102020204" pitchFamily="34" charset="0"/>
                <a:ea typeface="Arial" panose="020B0604020202020204" pitchFamily="34" charset="0"/>
                <a:cs typeface="Times New Roman" panose="02020603050405020304" pitchFamily="18" charset="0"/>
              </a:rPr>
              <a:t>10</a:t>
            </a:r>
            <a:endParaRPr kumimoji="0" lang="en-GB" sz="1100" b="0" i="0" u="none" strike="noStrike" kern="1200" cap="none" spc="0" normalizeH="0" baseline="0" noProof="0">
              <a:ln>
                <a:noFill/>
              </a:ln>
              <a:solidFill>
                <a:srgbClr val="20244C"/>
              </a:solidFill>
              <a:effectLst/>
              <a:uLnTx/>
              <a:uFillTx/>
              <a:latin typeface="Arial Nova Light" panose="020B03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25408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CA2997-F5D0-6F06-1C7D-2363E2CA3386}"/>
              </a:ext>
            </a:extLst>
          </p:cNvPr>
          <p:cNvSpPr>
            <a:spLocks noGrp="1"/>
          </p:cNvSpPr>
          <p:nvPr>
            <p:ph type="body" sz="quarter" idx="11"/>
          </p:nvPr>
        </p:nvSpPr>
        <p:spPr>
          <a:xfrm>
            <a:off x="104776" y="1721635"/>
            <a:ext cx="3105150" cy="3345665"/>
          </a:xfrm>
        </p:spPr>
        <p:txBody>
          <a:bodyPr/>
          <a:lstStyle/>
          <a:p>
            <a:pPr marL="285750" indent="-285750">
              <a:buFont typeface="Arial Nova Light" panose="020B0304020202020204" pitchFamily="34" charset="0"/>
              <a:buChar char="/"/>
            </a:pPr>
            <a:r>
              <a:rPr lang="en-GB" sz="1400" i="0">
                <a:latin typeface="Arial Nova Light" panose="020B0304020202020204" pitchFamily="34" charset="0"/>
                <a:cs typeface="+mn-cs"/>
              </a:rPr>
              <a:t>This slide is intended to provide an overview of the scope GBN has identified to be delivered. </a:t>
            </a:r>
          </a:p>
          <a:p>
            <a:endParaRPr lang="en-GB" sz="1400" i="0">
              <a:latin typeface="Arial Nova Light" panose="020B0304020202020204" pitchFamily="34" charset="0"/>
              <a:cs typeface="+mn-cs"/>
            </a:endParaRPr>
          </a:p>
          <a:p>
            <a:pPr marL="285750" indent="-285750">
              <a:buFont typeface="Arial Nova Light" panose="020B0304020202020204" pitchFamily="34" charset="0"/>
              <a:buChar char="/"/>
            </a:pPr>
            <a:r>
              <a:rPr lang="en-GB" sz="1400" i="0">
                <a:latin typeface="Arial Nova Light" panose="020B0304020202020204" pitchFamily="34" charset="0"/>
                <a:cs typeface="+mn-cs"/>
              </a:rPr>
              <a:t>This overview should act as guidance to participants regarding the spread of scope under the SMR Project.</a:t>
            </a:r>
          </a:p>
          <a:p>
            <a:endParaRPr lang="en-GB" sz="1400" i="0">
              <a:latin typeface="Arial Nova Light" panose="020B0304020202020204" pitchFamily="34" charset="0"/>
              <a:cs typeface="+mn-cs"/>
            </a:endParaRPr>
          </a:p>
          <a:p>
            <a:pPr marL="285750" indent="-285750">
              <a:buFont typeface="Arial Nova Light" panose="020B0304020202020204" pitchFamily="34" charset="0"/>
              <a:buChar char="/"/>
            </a:pPr>
            <a:r>
              <a:rPr lang="en-GB" sz="1400" i="0">
                <a:latin typeface="Arial Nova Light" panose="020B0304020202020204" pitchFamily="34" charset="0"/>
                <a:cs typeface="+mn-cs"/>
              </a:rPr>
              <a:t>TP scope will be provided by one Technology Partner (per SMR project), all other scope will be provided by multiple suppliers (to be appointed). </a:t>
            </a:r>
          </a:p>
        </p:txBody>
      </p:sp>
      <p:sp>
        <p:nvSpPr>
          <p:cNvPr id="3" name="Text Placeholder 2">
            <a:extLst>
              <a:ext uri="{FF2B5EF4-FFF2-40B4-BE49-F238E27FC236}">
                <a16:creationId xmlns:a16="http://schemas.microsoft.com/office/drawing/2014/main" id="{DACB3EE2-F728-2FC1-E9FD-8706240D82E1}"/>
              </a:ext>
            </a:extLst>
          </p:cNvPr>
          <p:cNvSpPr>
            <a:spLocks noGrp="1"/>
          </p:cNvSpPr>
          <p:nvPr>
            <p:ph type="body" sz="quarter" idx="14"/>
          </p:nvPr>
        </p:nvSpPr>
        <p:spPr>
          <a:xfrm>
            <a:off x="343924" y="595023"/>
            <a:ext cx="7750922" cy="646073"/>
          </a:xfrm>
        </p:spPr>
        <p:txBody>
          <a:bodyPr/>
          <a:lstStyle/>
          <a:p>
            <a:r>
              <a:rPr lang="en-GB"/>
              <a:t>10.1 Overall SMR project scope</a:t>
            </a:r>
            <a:endParaRPr lang="en-GB">
              <a:solidFill>
                <a:srgbClr val="FF0000"/>
              </a:solidFill>
            </a:endParaRPr>
          </a:p>
        </p:txBody>
      </p:sp>
      <p:pic>
        <p:nvPicPr>
          <p:cNvPr id="4" name="Picture 3">
            <a:extLst>
              <a:ext uri="{FF2B5EF4-FFF2-40B4-BE49-F238E27FC236}">
                <a16:creationId xmlns:a16="http://schemas.microsoft.com/office/drawing/2014/main" id="{560A7C5E-5A2C-655A-E290-921C6C9067FB}"/>
              </a:ext>
            </a:extLst>
          </p:cNvPr>
          <p:cNvPicPr>
            <a:picLocks noChangeAspect="1"/>
          </p:cNvPicPr>
          <p:nvPr/>
        </p:nvPicPr>
        <p:blipFill>
          <a:blip r:embed="rId3"/>
          <a:stretch>
            <a:fillRect/>
          </a:stretch>
        </p:blipFill>
        <p:spPr>
          <a:xfrm>
            <a:off x="3390899" y="1721635"/>
            <a:ext cx="8534660" cy="3414730"/>
          </a:xfrm>
          <a:prstGeom prst="rect">
            <a:avLst/>
          </a:prstGeom>
        </p:spPr>
      </p:pic>
    </p:spTree>
    <p:extLst>
      <p:ext uri="{BB962C8B-B14F-4D97-AF65-F5344CB8AC3E}">
        <p14:creationId xmlns:p14="http://schemas.microsoft.com/office/powerpoint/2010/main" val="2386182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308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549A02-A357-ADA4-41B2-33995A2C1F1B}"/>
              </a:ext>
            </a:extLst>
          </p:cNvPr>
          <p:cNvSpPr>
            <a:spLocks noGrp="1"/>
          </p:cNvSpPr>
          <p:nvPr>
            <p:ph type="body" sz="quarter" idx="14"/>
          </p:nvPr>
        </p:nvSpPr>
        <p:spPr/>
        <p:txBody>
          <a:bodyPr/>
          <a:lstStyle/>
          <a:p>
            <a:r>
              <a:rPr lang="en-GB" dirty="0"/>
              <a:t>DISCLAIMER</a:t>
            </a:r>
          </a:p>
        </p:txBody>
      </p:sp>
      <p:sp>
        <p:nvSpPr>
          <p:cNvPr id="4" name="Text Placeholder 3">
            <a:extLst>
              <a:ext uri="{FF2B5EF4-FFF2-40B4-BE49-F238E27FC236}">
                <a16:creationId xmlns:a16="http://schemas.microsoft.com/office/drawing/2014/main" id="{B18A3A9D-0020-B938-D820-E4C4EB16E1C2}"/>
              </a:ext>
            </a:extLst>
          </p:cNvPr>
          <p:cNvSpPr>
            <a:spLocks noGrp="1"/>
          </p:cNvSpPr>
          <p:nvPr>
            <p:ph type="body" sz="quarter" idx="15"/>
          </p:nvPr>
        </p:nvSpPr>
        <p:spPr>
          <a:xfrm>
            <a:off x="343924" y="1251738"/>
            <a:ext cx="11255041" cy="4828977"/>
          </a:xfrm>
        </p:spPr>
        <p:txBody>
          <a:bodyPr lIns="91440" tIns="45720" rIns="91440" bIns="45720" anchor="t"/>
          <a:lstStyle/>
          <a:p>
            <a:pPr marL="512445" lvl="1" indent="-285750">
              <a:lnSpc>
                <a:spcPct val="200000"/>
              </a:lnSpc>
              <a:buFont typeface="Arial Nova Light" panose="020B0304020202020204" pitchFamily="34" charset="0"/>
              <a:buChar char="/"/>
            </a:pPr>
            <a:r>
              <a:rPr lang="en-GB" sz="1800" dirty="0">
                <a:effectLst/>
                <a:latin typeface="Arial Nova Light"/>
                <a:ea typeface="Times New Roman" panose="02020603050405020304" pitchFamily="18" charset="0"/>
                <a:cs typeface="Times New Roman"/>
              </a:rPr>
              <a:t>Participants shall be responsible for and bear their own costs, charges and expenses relating to the preparation and expression of interest in this market engagement. </a:t>
            </a:r>
            <a:endParaRPr lang="en-GB" sz="1800" dirty="0">
              <a:effectLst/>
              <a:latin typeface="Arial Nova Light"/>
              <a:ea typeface="Aptos" panose="020B0004020202020204" pitchFamily="34" charset="0"/>
              <a:cs typeface="Times New Roman"/>
            </a:endParaRPr>
          </a:p>
          <a:p>
            <a:pPr marL="512445" lvl="1" indent="-285750">
              <a:lnSpc>
                <a:spcPct val="200000"/>
              </a:lnSpc>
              <a:buFont typeface="Arial Nova Light" panose="020B0304020202020204" pitchFamily="34" charset="0"/>
              <a:buChar char="/"/>
            </a:pPr>
            <a:r>
              <a:rPr lang="en-GB" sz="1800" dirty="0">
                <a:effectLst/>
                <a:latin typeface="Arial Nova Light"/>
                <a:ea typeface="Times New Roman" panose="02020603050405020304" pitchFamily="18" charset="0"/>
                <a:cs typeface="Times New Roman"/>
              </a:rPr>
              <a:t>Participants are bound by the terms of the Non-Disclosure Agreement entered into prior to receiving this early market engagement pack. In respect of Owner’s Engineer market engagement, save as specifically permitted by the terms of the NDA, such information must not be copied, reproduced, distributed or passed to any other person at any time.</a:t>
            </a:r>
            <a:endParaRPr lang="en-GB" sz="1800" dirty="0">
              <a:effectLst/>
              <a:latin typeface="Arial Nova Light"/>
              <a:ea typeface="Aptos" panose="020B0004020202020204" pitchFamily="34" charset="0"/>
              <a:cs typeface="Times New Roman"/>
            </a:endParaRPr>
          </a:p>
          <a:p>
            <a:pPr marL="512445" lvl="1" indent="-285750">
              <a:lnSpc>
                <a:spcPct val="200000"/>
              </a:lnSpc>
              <a:buFont typeface="Arial Nova Light" panose="020B0304020202020204" pitchFamily="34" charset="0"/>
              <a:buChar char="/"/>
            </a:pPr>
            <a:r>
              <a:rPr lang="en-GB" sz="1800" dirty="0">
                <a:latin typeface="Arial Nova Light"/>
                <a:cs typeface="Times New Roman"/>
              </a:rPr>
              <a:t>This market engagement exercise is an informal exercise and does not indicate a commitment to progress to a procurement, contract or other commercial activity.  </a:t>
            </a:r>
          </a:p>
          <a:p>
            <a:endParaRPr lang="en-GB" dirty="0">
              <a:cs typeface="Arial" panose="020B0604020202020204"/>
            </a:endParaRPr>
          </a:p>
        </p:txBody>
      </p:sp>
    </p:spTree>
    <p:extLst>
      <p:ext uri="{BB962C8B-B14F-4D97-AF65-F5344CB8AC3E}">
        <p14:creationId xmlns:p14="http://schemas.microsoft.com/office/powerpoint/2010/main" val="115979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E6D61A-5A40-8187-7B04-A04D6458F20A}"/>
              </a:ext>
            </a:extLst>
          </p:cNvPr>
          <p:cNvSpPr txBox="1"/>
          <p:nvPr/>
        </p:nvSpPr>
        <p:spPr>
          <a:xfrm>
            <a:off x="1221105" y="2705725"/>
            <a:ext cx="974979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rPr>
              <a:t>PURPOSE OF THIS ENGAGEMENT</a:t>
            </a:r>
          </a:p>
        </p:txBody>
      </p:sp>
      <p:sp>
        <p:nvSpPr>
          <p:cNvPr id="6" name="TextBox 1">
            <a:extLst>
              <a:ext uri="{FF2B5EF4-FFF2-40B4-BE49-F238E27FC236}">
                <a16:creationId xmlns:a16="http://schemas.microsoft.com/office/drawing/2014/main" id="{36BB5676-1FC7-7819-69CB-D2ED40D3F2CC}"/>
              </a:ext>
            </a:extLst>
          </p:cNvPr>
          <p:cNvSpPr txBox="1"/>
          <p:nvPr/>
        </p:nvSpPr>
        <p:spPr>
          <a:xfrm>
            <a:off x="10153650" y="5267325"/>
            <a:ext cx="2038350" cy="151447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9000" b="1" i="0" u="none" strike="noStrike" kern="1200" cap="none" spc="0" normalizeH="0" baseline="0" noProof="0">
                <a:ln>
                  <a:noFill/>
                </a:ln>
                <a:solidFill>
                  <a:srgbClr val="FFFFFF"/>
                </a:solidFill>
                <a:effectLst/>
                <a:uLnTx/>
                <a:uFillTx/>
                <a:latin typeface="Arial Black" panose="020B0A04020102020204" pitchFamily="34" charset="0"/>
                <a:ea typeface="Arial" panose="020B0604020202020204" pitchFamily="34" charset="0"/>
                <a:cs typeface="Arial Black" panose="020B0A04020102020204" pitchFamily="34" charset="0"/>
              </a:rPr>
              <a:t>1</a:t>
            </a:r>
            <a:endParaRPr kumimoji="0" lang="en-GB" sz="1100" b="0" i="0" u="none" strike="noStrike" kern="1200" cap="none" spc="0" normalizeH="0" baseline="0" noProof="0">
              <a:ln>
                <a:noFill/>
              </a:ln>
              <a:solidFill>
                <a:srgbClr val="20244C"/>
              </a:solidFill>
              <a:effectLst/>
              <a:uLnTx/>
              <a:uFillTx/>
              <a:latin typeface="Arial Nova Light" panose="020B03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5500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BEBA4C-3FF5-4230-ECF1-81D277765897}"/>
              </a:ext>
            </a:extLst>
          </p:cNvPr>
          <p:cNvSpPr>
            <a:spLocks noGrp="1"/>
          </p:cNvSpPr>
          <p:nvPr>
            <p:ph type="body" sz="quarter" idx="14"/>
          </p:nvPr>
        </p:nvSpPr>
        <p:spPr>
          <a:xfrm>
            <a:off x="343924" y="585498"/>
            <a:ext cx="10637040" cy="646073"/>
          </a:xfrm>
        </p:spPr>
        <p:txBody>
          <a:bodyPr/>
          <a:lstStyle/>
          <a:p>
            <a:r>
              <a:rPr lang="en-GB"/>
              <a:t>1.1 Purpose of this engagement</a:t>
            </a:r>
          </a:p>
        </p:txBody>
      </p:sp>
      <p:sp>
        <p:nvSpPr>
          <p:cNvPr id="4" name="Text Placeholder 3">
            <a:extLst>
              <a:ext uri="{FF2B5EF4-FFF2-40B4-BE49-F238E27FC236}">
                <a16:creationId xmlns:a16="http://schemas.microsoft.com/office/drawing/2014/main" id="{4E463B89-D18F-18F0-4F42-444910E7817E}"/>
              </a:ext>
            </a:extLst>
          </p:cNvPr>
          <p:cNvSpPr>
            <a:spLocks noGrp="1"/>
          </p:cNvSpPr>
          <p:nvPr>
            <p:ph type="body" sz="quarter" idx="15"/>
          </p:nvPr>
        </p:nvSpPr>
        <p:spPr>
          <a:xfrm>
            <a:off x="343924" y="1320800"/>
            <a:ext cx="11255041" cy="4720233"/>
          </a:xfrm>
        </p:spPr>
        <p:txBody>
          <a:bodyPr lIns="91440" tIns="45720" rIns="91440" bIns="45720" anchor="t"/>
          <a:lstStyle/>
          <a:p>
            <a:pPr>
              <a:lnSpc>
                <a:spcPct val="100000"/>
              </a:lnSpc>
              <a:buClr>
                <a:schemeClr val="tx1"/>
              </a:buClr>
              <a:buFont typeface="Arial" panose="020B0604020202020204" pitchFamily="34" charset="0"/>
              <a:buChar char="̸"/>
            </a:pPr>
            <a:r>
              <a:rPr lang="en-GB" sz="1400" dirty="0">
                <a:latin typeface="Arial Nova Light" panose="020B0304020202020204" pitchFamily="34" charset="0"/>
              </a:rPr>
              <a:t>Great British Nuclear (GBN) is seeking to informally obtain early market feedback on its proposed approach to procuring up to two Owner’s Engineers. </a:t>
            </a:r>
          </a:p>
          <a:p>
            <a:pPr>
              <a:lnSpc>
                <a:spcPct val="100000"/>
              </a:lnSpc>
              <a:buClr>
                <a:schemeClr val="tx1"/>
              </a:buClr>
              <a:buFont typeface="Arial" panose="020B0604020202020204" pitchFamily="34" charset="0"/>
              <a:buChar char="̸"/>
            </a:pPr>
            <a:r>
              <a:rPr lang="en-GB" sz="1400" dirty="0">
                <a:latin typeface="Arial Nova Light" panose="020B0304020202020204" pitchFamily="34" charset="0"/>
              </a:rPr>
              <a:t>This pack aims to provide a brief introduction to GBN and the Owner’s Engineer approach being considered, to secure near- and long-term independent assurance capability which is a key function within the proposed delivery model. </a:t>
            </a:r>
          </a:p>
          <a:p>
            <a:pPr>
              <a:lnSpc>
                <a:spcPct val="100000"/>
              </a:lnSpc>
              <a:buClr>
                <a:schemeClr val="tx1"/>
              </a:buClr>
              <a:buFont typeface="Arial" panose="020B0604020202020204" pitchFamily="34" charset="0"/>
              <a:buChar char="̸"/>
            </a:pPr>
            <a:r>
              <a:rPr lang="en-GB" sz="1400" dirty="0">
                <a:latin typeface="Arial Nova Light" panose="020B0304020202020204" pitchFamily="34" charset="0"/>
              </a:rPr>
              <a:t>This exercise aims to provide necessary background information to participants to support their submission of responses.</a:t>
            </a:r>
          </a:p>
          <a:p>
            <a:pPr>
              <a:lnSpc>
                <a:spcPct val="100000"/>
              </a:lnSpc>
              <a:buClr>
                <a:schemeClr val="tx1"/>
              </a:buClr>
              <a:buFont typeface="Arial" panose="020B0604020202020204" pitchFamily="34" charset="0"/>
              <a:buChar char="̸"/>
            </a:pPr>
            <a:r>
              <a:rPr lang="en-GB" sz="1400" dirty="0">
                <a:latin typeface="Arial Nova Light" panose="020B0304020202020204" pitchFamily="34" charset="0"/>
              </a:rPr>
              <a:t>Feedback will be utilised to help inform GBN’s intended approach to evolving the Owner’s Engineer delivery model by building upon our understanding of key factors that will shape it, including but not limited to: scope, risk, conflicts of interest, commercial contracting and associated procurement process, collaboration and incentive mechanisms.</a:t>
            </a:r>
          </a:p>
          <a:p>
            <a:pPr>
              <a:lnSpc>
                <a:spcPct val="100000"/>
              </a:lnSpc>
              <a:buClr>
                <a:schemeClr val="tx1"/>
              </a:buClr>
              <a:buFont typeface="Arial" panose="020B0604020202020204" pitchFamily="34" charset="0"/>
              <a:buChar char="̸"/>
            </a:pPr>
            <a:r>
              <a:rPr lang="en-GB" sz="1400" dirty="0">
                <a:latin typeface="Arial Nova Light" panose="020B0304020202020204" pitchFamily="34" charset="0"/>
              </a:rPr>
              <a:t>This pack includes questions in relation to which GBN is seeking a response from participants. </a:t>
            </a:r>
          </a:p>
          <a:p>
            <a:pPr>
              <a:lnSpc>
                <a:spcPct val="100000"/>
              </a:lnSpc>
              <a:buClr>
                <a:schemeClr val="tx1"/>
              </a:buClr>
              <a:buFont typeface="Arial" panose="020B0604020202020204" pitchFamily="34" charset="0"/>
              <a:buChar char="̸"/>
            </a:pPr>
            <a:r>
              <a:rPr lang="en-GB" sz="1400" dirty="0">
                <a:latin typeface="Arial Nova Light" panose="020B0304020202020204" pitchFamily="34" charset="0"/>
              </a:rPr>
              <a:t>Any documentation issued by GBN as part of this current Early Market Engagement exercise will also be published at the time of a formal procurement process to ensure equality of information to non-participants in this exercise.</a:t>
            </a:r>
          </a:p>
          <a:p>
            <a:pPr marL="0" indent="0">
              <a:lnSpc>
                <a:spcPct val="100000"/>
              </a:lnSpc>
              <a:buNone/>
            </a:pPr>
            <a:r>
              <a:rPr lang="en-GB" sz="1400" b="1" dirty="0">
                <a:latin typeface="Arial" panose="020B0604020202020204" pitchFamily="34" charset="0"/>
                <a:cs typeface="Arial" panose="020B0604020202020204" pitchFamily="34" charset="0"/>
              </a:rPr>
              <a:t>Note</a:t>
            </a:r>
            <a:r>
              <a:rPr lang="en-GB" sz="1400" dirty="0">
                <a:latin typeface="Arial Nova Light" panose="020B0304020202020204" pitchFamily="34" charset="0"/>
              </a:rPr>
              <a:t>: The information contained within this pack reflects the current options under consideration by GBN.</a:t>
            </a:r>
            <a:r>
              <a:rPr lang="en-GB" sz="1400" dirty="0">
                <a:solidFill>
                  <a:srgbClr val="FF0000"/>
                </a:solidFill>
                <a:latin typeface="Arial Nova Light" panose="020B0304020202020204" pitchFamily="34" charset="0"/>
              </a:rPr>
              <a:t> </a:t>
            </a:r>
            <a:r>
              <a:rPr lang="en-GB" sz="1400" dirty="0">
                <a:latin typeface="Arial Nova Light" panose="020B0304020202020204" pitchFamily="34" charset="0"/>
              </a:rPr>
              <a:t>We reserve the right to amend and/or update the Owner’s Engineer delivery model and these options in future.</a:t>
            </a:r>
          </a:p>
          <a:p>
            <a:pPr>
              <a:lnSpc>
                <a:spcPct val="100000"/>
              </a:lnSpc>
            </a:pPr>
            <a:endParaRPr lang="en-GB" sz="1400" dirty="0"/>
          </a:p>
        </p:txBody>
      </p:sp>
    </p:spTree>
    <p:extLst>
      <p:ext uri="{BB962C8B-B14F-4D97-AF65-F5344CB8AC3E}">
        <p14:creationId xmlns:p14="http://schemas.microsoft.com/office/powerpoint/2010/main" val="2115356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22AE8F-431A-A41E-3A24-3C4799B8F93A}"/>
              </a:ext>
            </a:extLst>
          </p:cNvPr>
          <p:cNvSpPr>
            <a:spLocks noGrp="1"/>
          </p:cNvSpPr>
          <p:nvPr>
            <p:ph type="body" sz="quarter" idx="14"/>
          </p:nvPr>
        </p:nvSpPr>
        <p:spPr/>
        <p:txBody>
          <a:bodyPr/>
          <a:lstStyle/>
          <a:p>
            <a:r>
              <a:rPr lang="en-GB"/>
              <a:t>1.2 timeline</a:t>
            </a:r>
            <a:endParaRPr lang="en-GB">
              <a:solidFill>
                <a:srgbClr val="FF0000"/>
              </a:solidFill>
            </a:endParaRPr>
          </a:p>
        </p:txBody>
      </p:sp>
      <p:sp>
        <p:nvSpPr>
          <p:cNvPr id="4" name="TextBox 3">
            <a:extLst>
              <a:ext uri="{FF2B5EF4-FFF2-40B4-BE49-F238E27FC236}">
                <a16:creationId xmlns:a16="http://schemas.microsoft.com/office/drawing/2014/main" id="{53BC33BB-9C56-8EBB-9521-90C10C5ADE67}"/>
              </a:ext>
            </a:extLst>
          </p:cNvPr>
          <p:cNvSpPr txBox="1"/>
          <p:nvPr/>
        </p:nvSpPr>
        <p:spPr>
          <a:xfrm>
            <a:off x="2069003" y="1981666"/>
            <a:ext cx="2031459" cy="296124"/>
          </a:xfrm>
          <a:prstGeom prst="rect">
            <a:avLst/>
          </a:prstGeom>
          <a:noFill/>
        </p:spPr>
        <p:txBody>
          <a:bodyPr wrap="square" lIns="79899" tIns="39950" rIns="79899" bIns="39950" rtlCol="0" anchor="t">
            <a:spAutoFit/>
          </a:bodyPr>
          <a:lstStyle/>
          <a:p>
            <a:pPr marL="0" marR="0" lvl="0" indent="0" defTabSz="39949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effectLst/>
                <a:uLnTx/>
                <a:uFillTx/>
                <a:latin typeface="Arial Nova Light" panose="020B0304020202020204" pitchFamily="34" charset="0"/>
              </a:rPr>
              <a:t>Issue Invitation and NDA</a:t>
            </a:r>
            <a:endParaRPr kumimoji="0" lang="en-US" sz="1400" b="0" i="0" u="none" strike="noStrike" kern="1200" cap="none" spc="0" normalizeH="0" baseline="0" noProof="0">
              <a:ln>
                <a:noFill/>
              </a:ln>
              <a:effectLst/>
              <a:uLnTx/>
              <a:uFillTx/>
              <a:latin typeface="Arial Nova Light" panose="020B0304020202020204" pitchFamily="34" charset="0"/>
              <a:cs typeface="Arial"/>
            </a:endParaRPr>
          </a:p>
        </p:txBody>
      </p:sp>
      <p:graphicFrame>
        <p:nvGraphicFramePr>
          <p:cNvPr id="5" name="Table 5">
            <a:extLst>
              <a:ext uri="{FF2B5EF4-FFF2-40B4-BE49-F238E27FC236}">
                <a16:creationId xmlns:a16="http://schemas.microsoft.com/office/drawing/2014/main" id="{E6D89C37-B936-A3B8-4BC9-E598E2F95AA7}"/>
              </a:ext>
            </a:extLst>
          </p:cNvPr>
          <p:cNvGraphicFramePr>
            <a:graphicFrameLocks noGrp="1"/>
          </p:cNvGraphicFramePr>
          <p:nvPr>
            <p:extLst>
              <p:ext uri="{D42A27DB-BD31-4B8C-83A1-F6EECF244321}">
                <p14:modId xmlns:p14="http://schemas.microsoft.com/office/powerpoint/2010/main" val="1285689355"/>
              </p:ext>
            </p:extLst>
          </p:nvPr>
        </p:nvGraphicFramePr>
        <p:xfrm>
          <a:off x="499881" y="5710180"/>
          <a:ext cx="9792000" cy="262780"/>
        </p:xfrm>
        <a:graphic>
          <a:graphicData uri="http://schemas.openxmlformats.org/drawingml/2006/table">
            <a:tbl>
              <a:tblPr firstRow="1" bandRow="1"/>
              <a:tblGrid>
                <a:gridCol w="1224000">
                  <a:extLst>
                    <a:ext uri="{9D8B030D-6E8A-4147-A177-3AD203B41FA5}">
                      <a16:colId xmlns:a16="http://schemas.microsoft.com/office/drawing/2014/main" val="2598502929"/>
                    </a:ext>
                  </a:extLst>
                </a:gridCol>
                <a:gridCol w="1224000">
                  <a:extLst>
                    <a:ext uri="{9D8B030D-6E8A-4147-A177-3AD203B41FA5}">
                      <a16:colId xmlns:a16="http://schemas.microsoft.com/office/drawing/2014/main" val="684759607"/>
                    </a:ext>
                  </a:extLst>
                </a:gridCol>
                <a:gridCol w="1224000">
                  <a:extLst>
                    <a:ext uri="{9D8B030D-6E8A-4147-A177-3AD203B41FA5}">
                      <a16:colId xmlns:a16="http://schemas.microsoft.com/office/drawing/2014/main" val="4253864881"/>
                    </a:ext>
                  </a:extLst>
                </a:gridCol>
                <a:gridCol w="1224000">
                  <a:extLst>
                    <a:ext uri="{9D8B030D-6E8A-4147-A177-3AD203B41FA5}">
                      <a16:colId xmlns:a16="http://schemas.microsoft.com/office/drawing/2014/main" val="2842280954"/>
                    </a:ext>
                  </a:extLst>
                </a:gridCol>
                <a:gridCol w="1224000">
                  <a:extLst>
                    <a:ext uri="{9D8B030D-6E8A-4147-A177-3AD203B41FA5}">
                      <a16:colId xmlns:a16="http://schemas.microsoft.com/office/drawing/2014/main" val="896026848"/>
                    </a:ext>
                  </a:extLst>
                </a:gridCol>
                <a:gridCol w="1224000">
                  <a:extLst>
                    <a:ext uri="{9D8B030D-6E8A-4147-A177-3AD203B41FA5}">
                      <a16:colId xmlns:a16="http://schemas.microsoft.com/office/drawing/2014/main" val="1672780607"/>
                    </a:ext>
                  </a:extLst>
                </a:gridCol>
                <a:gridCol w="1224000">
                  <a:extLst>
                    <a:ext uri="{9D8B030D-6E8A-4147-A177-3AD203B41FA5}">
                      <a16:colId xmlns:a16="http://schemas.microsoft.com/office/drawing/2014/main" val="32080759"/>
                    </a:ext>
                  </a:extLst>
                </a:gridCol>
                <a:gridCol w="1224000">
                  <a:extLst>
                    <a:ext uri="{9D8B030D-6E8A-4147-A177-3AD203B41FA5}">
                      <a16:colId xmlns:a16="http://schemas.microsoft.com/office/drawing/2014/main" val="2848326906"/>
                    </a:ext>
                  </a:extLst>
                </a:gridCol>
              </a:tblGrid>
              <a:tr h="23874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1200">
                          <a:solidFill>
                            <a:schemeClr val="accent1"/>
                          </a:solidFill>
                          <a:latin typeface="Arial" panose="020B0604020202020204" pitchFamily="34" charset="0"/>
                          <a:cs typeface="Arial" panose="020B0604020202020204" pitchFamily="34" charset="0"/>
                        </a:rPr>
                        <a:t>Nov 24</a:t>
                      </a:r>
                    </a:p>
                  </a:txBody>
                  <a:tcPr marL="79898" marR="79898" marT="39950" marB="399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1200">
                          <a:solidFill>
                            <a:schemeClr val="accent1"/>
                          </a:solidFill>
                          <a:latin typeface="Arial" panose="020B0604020202020204" pitchFamily="34" charset="0"/>
                          <a:cs typeface="Arial" panose="020B0604020202020204" pitchFamily="34" charset="0"/>
                        </a:rPr>
                        <a:t>Dec 24</a:t>
                      </a:r>
                    </a:p>
                  </a:txBody>
                  <a:tcPr marL="79898" marR="79898" marT="39950" marB="399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n-GB" sz="1200" b="1" kern="1200">
                          <a:solidFill>
                            <a:schemeClr val="accent1"/>
                          </a:solidFill>
                          <a:latin typeface="Arial" panose="020B0604020202020204" pitchFamily="34" charset="0"/>
                          <a:ea typeface="+mn-ea"/>
                          <a:cs typeface="Arial" panose="020B0604020202020204" pitchFamily="34" charset="0"/>
                        </a:rPr>
                        <a:t>Jan 25</a:t>
                      </a:r>
                    </a:p>
                  </a:txBody>
                  <a:tcPr marL="79898" marR="79898" marT="39950" marB="399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n-GB" sz="1200" b="1" kern="1200">
                          <a:solidFill>
                            <a:schemeClr val="accent1"/>
                          </a:solidFill>
                          <a:latin typeface="Arial" panose="020B0604020202020204" pitchFamily="34" charset="0"/>
                          <a:ea typeface="+mn-ea"/>
                          <a:cs typeface="Arial" panose="020B0604020202020204" pitchFamily="34" charset="0"/>
                        </a:rPr>
                        <a:t>Feb 25</a:t>
                      </a:r>
                    </a:p>
                  </a:txBody>
                  <a:tcPr marL="79898" marR="79898" marT="39950" marB="399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accent1"/>
                          </a:solidFill>
                          <a:latin typeface="Arial" panose="020B0604020202020204" pitchFamily="34" charset="0"/>
                          <a:ea typeface="+mn-ea"/>
                          <a:cs typeface="Arial" panose="020B0604020202020204" pitchFamily="34" charset="0"/>
                        </a:rPr>
                        <a:t>Mar 25</a:t>
                      </a:r>
                    </a:p>
                  </a:txBody>
                  <a:tcPr marL="79898" marR="79898" marT="39950" marB="399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endParaRPr lang="en-GB" sz="1200" b="1" kern="1200">
                        <a:solidFill>
                          <a:schemeClr val="accent1"/>
                        </a:solidFill>
                        <a:latin typeface="Arial" panose="020B0604020202020204" pitchFamily="34" charset="0"/>
                        <a:ea typeface="+mn-ea"/>
                        <a:cs typeface="Arial" panose="020B0604020202020204" pitchFamily="34" charset="0"/>
                      </a:endParaRPr>
                    </a:p>
                  </a:txBody>
                  <a:tcPr marL="79898" marR="79898" marT="39950" marB="399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GB" sz="1200" b="1" kern="1200">
                        <a:solidFill>
                          <a:schemeClr val="accent1"/>
                        </a:solidFill>
                        <a:latin typeface="Arial" panose="020B0604020202020204" pitchFamily="34" charset="0"/>
                        <a:ea typeface="+mn-ea"/>
                        <a:cs typeface="Arial" panose="020B0604020202020204" pitchFamily="34" charset="0"/>
                      </a:endParaRPr>
                    </a:p>
                  </a:txBody>
                  <a:tcPr marL="79898" marR="79898" marT="39950" marB="399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GB" sz="1200" b="1" kern="1200">
                        <a:solidFill>
                          <a:schemeClr val="accent1"/>
                        </a:solidFill>
                        <a:latin typeface="Arial" panose="020B0604020202020204" pitchFamily="34" charset="0"/>
                        <a:ea typeface="+mn-ea"/>
                        <a:cs typeface="Arial" panose="020B0604020202020204" pitchFamily="34" charset="0"/>
                      </a:endParaRPr>
                    </a:p>
                  </a:txBody>
                  <a:tcPr marL="79898" marR="79898" marT="39950" marB="399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6550129"/>
                  </a:ext>
                </a:extLst>
              </a:tr>
            </a:tbl>
          </a:graphicData>
        </a:graphic>
      </p:graphicFrame>
      <p:sp>
        <p:nvSpPr>
          <p:cNvPr id="6" name="TextBox 5">
            <a:extLst>
              <a:ext uri="{FF2B5EF4-FFF2-40B4-BE49-F238E27FC236}">
                <a16:creationId xmlns:a16="http://schemas.microsoft.com/office/drawing/2014/main" id="{7579FDE6-FD50-2A4A-E629-4729F29AAFC0}"/>
              </a:ext>
            </a:extLst>
          </p:cNvPr>
          <p:cNvSpPr txBox="1"/>
          <p:nvPr/>
        </p:nvSpPr>
        <p:spPr>
          <a:xfrm>
            <a:off x="2603085" y="2447153"/>
            <a:ext cx="1759193" cy="307777"/>
          </a:xfrm>
          <a:prstGeom prst="rect">
            <a:avLst/>
          </a:prstGeom>
          <a:noFill/>
        </p:spPr>
        <p:txBody>
          <a:bodyPr wrap="square" rtlCol="0">
            <a:spAutoFit/>
          </a:bodyPr>
          <a:lstStyle/>
          <a:p>
            <a:pPr marL="0" marR="0" lvl="0" indent="0" defTabSz="39949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effectLst/>
                <a:uLnTx/>
                <a:uFillTx/>
                <a:latin typeface="Arial Nova Light" panose="020B0304020202020204" pitchFamily="34" charset="0"/>
              </a:rPr>
              <a:t>Execution of NDAs</a:t>
            </a:r>
          </a:p>
        </p:txBody>
      </p:sp>
      <p:sp>
        <p:nvSpPr>
          <p:cNvPr id="7" name="TextBox 6">
            <a:extLst>
              <a:ext uri="{FF2B5EF4-FFF2-40B4-BE49-F238E27FC236}">
                <a16:creationId xmlns:a16="http://schemas.microsoft.com/office/drawing/2014/main" id="{0A9D217F-5FBA-0BE1-24D4-1BDE5CAABD48}"/>
              </a:ext>
            </a:extLst>
          </p:cNvPr>
          <p:cNvSpPr txBox="1"/>
          <p:nvPr/>
        </p:nvSpPr>
        <p:spPr>
          <a:xfrm>
            <a:off x="2707902" y="2887887"/>
            <a:ext cx="4665772" cy="307777"/>
          </a:xfrm>
          <a:prstGeom prst="rect">
            <a:avLst/>
          </a:prstGeom>
          <a:noFill/>
        </p:spPr>
        <p:txBody>
          <a:bodyPr wrap="square" rtlCol="0">
            <a:spAutoFit/>
          </a:bodyPr>
          <a:lstStyle/>
          <a:p>
            <a:pPr marL="0" marR="0" lvl="0" indent="0" defTabSz="39949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effectLst/>
                <a:uLnTx/>
                <a:uFillTx/>
                <a:latin typeface="Arial Nova Light" panose="020B0304020202020204" pitchFamily="34" charset="0"/>
              </a:rPr>
              <a:t>Issue of Early Market Engagement Information Pack</a:t>
            </a:r>
          </a:p>
        </p:txBody>
      </p:sp>
      <p:sp>
        <p:nvSpPr>
          <p:cNvPr id="8" name="TextBox 7">
            <a:extLst>
              <a:ext uri="{FF2B5EF4-FFF2-40B4-BE49-F238E27FC236}">
                <a16:creationId xmlns:a16="http://schemas.microsoft.com/office/drawing/2014/main" id="{E0C66395-B617-3861-310A-C8D375A97361}"/>
              </a:ext>
            </a:extLst>
          </p:cNvPr>
          <p:cNvSpPr txBox="1"/>
          <p:nvPr/>
        </p:nvSpPr>
        <p:spPr>
          <a:xfrm>
            <a:off x="3975808" y="3336928"/>
            <a:ext cx="4448653" cy="307777"/>
          </a:xfrm>
          <a:prstGeom prst="rect">
            <a:avLst/>
          </a:prstGeom>
          <a:noFill/>
        </p:spPr>
        <p:txBody>
          <a:bodyPr wrap="square" rtlCol="0">
            <a:spAutoFit/>
          </a:bodyPr>
          <a:lstStyle/>
          <a:p>
            <a:pPr marL="0" marR="0" lvl="0" indent="0" defTabSz="39949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effectLst/>
                <a:uLnTx/>
                <a:uFillTx/>
                <a:latin typeface="Arial Nova Light" panose="020B0304020202020204" pitchFamily="34" charset="0"/>
              </a:rPr>
              <a:t>Supplier Review and Response Time [15 working days]</a:t>
            </a:r>
          </a:p>
        </p:txBody>
      </p:sp>
      <p:sp>
        <p:nvSpPr>
          <p:cNvPr id="9" name="TextBox 8">
            <a:extLst>
              <a:ext uri="{FF2B5EF4-FFF2-40B4-BE49-F238E27FC236}">
                <a16:creationId xmlns:a16="http://schemas.microsoft.com/office/drawing/2014/main" id="{4A5A93F0-D4F1-3895-B3CE-2E41D181AE21}"/>
              </a:ext>
            </a:extLst>
          </p:cNvPr>
          <p:cNvSpPr txBox="1"/>
          <p:nvPr/>
        </p:nvSpPr>
        <p:spPr>
          <a:xfrm>
            <a:off x="4972487" y="3759184"/>
            <a:ext cx="2311786" cy="307777"/>
          </a:xfrm>
          <a:prstGeom prst="rect">
            <a:avLst/>
          </a:prstGeom>
          <a:noFill/>
        </p:spPr>
        <p:txBody>
          <a:bodyPr wrap="square" rtlCol="0">
            <a:spAutoFit/>
          </a:bodyPr>
          <a:lstStyle/>
          <a:p>
            <a:pPr marL="0" marR="0" lvl="0" indent="0" defTabSz="39949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effectLst/>
                <a:uLnTx/>
                <a:uFillTx/>
                <a:latin typeface="Arial Nova Light" panose="020B0304020202020204" pitchFamily="34" charset="0"/>
              </a:rPr>
              <a:t>GBN Review of Responses</a:t>
            </a:r>
          </a:p>
        </p:txBody>
      </p:sp>
      <p:sp>
        <p:nvSpPr>
          <p:cNvPr id="11" name="TextBox 10">
            <a:extLst>
              <a:ext uri="{FF2B5EF4-FFF2-40B4-BE49-F238E27FC236}">
                <a16:creationId xmlns:a16="http://schemas.microsoft.com/office/drawing/2014/main" id="{D24F648A-4EE3-2138-0AEA-A687E0BC6924}"/>
              </a:ext>
            </a:extLst>
          </p:cNvPr>
          <p:cNvSpPr txBox="1"/>
          <p:nvPr/>
        </p:nvSpPr>
        <p:spPr>
          <a:xfrm>
            <a:off x="4191615" y="4183337"/>
            <a:ext cx="3511676" cy="307777"/>
          </a:xfrm>
          <a:prstGeom prst="rect">
            <a:avLst/>
          </a:prstGeom>
          <a:noFill/>
        </p:spPr>
        <p:txBody>
          <a:bodyPr wrap="square" rtlCol="0">
            <a:spAutoFit/>
          </a:bodyPr>
          <a:lstStyle/>
          <a:p>
            <a:pPr marL="0" marR="0" lvl="0" indent="0" defTabSz="39949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Arial Nova Light" panose="020B0304020202020204" pitchFamily="34" charset="0"/>
              </a:rPr>
              <a:t>GBN/Supplier 1:1 engagement as required</a:t>
            </a:r>
          </a:p>
        </p:txBody>
      </p:sp>
      <p:sp>
        <p:nvSpPr>
          <p:cNvPr id="13" name="Oval 12">
            <a:extLst>
              <a:ext uri="{FF2B5EF4-FFF2-40B4-BE49-F238E27FC236}">
                <a16:creationId xmlns:a16="http://schemas.microsoft.com/office/drawing/2014/main" id="{907460BD-816C-115F-016F-8649EEE778F7}"/>
              </a:ext>
            </a:extLst>
          </p:cNvPr>
          <p:cNvSpPr/>
          <p:nvPr/>
        </p:nvSpPr>
        <p:spPr>
          <a:xfrm>
            <a:off x="3928623" y="5093185"/>
            <a:ext cx="94370" cy="94370"/>
          </a:xfrm>
          <a:prstGeom prst="ellipse">
            <a:avLst/>
          </a:prstGeom>
          <a:solidFill>
            <a:schemeClr val="accent2"/>
          </a:solidFill>
          <a:ln w="28575" cap="flat" cmpd="sng" algn="ctr">
            <a:solidFill>
              <a:schemeClr val="accent1"/>
            </a:solidFill>
            <a:prstDash val="solid"/>
            <a:miter lim="800000"/>
          </a:ln>
          <a:effectLst/>
        </p:spPr>
        <p:txBody>
          <a:bodyPr rtlCol="0" anchor="ctr"/>
          <a:lstStyle/>
          <a:p>
            <a:pPr marL="0" marR="0" lvl="0" indent="0" algn="ctr" defTabSz="399498"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4574F8AD-0A03-E7A1-5B72-8803CBD46012}"/>
              </a:ext>
            </a:extLst>
          </p:cNvPr>
          <p:cNvCxnSpPr>
            <a:cxnSpLocks/>
            <a:stCxn id="16" idx="6"/>
            <a:endCxn id="17" idx="2"/>
          </p:cNvCxnSpPr>
          <p:nvPr/>
        </p:nvCxnSpPr>
        <p:spPr>
          <a:xfrm>
            <a:off x="4016224" y="4794738"/>
            <a:ext cx="600202" cy="0"/>
          </a:xfrm>
          <a:prstGeom prst="line">
            <a:avLst/>
          </a:prstGeom>
          <a:noFill/>
          <a:ln w="19050" cap="flat" cmpd="sng" algn="ctr">
            <a:solidFill>
              <a:schemeClr val="accent1"/>
            </a:solidFill>
            <a:prstDash val="solid"/>
            <a:miter lim="800000"/>
          </a:ln>
          <a:effectLst/>
        </p:spPr>
      </p:cxnSp>
      <p:sp>
        <p:nvSpPr>
          <p:cNvPr id="16" name="Oval 15">
            <a:extLst>
              <a:ext uri="{FF2B5EF4-FFF2-40B4-BE49-F238E27FC236}">
                <a16:creationId xmlns:a16="http://schemas.microsoft.com/office/drawing/2014/main" id="{17463BCA-3994-CAB2-3E83-11C0630E2E5C}"/>
              </a:ext>
            </a:extLst>
          </p:cNvPr>
          <p:cNvSpPr/>
          <p:nvPr/>
        </p:nvSpPr>
        <p:spPr>
          <a:xfrm>
            <a:off x="3921854" y="4747553"/>
            <a:ext cx="94370" cy="94370"/>
          </a:xfrm>
          <a:prstGeom prst="ellipse">
            <a:avLst/>
          </a:prstGeom>
          <a:solidFill>
            <a:schemeClr val="accent2"/>
          </a:solidFill>
          <a:ln w="28575" cap="flat" cmpd="sng" algn="ctr">
            <a:solidFill>
              <a:schemeClr val="accent1"/>
            </a:solidFill>
            <a:prstDash val="solid"/>
            <a:miter lim="800000"/>
          </a:ln>
          <a:effectLst/>
        </p:spPr>
        <p:txBody>
          <a:bodyPr rtlCol="0" anchor="ctr"/>
          <a:lstStyle/>
          <a:p>
            <a:pPr marL="0" marR="0" lvl="0" indent="0" algn="ctr" defTabSz="399498"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39011253-41EB-4286-DD8A-179E67A22A16}"/>
              </a:ext>
            </a:extLst>
          </p:cNvPr>
          <p:cNvSpPr/>
          <p:nvPr/>
        </p:nvSpPr>
        <p:spPr>
          <a:xfrm>
            <a:off x="4616426" y="4747553"/>
            <a:ext cx="94370" cy="94370"/>
          </a:xfrm>
          <a:prstGeom prst="ellipse">
            <a:avLst/>
          </a:prstGeom>
          <a:solidFill>
            <a:schemeClr val="accent2"/>
          </a:solidFill>
          <a:ln w="28575" cap="flat" cmpd="sng" algn="ctr">
            <a:solidFill>
              <a:schemeClr val="accent1"/>
            </a:solidFill>
            <a:prstDash val="solid"/>
            <a:miter lim="800000"/>
          </a:ln>
          <a:effectLst/>
        </p:spPr>
        <p:txBody>
          <a:bodyPr rtlCol="0" anchor="ctr"/>
          <a:lstStyle/>
          <a:p>
            <a:pPr marL="0" marR="0" lvl="0" indent="0" algn="ctr" defTabSz="399498"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37B11AC-D5C1-7118-D1CE-71087AC1694F}"/>
              </a:ext>
            </a:extLst>
          </p:cNvPr>
          <p:cNvSpPr txBox="1"/>
          <p:nvPr/>
        </p:nvSpPr>
        <p:spPr>
          <a:xfrm>
            <a:off x="4962962" y="4640850"/>
            <a:ext cx="2740329" cy="307777"/>
          </a:xfrm>
          <a:prstGeom prst="rect">
            <a:avLst/>
          </a:prstGeom>
          <a:noFill/>
        </p:spPr>
        <p:txBody>
          <a:bodyPr wrap="square" rtlCol="0">
            <a:spAutoFit/>
          </a:bodyPr>
          <a:lstStyle/>
          <a:p>
            <a:pPr marL="0" marR="0" lvl="0" indent="0" defTabSz="399498" rtl="0" eaLnBrk="1" fontAlgn="auto" latinLnBrk="0" hangingPunct="1">
              <a:lnSpc>
                <a:spcPct val="100000"/>
              </a:lnSpc>
              <a:spcBef>
                <a:spcPts val="0"/>
              </a:spcBef>
              <a:spcAft>
                <a:spcPts val="0"/>
              </a:spcAft>
              <a:buClrTx/>
              <a:buSzTx/>
              <a:buFontTx/>
              <a:buNone/>
              <a:tabLst/>
              <a:defRPr/>
            </a:pPr>
            <a:r>
              <a:rPr lang="en-GB" sz="1400">
                <a:latin typeface="Arial Nova Light" panose="020B0304020202020204" pitchFamily="34" charset="0"/>
              </a:rPr>
              <a:t>GBN Post Engagement Review</a:t>
            </a:r>
            <a:endParaRPr kumimoji="0" lang="en-GB" sz="1400" b="0" i="0" u="none" strike="noStrike" kern="1200" cap="none" spc="0" normalizeH="0" baseline="0" noProof="0">
              <a:ln>
                <a:noFill/>
              </a:ln>
              <a:effectLst/>
              <a:uLnTx/>
              <a:uFillTx/>
              <a:latin typeface="Arial Nova Light" panose="020B0304020202020204" pitchFamily="34" charset="0"/>
            </a:endParaRPr>
          </a:p>
        </p:txBody>
      </p:sp>
      <p:sp>
        <p:nvSpPr>
          <p:cNvPr id="19" name="TextBox 18">
            <a:extLst>
              <a:ext uri="{FF2B5EF4-FFF2-40B4-BE49-F238E27FC236}">
                <a16:creationId xmlns:a16="http://schemas.microsoft.com/office/drawing/2014/main" id="{00C8C826-C1C6-CFCB-ABFA-BC98FC9F2092}"/>
              </a:ext>
            </a:extLst>
          </p:cNvPr>
          <p:cNvSpPr txBox="1"/>
          <p:nvPr/>
        </p:nvSpPr>
        <p:spPr>
          <a:xfrm>
            <a:off x="4100462" y="4986610"/>
            <a:ext cx="3511676" cy="307777"/>
          </a:xfrm>
          <a:prstGeom prst="rect">
            <a:avLst/>
          </a:prstGeom>
          <a:noFill/>
        </p:spPr>
        <p:txBody>
          <a:bodyPr wrap="square" rtlCol="0">
            <a:spAutoFit/>
          </a:bodyPr>
          <a:lstStyle/>
          <a:p>
            <a:pPr marL="0" marR="0" lvl="0" indent="0" defTabSz="39949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effectLst/>
                <a:uLnTx/>
                <a:uFillTx/>
                <a:latin typeface="Arial Nova Light" panose="020B0304020202020204" pitchFamily="34" charset="0"/>
              </a:rPr>
              <a:t>Conclusion of Early Market Engagement </a:t>
            </a:r>
          </a:p>
        </p:txBody>
      </p:sp>
      <p:cxnSp>
        <p:nvCxnSpPr>
          <p:cNvPr id="20" name="Straight Connector 19">
            <a:extLst>
              <a:ext uri="{FF2B5EF4-FFF2-40B4-BE49-F238E27FC236}">
                <a16:creationId xmlns:a16="http://schemas.microsoft.com/office/drawing/2014/main" id="{DF3013C3-5E21-3B71-5559-B9E41565A696}"/>
              </a:ext>
            </a:extLst>
          </p:cNvPr>
          <p:cNvCxnSpPr>
            <a:cxnSpLocks/>
          </p:cNvCxnSpPr>
          <p:nvPr/>
        </p:nvCxnSpPr>
        <p:spPr>
          <a:xfrm>
            <a:off x="495119" y="5627557"/>
            <a:ext cx="7920000" cy="0"/>
          </a:xfrm>
          <a:prstGeom prst="line">
            <a:avLst/>
          </a:prstGeom>
          <a:noFill/>
          <a:ln w="9525" cap="flat" cmpd="sng" algn="ctr">
            <a:solidFill>
              <a:srgbClr val="000000"/>
            </a:solidFill>
            <a:prstDash val="solid"/>
            <a:tailEnd type="arrow" w="sm" len="sm"/>
          </a:ln>
          <a:effectLst/>
        </p:spPr>
      </p:cxnSp>
      <p:cxnSp>
        <p:nvCxnSpPr>
          <p:cNvPr id="22" name="Straight Connector 21">
            <a:extLst>
              <a:ext uri="{FF2B5EF4-FFF2-40B4-BE49-F238E27FC236}">
                <a16:creationId xmlns:a16="http://schemas.microsoft.com/office/drawing/2014/main" id="{0721A106-FC95-7915-D3C1-8F2465349662}"/>
              </a:ext>
            </a:extLst>
          </p:cNvPr>
          <p:cNvCxnSpPr>
            <a:cxnSpLocks/>
          </p:cNvCxnSpPr>
          <p:nvPr/>
        </p:nvCxnSpPr>
        <p:spPr>
          <a:xfrm flipV="1">
            <a:off x="500148" y="5519557"/>
            <a:ext cx="0" cy="216000"/>
          </a:xfrm>
          <a:prstGeom prst="line">
            <a:avLst/>
          </a:prstGeom>
          <a:noFill/>
          <a:ln w="9525" cap="flat" cmpd="sng" algn="ctr">
            <a:solidFill>
              <a:srgbClr val="000000"/>
            </a:solidFill>
            <a:prstDash val="solid"/>
          </a:ln>
          <a:effectLst/>
        </p:spPr>
      </p:cxnSp>
      <p:cxnSp>
        <p:nvCxnSpPr>
          <p:cNvPr id="23" name="Straight Connector 22">
            <a:extLst>
              <a:ext uri="{FF2B5EF4-FFF2-40B4-BE49-F238E27FC236}">
                <a16:creationId xmlns:a16="http://schemas.microsoft.com/office/drawing/2014/main" id="{09D94314-311D-48DF-1E3D-3A491B6BB6D7}"/>
              </a:ext>
            </a:extLst>
          </p:cNvPr>
          <p:cNvCxnSpPr>
            <a:cxnSpLocks/>
          </p:cNvCxnSpPr>
          <p:nvPr/>
        </p:nvCxnSpPr>
        <p:spPr>
          <a:xfrm flipV="1">
            <a:off x="1724148" y="5519557"/>
            <a:ext cx="0" cy="216000"/>
          </a:xfrm>
          <a:prstGeom prst="line">
            <a:avLst/>
          </a:prstGeom>
          <a:noFill/>
          <a:ln w="9525" cap="flat" cmpd="sng" algn="ctr">
            <a:solidFill>
              <a:srgbClr val="000000"/>
            </a:solidFill>
            <a:prstDash val="solid"/>
          </a:ln>
          <a:effectLst/>
        </p:spPr>
      </p:cxnSp>
      <p:cxnSp>
        <p:nvCxnSpPr>
          <p:cNvPr id="24" name="Straight Connector 23">
            <a:extLst>
              <a:ext uri="{FF2B5EF4-FFF2-40B4-BE49-F238E27FC236}">
                <a16:creationId xmlns:a16="http://schemas.microsoft.com/office/drawing/2014/main" id="{48530017-E1AF-3042-20B6-4171F11669F6}"/>
              </a:ext>
            </a:extLst>
          </p:cNvPr>
          <p:cNvCxnSpPr>
            <a:cxnSpLocks/>
          </p:cNvCxnSpPr>
          <p:nvPr/>
        </p:nvCxnSpPr>
        <p:spPr>
          <a:xfrm flipV="1">
            <a:off x="2948148" y="5519557"/>
            <a:ext cx="0" cy="216000"/>
          </a:xfrm>
          <a:prstGeom prst="line">
            <a:avLst/>
          </a:prstGeom>
          <a:noFill/>
          <a:ln w="9525" cap="flat" cmpd="sng" algn="ctr">
            <a:solidFill>
              <a:srgbClr val="000000"/>
            </a:solidFill>
            <a:prstDash val="solid"/>
          </a:ln>
          <a:effectLst/>
        </p:spPr>
      </p:cxnSp>
      <p:cxnSp>
        <p:nvCxnSpPr>
          <p:cNvPr id="25" name="Straight Connector 24">
            <a:extLst>
              <a:ext uri="{FF2B5EF4-FFF2-40B4-BE49-F238E27FC236}">
                <a16:creationId xmlns:a16="http://schemas.microsoft.com/office/drawing/2014/main" id="{77044009-33A8-CA95-9AD3-57628BE30BCC}"/>
              </a:ext>
            </a:extLst>
          </p:cNvPr>
          <p:cNvCxnSpPr>
            <a:cxnSpLocks/>
          </p:cNvCxnSpPr>
          <p:nvPr/>
        </p:nvCxnSpPr>
        <p:spPr>
          <a:xfrm flipV="1">
            <a:off x="4172148" y="5519557"/>
            <a:ext cx="0" cy="216000"/>
          </a:xfrm>
          <a:prstGeom prst="line">
            <a:avLst/>
          </a:prstGeom>
          <a:noFill/>
          <a:ln w="9525" cap="flat" cmpd="sng" algn="ctr">
            <a:solidFill>
              <a:srgbClr val="000000"/>
            </a:solidFill>
            <a:prstDash val="solid"/>
          </a:ln>
          <a:effectLst/>
        </p:spPr>
      </p:cxnSp>
      <p:cxnSp>
        <p:nvCxnSpPr>
          <p:cNvPr id="26" name="Straight Connector 25">
            <a:extLst>
              <a:ext uri="{FF2B5EF4-FFF2-40B4-BE49-F238E27FC236}">
                <a16:creationId xmlns:a16="http://schemas.microsoft.com/office/drawing/2014/main" id="{88D62E11-0661-94C5-BD82-370CE10FD6B0}"/>
              </a:ext>
            </a:extLst>
          </p:cNvPr>
          <p:cNvCxnSpPr>
            <a:cxnSpLocks/>
          </p:cNvCxnSpPr>
          <p:nvPr/>
        </p:nvCxnSpPr>
        <p:spPr>
          <a:xfrm flipV="1">
            <a:off x="5396148" y="5519557"/>
            <a:ext cx="0" cy="216000"/>
          </a:xfrm>
          <a:prstGeom prst="line">
            <a:avLst/>
          </a:prstGeom>
          <a:noFill/>
          <a:ln w="9525" cap="flat" cmpd="sng" algn="ctr">
            <a:solidFill>
              <a:srgbClr val="000000"/>
            </a:solidFill>
            <a:prstDash val="solid"/>
          </a:ln>
          <a:effectLst/>
        </p:spPr>
      </p:cxnSp>
      <p:cxnSp>
        <p:nvCxnSpPr>
          <p:cNvPr id="27" name="Straight Connector 26">
            <a:extLst>
              <a:ext uri="{FF2B5EF4-FFF2-40B4-BE49-F238E27FC236}">
                <a16:creationId xmlns:a16="http://schemas.microsoft.com/office/drawing/2014/main" id="{E8736C2E-1E7F-3105-145D-7BD1D9A17007}"/>
              </a:ext>
            </a:extLst>
          </p:cNvPr>
          <p:cNvCxnSpPr>
            <a:cxnSpLocks/>
          </p:cNvCxnSpPr>
          <p:nvPr/>
        </p:nvCxnSpPr>
        <p:spPr>
          <a:xfrm flipV="1">
            <a:off x="6620148" y="5519557"/>
            <a:ext cx="0" cy="216000"/>
          </a:xfrm>
          <a:prstGeom prst="line">
            <a:avLst/>
          </a:prstGeom>
          <a:noFill/>
          <a:ln w="9525" cap="flat" cmpd="sng" algn="ctr">
            <a:solidFill>
              <a:srgbClr val="000000"/>
            </a:solidFill>
            <a:prstDash val="solid"/>
          </a:ln>
          <a:effectLst/>
        </p:spPr>
      </p:cxnSp>
      <p:cxnSp>
        <p:nvCxnSpPr>
          <p:cNvPr id="31" name="Straight Connector 30">
            <a:extLst>
              <a:ext uri="{FF2B5EF4-FFF2-40B4-BE49-F238E27FC236}">
                <a16:creationId xmlns:a16="http://schemas.microsoft.com/office/drawing/2014/main" id="{BF248463-8CB5-F117-337B-48F120D39026}"/>
              </a:ext>
            </a:extLst>
          </p:cNvPr>
          <p:cNvCxnSpPr>
            <a:cxnSpLocks/>
            <a:stCxn id="32" idx="6"/>
            <a:endCxn id="33" idx="2"/>
          </p:cNvCxnSpPr>
          <p:nvPr/>
        </p:nvCxnSpPr>
        <p:spPr>
          <a:xfrm flipV="1">
            <a:off x="3498393" y="4353272"/>
            <a:ext cx="460514" cy="7575"/>
          </a:xfrm>
          <a:prstGeom prst="line">
            <a:avLst/>
          </a:prstGeom>
          <a:noFill/>
          <a:ln w="19050" cap="flat" cmpd="sng" algn="ctr">
            <a:solidFill>
              <a:schemeClr val="accent1"/>
            </a:solidFill>
            <a:prstDash val="solid"/>
            <a:miter lim="800000"/>
          </a:ln>
          <a:effectLst/>
        </p:spPr>
      </p:cxnSp>
      <p:sp>
        <p:nvSpPr>
          <p:cNvPr id="32" name="Oval 31">
            <a:extLst>
              <a:ext uri="{FF2B5EF4-FFF2-40B4-BE49-F238E27FC236}">
                <a16:creationId xmlns:a16="http://schemas.microsoft.com/office/drawing/2014/main" id="{78B2CFED-67EE-22C4-20C9-408A3DA76A14}"/>
              </a:ext>
            </a:extLst>
          </p:cNvPr>
          <p:cNvSpPr/>
          <p:nvPr/>
        </p:nvSpPr>
        <p:spPr>
          <a:xfrm>
            <a:off x="3404023" y="4313662"/>
            <a:ext cx="94370" cy="94370"/>
          </a:xfrm>
          <a:prstGeom prst="ellipse">
            <a:avLst/>
          </a:prstGeom>
          <a:solidFill>
            <a:schemeClr val="accent2"/>
          </a:solidFill>
          <a:ln w="28575" cap="flat" cmpd="sng" algn="ctr">
            <a:solidFill>
              <a:schemeClr val="accent1"/>
            </a:solidFill>
            <a:prstDash val="solid"/>
            <a:miter lim="800000"/>
          </a:ln>
          <a:effectLst/>
        </p:spPr>
        <p:txBody>
          <a:bodyPr rtlCol="0" anchor="ctr"/>
          <a:lstStyle/>
          <a:p>
            <a:pPr marL="0" marR="0" lvl="0" indent="0" algn="ctr" defTabSz="399498"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618C3442-E488-EE98-BD96-E0A8F882470D}"/>
              </a:ext>
            </a:extLst>
          </p:cNvPr>
          <p:cNvSpPr/>
          <p:nvPr/>
        </p:nvSpPr>
        <p:spPr>
          <a:xfrm>
            <a:off x="3958907" y="4306087"/>
            <a:ext cx="94370" cy="94370"/>
          </a:xfrm>
          <a:prstGeom prst="ellipse">
            <a:avLst/>
          </a:prstGeom>
          <a:solidFill>
            <a:schemeClr val="accent2"/>
          </a:solidFill>
          <a:ln w="28575" cap="flat" cmpd="sng" algn="ctr">
            <a:solidFill>
              <a:schemeClr val="accent1"/>
            </a:solidFill>
            <a:prstDash val="solid"/>
            <a:miter lim="800000"/>
          </a:ln>
          <a:effectLst/>
        </p:spPr>
        <p:txBody>
          <a:bodyPr rtlCol="0" anchor="ctr"/>
          <a:lstStyle/>
          <a:p>
            <a:pPr marL="0" marR="0" lvl="0" indent="0" algn="ctr" defTabSz="399498"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id="{04C34468-B425-C3BB-BFA9-A5628BA0BAD1}"/>
              </a:ext>
            </a:extLst>
          </p:cNvPr>
          <p:cNvCxnSpPr>
            <a:cxnSpLocks/>
            <a:stCxn id="35" idx="6"/>
            <a:endCxn id="36" idx="2"/>
          </p:cNvCxnSpPr>
          <p:nvPr/>
        </p:nvCxnSpPr>
        <p:spPr>
          <a:xfrm>
            <a:off x="3277258" y="3911806"/>
            <a:ext cx="1339168" cy="0"/>
          </a:xfrm>
          <a:prstGeom prst="line">
            <a:avLst/>
          </a:prstGeom>
          <a:noFill/>
          <a:ln w="19050" cap="flat" cmpd="sng" algn="ctr">
            <a:solidFill>
              <a:schemeClr val="accent1"/>
            </a:solidFill>
            <a:prstDash val="solid"/>
            <a:miter lim="800000"/>
          </a:ln>
          <a:effectLst/>
        </p:spPr>
      </p:cxnSp>
      <p:sp>
        <p:nvSpPr>
          <p:cNvPr id="35" name="Oval 34">
            <a:extLst>
              <a:ext uri="{FF2B5EF4-FFF2-40B4-BE49-F238E27FC236}">
                <a16:creationId xmlns:a16="http://schemas.microsoft.com/office/drawing/2014/main" id="{F8FAD423-339F-47E2-41BF-CEE4BBAEDFAE}"/>
              </a:ext>
            </a:extLst>
          </p:cNvPr>
          <p:cNvSpPr/>
          <p:nvPr/>
        </p:nvSpPr>
        <p:spPr>
          <a:xfrm>
            <a:off x="3182888" y="3864621"/>
            <a:ext cx="94370" cy="94370"/>
          </a:xfrm>
          <a:prstGeom prst="ellipse">
            <a:avLst/>
          </a:prstGeom>
          <a:solidFill>
            <a:schemeClr val="accent2"/>
          </a:solidFill>
          <a:ln w="28575" cap="flat" cmpd="sng" algn="ctr">
            <a:solidFill>
              <a:schemeClr val="accent1"/>
            </a:solidFill>
            <a:prstDash val="solid"/>
            <a:miter lim="800000"/>
          </a:ln>
          <a:effectLst/>
        </p:spPr>
        <p:txBody>
          <a:bodyPr rtlCol="0" anchor="ctr"/>
          <a:lstStyle/>
          <a:p>
            <a:pPr marL="0" marR="0" lvl="0" indent="0" algn="ctr" defTabSz="399498"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7F7C2F9F-8D61-EC08-0FF3-66F166E165BA}"/>
              </a:ext>
            </a:extLst>
          </p:cNvPr>
          <p:cNvSpPr/>
          <p:nvPr/>
        </p:nvSpPr>
        <p:spPr>
          <a:xfrm>
            <a:off x="4616426" y="3864621"/>
            <a:ext cx="94370" cy="94370"/>
          </a:xfrm>
          <a:prstGeom prst="ellipse">
            <a:avLst/>
          </a:prstGeom>
          <a:solidFill>
            <a:schemeClr val="accent2"/>
          </a:solidFill>
          <a:ln w="28575" cap="flat" cmpd="sng" algn="ctr">
            <a:solidFill>
              <a:schemeClr val="accent1"/>
            </a:solidFill>
            <a:prstDash val="solid"/>
            <a:miter lim="800000"/>
          </a:ln>
          <a:effectLst/>
        </p:spPr>
        <p:txBody>
          <a:bodyPr rtlCol="0" anchor="ctr"/>
          <a:lstStyle/>
          <a:p>
            <a:pPr marL="0" marR="0" lvl="0" indent="0" algn="ctr" defTabSz="399498"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37" name="Straight Connector 36">
            <a:extLst>
              <a:ext uri="{FF2B5EF4-FFF2-40B4-BE49-F238E27FC236}">
                <a16:creationId xmlns:a16="http://schemas.microsoft.com/office/drawing/2014/main" id="{9F82F368-F727-C15D-A999-928FD566926A}"/>
              </a:ext>
            </a:extLst>
          </p:cNvPr>
          <p:cNvCxnSpPr>
            <a:cxnSpLocks/>
            <a:stCxn id="38" idx="6"/>
            <a:endCxn id="39" idx="2"/>
          </p:cNvCxnSpPr>
          <p:nvPr/>
        </p:nvCxnSpPr>
        <p:spPr>
          <a:xfrm>
            <a:off x="2185393" y="3489244"/>
            <a:ext cx="1736461" cy="0"/>
          </a:xfrm>
          <a:prstGeom prst="line">
            <a:avLst/>
          </a:prstGeom>
          <a:noFill/>
          <a:ln w="19050" cap="flat" cmpd="sng" algn="ctr">
            <a:solidFill>
              <a:schemeClr val="accent1"/>
            </a:solidFill>
            <a:prstDash val="solid"/>
            <a:miter lim="800000"/>
          </a:ln>
          <a:effectLst/>
        </p:spPr>
      </p:cxnSp>
      <p:sp>
        <p:nvSpPr>
          <p:cNvPr id="38" name="Oval 37">
            <a:extLst>
              <a:ext uri="{FF2B5EF4-FFF2-40B4-BE49-F238E27FC236}">
                <a16:creationId xmlns:a16="http://schemas.microsoft.com/office/drawing/2014/main" id="{E4B4456C-9426-7255-D60D-63A32088038C}"/>
              </a:ext>
            </a:extLst>
          </p:cNvPr>
          <p:cNvSpPr/>
          <p:nvPr/>
        </p:nvSpPr>
        <p:spPr>
          <a:xfrm>
            <a:off x="2091023" y="3442059"/>
            <a:ext cx="94370" cy="94370"/>
          </a:xfrm>
          <a:prstGeom prst="ellipse">
            <a:avLst/>
          </a:prstGeom>
          <a:solidFill>
            <a:schemeClr val="accent2"/>
          </a:solidFill>
          <a:ln w="28575" cap="flat" cmpd="sng" algn="ctr">
            <a:solidFill>
              <a:schemeClr val="accent1"/>
            </a:solidFill>
            <a:prstDash val="solid"/>
            <a:miter lim="800000"/>
          </a:ln>
          <a:effectLst/>
        </p:spPr>
        <p:txBody>
          <a:bodyPr rtlCol="0" anchor="ctr"/>
          <a:lstStyle/>
          <a:p>
            <a:pPr marL="0" marR="0" lvl="0" indent="0" algn="ctr" defTabSz="399498"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60945C36-75F7-41E8-AC4A-FB10D4D8BE78}"/>
              </a:ext>
            </a:extLst>
          </p:cNvPr>
          <p:cNvSpPr/>
          <p:nvPr/>
        </p:nvSpPr>
        <p:spPr>
          <a:xfrm>
            <a:off x="3921854" y="3442059"/>
            <a:ext cx="94370" cy="94370"/>
          </a:xfrm>
          <a:prstGeom prst="ellipse">
            <a:avLst/>
          </a:prstGeom>
          <a:solidFill>
            <a:schemeClr val="accent2"/>
          </a:solidFill>
          <a:ln w="28575" cap="flat" cmpd="sng" algn="ctr">
            <a:solidFill>
              <a:schemeClr val="accent1"/>
            </a:solidFill>
            <a:prstDash val="solid"/>
            <a:miter lim="800000"/>
          </a:ln>
          <a:effectLst/>
        </p:spPr>
        <p:txBody>
          <a:bodyPr rtlCol="0" anchor="ctr"/>
          <a:lstStyle/>
          <a:p>
            <a:pPr marL="0" marR="0" lvl="0" indent="0" algn="ctr" defTabSz="399498"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9F3D4434-C8ED-F6E6-4DC9-B49EBB3CC10E}"/>
              </a:ext>
            </a:extLst>
          </p:cNvPr>
          <p:cNvSpPr/>
          <p:nvPr/>
        </p:nvSpPr>
        <p:spPr>
          <a:xfrm>
            <a:off x="2089144" y="2991450"/>
            <a:ext cx="94370" cy="94370"/>
          </a:xfrm>
          <a:prstGeom prst="ellipse">
            <a:avLst/>
          </a:prstGeom>
          <a:solidFill>
            <a:schemeClr val="accent2"/>
          </a:solidFill>
          <a:ln w="28575" cap="flat" cmpd="sng" algn="ctr">
            <a:solidFill>
              <a:schemeClr val="accent1"/>
            </a:solidFill>
            <a:prstDash val="solid"/>
            <a:miter lim="800000"/>
          </a:ln>
          <a:effectLst/>
        </p:spPr>
        <p:txBody>
          <a:bodyPr rtlCol="0" anchor="ctr"/>
          <a:lstStyle/>
          <a:p>
            <a:pPr marL="0" marR="0" lvl="0" indent="0" algn="ctr" defTabSz="399498"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42" name="Straight Connector 41">
            <a:extLst>
              <a:ext uri="{FF2B5EF4-FFF2-40B4-BE49-F238E27FC236}">
                <a16:creationId xmlns:a16="http://schemas.microsoft.com/office/drawing/2014/main" id="{530C97D6-A9A4-F27A-0AC5-08055FAD5C1F}"/>
              </a:ext>
            </a:extLst>
          </p:cNvPr>
          <p:cNvCxnSpPr>
            <a:cxnSpLocks/>
            <a:stCxn id="44" idx="6"/>
            <a:endCxn id="45" idx="2"/>
          </p:cNvCxnSpPr>
          <p:nvPr/>
        </p:nvCxnSpPr>
        <p:spPr>
          <a:xfrm>
            <a:off x="1758893" y="2122094"/>
            <a:ext cx="167804" cy="0"/>
          </a:xfrm>
          <a:prstGeom prst="line">
            <a:avLst/>
          </a:prstGeom>
          <a:noFill/>
          <a:ln w="19050" cap="flat" cmpd="sng" algn="ctr">
            <a:solidFill>
              <a:schemeClr val="accent1"/>
            </a:solidFill>
            <a:prstDash val="solid"/>
            <a:miter lim="800000"/>
          </a:ln>
          <a:effectLst/>
        </p:spPr>
      </p:cxnSp>
      <p:sp>
        <p:nvSpPr>
          <p:cNvPr id="44" name="Oval 43">
            <a:extLst>
              <a:ext uri="{FF2B5EF4-FFF2-40B4-BE49-F238E27FC236}">
                <a16:creationId xmlns:a16="http://schemas.microsoft.com/office/drawing/2014/main" id="{EDB39116-1E49-DEF8-8C15-06CD9A5CEBB8}"/>
              </a:ext>
            </a:extLst>
          </p:cNvPr>
          <p:cNvSpPr/>
          <p:nvPr/>
        </p:nvSpPr>
        <p:spPr>
          <a:xfrm>
            <a:off x="1664523" y="2074909"/>
            <a:ext cx="94370" cy="94370"/>
          </a:xfrm>
          <a:prstGeom prst="ellipse">
            <a:avLst/>
          </a:prstGeom>
          <a:solidFill>
            <a:schemeClr val="accent2"/>
          </a:solidFill>
          <a:ln w="28575" cap="flat" cmpd="sng" algn="ctr">
            <a:solidFill>
              <a:schemeClr val="accent1"/>
            </a:solidFill>
            <a:prstDash val="solid"/>
            <a:miter lim="800000"/>
          </a:ln>
          <a:effectLst/>
        </p:spPr>
        <p:txBody>
          <a:bodyPr rtlCol="0" anchor="ctr"/>
          <a:lstStyle/>
          <a:p>
            <a:pPr marL="0" marR="0" lvl="0" indent="0" algn="ctr" defTabSz="399498"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6F5F374F-FFE7-A95A-44F0-5B5E4855BDAE}"/>
              </a:ext>
            </a:extLst>
          </p:cNvPr>
          <p:cNvSpPr/>
          <p:nvPr/>
        </p:nvSpPr>
        <p:spPr>
          <a:xfrm>
            <a:off x="1926697" y="2074909"/>
            <a:ext cx="94370" cy="94370"/>
          </a:xfrm>
          <a:prstGeom prst="ellipse">
            <a:avLst/>
          </a:prstGeom>
          <a:solidFill>
            <a:schemeClr val="accent2"/>
          </a:solidFill>
          <a:ln w="28575" cap="flat" cmpd="sng" algn="ctr">
            <a:solidFill>
              <a:schemeClr val="accent1"/>
            </a:solidFill>
            <a:prstDash val="solid"/>
            <a:miter lim="800000"/>
          </a:ln>
          <a:effectLst/>
        </p:spPr>
        <p:txBody>
          <a:bodyPr rtlCol="0" anchor="ctr"/>
          <a:lstStyle/>
          <a:p>
            <a:pPr marL="0" marR="0" lvl="0" indent="0" algn="ctr" defTabSz="399498"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6" name="Table 5">
            <a:extLst>
              <a:ext uri="{FF2B5EF4-FFF2-40B4-BE49-F238E27FC236}">
                <a16:creationId xmlns:a16="http://schemas.microsoft.com/office/drawing/2014/main" id="{AEC680FD-6F6F-D7B3-903D-8211EA63CD86}"/>
              </a:ext>
            </a:extLst>
          </p:cNvPr>
          <p:cNvGraphicFramePr>
            <a:graphicFrameLocks noGrp="1"/>
          </p:cNvGraphicFramePr>
          <p:nvPr>
            <p:extLst>
              <p:ext uri="{D42A27DB-BD31-4B8C-83A1-F6EECF244321}">
                <p14:modId xmlns:p14="http://schemas.microsoft.com/office/powerpoint/2010/main" val="2640570067"/>
              </p:ext>
            </p:extLst>
          </p:nvPr>
        </p:nvGraphicFramePr>
        <p:xfrm>
          <a:off x="500014" y="1559165"/>
          <a:ext cx="9792000" cy="262780"/>
        </p:xfrm>
        <a:graphic>
          <a:graphicData uri="http://schemas.openxmlformats.org/drawingml/2006/table">
            <a:tbl>
              <a:tblPr firstRow="1" bandRow="1"/>
              <a:tblGrid>
                <a:gridCol w="1224000">
                  <a:extLst>
                    <a:ext uri="{9D8B030D-6E8A-4147-A177-3AD203B41FA5}">
                      <a16:colId xmlns:a16="http://schemas.microsoft.com/office/drawing/2014/main" val="2598502929"/>
                    </a:ext>
                  </a:extLst>
                </a:gridCol>
                <a:gridCol w="1224000">
                  <a:extLst>
                    <a:ext uri="{9D8B030D-6E8A-4147-A177-3AD203B41FA5}">
                      <a16:colId xmlns:a16="http://schemas.microsoft.com/office/drawing/2014/main" val="684759607"/>
                    </a:ext>
                  </a:extLst>
                </a:gridCol>
                <a:gridCol w="1224000">
                  <a:extLst>
                    <a:ext uri="{9D8B030D-6E8A-4147-A177-3AD203B41FA5}">
                      <a16:colId xmlns:a16="http://schemas.microsoft.com/office/drawing/2014/main" val="4253864881"/>
                    </a:ext>
                  </a:extLst>
                </a:gridCol>
                <a:gridCol w="1224000">
                  <a:extLst>
                    <a:ext uri="{9D8B030D-6E8A-4147-A177-3AD203B41FA5}">
                      <a16:colId xmlns:a16="http://schemas.microsoft.com/office/drawing/2014/main" val="2842280954"/>
                    </a:ext>
                  </a:extLst>
                </a:gridCol>
                <a:gridCol w="1224000">
                  <a:extLst>
                    <a:ext uri="{9D8B030D-6E8A-4147-A177-3AD203B41FA5}">
                      <a16:colId xmlns:a16="http://schemas.microsoft.com/office/drawing/2014/main" val="896026848"/>
                    </a:ext>
                  </a:extLst>
                </a:gridCol>
                <a:gridCol w="1224000">
                  <a:extLst>
                    <a:ext uri="{9D8B030D-6E8A-4147-A177-3AD203B41FA5}">
                      <a16:colId xmlns:a16="http://schemas.microsoft.com/office/drawing/2014/main" val="1672780607"/>
                    </a:ext>
                  </a:extLst>
                </a:gridCol>
                <a:gridCol w="1224000">
                  <a:extLst>
                    <a:ext uri="{9D8B030D-6E8A-4147-A177-3AD203B41FA5}">
                      <a16:colId xmlns:a16="http://schemas.microsoft.com/office/drawing/2014/main" val="32080759"/>
                    </a:ext>
                  </a:extLst>
                </a:gridCol>
                <a:gridCol w="1224000">
                  <a:extLst>
                    <a:ext uri="{9D8B030D-6E8A-4147-A177-3AD203B41FA5}">
                      <a16:colId xmlns:a16="http://schemas.microsoft.com/office/drawing/2014/main" val="2848326906"/>
                    </a:ext>
                  </a:extLst>
                </a:gridCol>
              </a:tblGrid>
              <a:tr h="23874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1200">
                          <a:solidFill>
                            <a:schemeClr val="accent1"/>
                          </a:solidFill>
                          <a:latin typeface="Arial" panose="020B0604020202020204" pitchFamily="34" charset="0"/>
                          <a:cs typeface="Arial" panose="020B0604020202020204" pitchFamily="34" charset="0"/>
                        </a:rPr>
                        <a:t>Nov 24</a:t>
                      </a:r>
                    </a:p>
                  </a:txBody>
                  <a:tcPr marL="79898" marR="79898" marT="39950" marB="399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1200">
                          <a:solidFill>
                            <a:schemeClr val="accent1"/>
                          </a:solidFill>
                          <a:latin typeface="Arial" panose="020B0604020202020204" pitchFamily="34" charset="0"/>
                          <a:cs typeface="Arial" panose="020B0604020202020204" pitchFamily="34" charset="0"/>
                        </a:rPr>
                        <a:t>Dec 24</a:t>
                      </a:r>
                    </a:p>
                  </a:txBody>
                  <a:tcPr marL="79898" marR="79898" marT="39950" marB="399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n-GB" sz="1200" b="1" kern="1200">
                          <a:solidFill>
                            <a:schemeClr val="accent1"/>
                          </a:solidFill>
                          <a:latin typeface="Arial" panose="020B0604020202020204" pitchFamily="34" charset="0"/>
                          <a:ea typeface="+mn-ea"/>
                          <a:cs typeface="Arial" panose="020B0604020202020204" pitchFamily="34" charset="0"/>
                        </a:rPr>
                        <a:t>Jan 25</a:t>
                      </a:r>
                    </a:p>
                  </a:txBody>
                  <a:tcPr marL="79898" marR="79898" marT="39950" marB="399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n-GB" sz="1200" b="1" kern="1200">
                          <a:solidFill>
                            <a:schemeClr val="accent1"/>
                          </a:solidFill>
                          <a:latin typeface="Arial" panose="020B0604020202020204" pitchFamily="34" charset="0"/>
                          <a:ea typeface="+mn-ea"/>
                          <a:cs typeface="Arial" panose="020B0604020202020204" pitchFamily="34" charset="0"/>
                        </a:rPr>
                        <a:t>Feb 25</a:t>
                      </a:r>
                    </a:p>
                  </a:txBody>
                  <a:tcPr marL="79898" marR="79898" marT="39950" marB="399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accent1"/>
                          </a:solidFill>
                          <a:latin typeface="Arial" panose="020B0604020202020204" pitchFamily="34" charset="0"/>
                          <a:ea typeface="+mn-ea"/>
                          <a:cs typeface="Arial" panose="020B0604020202020204" pitchFamily="34" charset="0"/>
                        </a:rPr>
                        <a:t>Mar 25</a:t>
                      </a:r>
                    </a:p>
                  </a:txBody>
                  <a:tcPr marL="79898" marR="79898" marT="39950" marB="399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endParaRPr lang="en-GB" sz="1200" b="1" kern="1200">
                        <a:solidFill>
                          <a:schemeClr val="accent1"/>
                        </a:solidFill>
                        <a:latin typeface="Arial" panose="020B0604020202020204" pitchFamily="34" charset="0"/>
                        <a:ea typeface="+mn-ea"/>
                        <a:cs typeface="Arial" panose="020B0604020202020204" pitchFamily="34" charset="0"/>
                      </a:endParaRPr>
                    </a:p>
                  </a:txBody>
                  <a:tcPr marL="79898" marR="79898" marT="39950" marB="399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GB" sz="1200" b="1" kern="1200">
                        <a:solidFill>
                          <a:schemeClr val="accent1"/>
                        </a:solidFill>
                        <a:latin typeface="Arial" panose="020B0604020202020204" pitchFamily="34" charset="0"/>
                        <a:ea typeface="+mn-ea"/>
                        <a:cs typeface="Arial" panose="020B0604020202020204" pitchFamily="34" charset="0"/>
                      </a:endParaRPr>
                    </a:p>
                  </a:txBody>
                  <a:tcPr marL="79898" marR="79898" marT="39950" marB="399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GB" sz="1200" b="1" kern="1200">
                        <a:solidFill>
                          <a:schemeClr val="accent1"/>
                        </a:solidFill>
                        <a:latin typeface="Arial" panose="020B0604020202020204" pitchFamily="34" charset="0"/>
                        <a:ea typeface="+mn-ea"/>
                        <a:cs typeface="Arial" panose="020B0604020202020204" pitchFamily="34" charset="0"/>
                      </a:endParaRPr>
                    </a:p>
                  </a:txBody>
                  <a:tcPr marL="79898" marR="79898" marT="39950" marB="399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6550129"/>
                  </a:ext>
                </a:extLst>
              </a:tr>
            </a:tbl>
          </a:graphicData>
        </a:graphic>
      </p:graphicFrame>
      <p:cxnSp>
        <p:nvCxnSpPr>
          <p:cNvPr id="47" name="Straight Connector 46">
            <a:extLst>
              <a:ext uri="{FF2B5EF4-FFF2-40B4-BE49-F238E27FC236}">
                <a16:creationId xmlns:a16="http://schemas.microsoft.com/office/drawing/2014/main" id="{A9DE70DE-A196-E939-DD38-7235DCA91464}"/>
              </a:ext>
            </a:extLst>
          </p:cNvPr>
          <p:cNvCxnSpPr>
            <a:cxnSpLocks/>
          </p:cNvCxnSpPr>
          <p:nvPr/>
        </p:nvCxnSpPr>
        <p:spPr>
          <a:xfrm>
            <a:off x="495252" y="1851192"/>
            <a:ext cx="7920000" cy="0"/>
          </a:xfrm>
          <a:prstGeom prst="line">
            <a:avLst/>
          </a:prstGeom>
          <a:noFill/>
          <a:ln w="9525" cap="flat" cmpd="sng" algn="ctr">
            <a:solidFill>
              <a:srgbClr val="000000"/>
            </a:solidFill>
            <a:prstDash val="solid"/>
            <a:tailEnd type="arrow" w="sm" len="sm"/>
          </a:ln>
          <a:effectLst/>
        </p:spPr>
      </p:cxnSp>
      <p:cxnSp>
        <p:nvCxnSpPr>
          <p:cNvPr id="48" name="Straight Connector 47">
            <a:extLst>
              <a:ext uri="{FF2B5EF4-FFF2-40B4-BE49-F238E27FC236}">
                <a16:creationId xmlns:a16="http://schemas.microsoft.com/office/drawing/2014/main" id="{5D22F472-2191-7712-F01C-5F897C85CFF3}"/>
              </a:ext>
            </a:extLst>
          </p:cNvPr>
          <p:cNvCxnSpPr>
            <a:cxnSpLocks/>
          </p:cNvCxnSpPr>
          <p:nvPr/>
        </p:nvCxnSpPr>
        <p:spPr>
          <a:xfrm flipV="1">
            <a:off x="500281" y="1743192"/>
            <a:ext cx="0" cy="216000"/>
          </a:xfrm>
          <a:prstGeom prst="line">
            <a:avLst/>
          </a:prstGeom>
          <a:noFill/>
          <a:ln w="9525" cap="flat" cmpd="sng" algn="ctr">
            <a:solidFill>
              <a:srgbClr val="000000"/>
            </a:solidFill>
            <a:prstDash val="solid"/>
          </a:ln>
          <a:effectLst/>
        </p:spPr>
      </p:cxnSp>
      <p:cxnSp>
        <p:nvCxnSpPr>
          <p:cNvPr id="49" name="Straight Connector 48">
            <a:extLst>
              <a:ext uri="{FF2B5EF4-FFF2-40B4-BE49-F238E27FC236}">
                <a16:creationId xmlns:a16="http://schemas.microsoft.com/office/drawing/2014/main" id="{56D25903-2B49-7EEB-B353-46794C4B7A83}"/>
              </a:ext>
            </a:extLst>
          </p:cNvPr>
          <p:cNvCxnSpPr>
            <a:cxnSpLocks/>
          </p:cNvCxnSpPr>
          <p:nvPr/>
        </p:nvCxnSpPr>
        <p:spPr>
          <a:xfrm flipV="1">
            <a:off x="1724281" y="1743192"/>
            <a:ext cx="0" cy="216000"/>
          </a:xfrm>
          <a:prstGeom prst="line">
            <a:avLst/>
          </a:prstGeom>
          <a:noFill/>
          <a:ln w="9525" cap="flat" cmpd="sng" algn="ctr">
            <a:solidFill>
              <a:srgbClr val="000000"/>
            </a:solidFill>
            <a:prstDash val="solid"/>
          </a:ln>
          <a:effectLst/>
        </p:spPr>
      </p:cxnSp>
      <p:cxnSp>
        <p:nvCxnSpPr>
          <p:cNvPr id="50" name="Straight Connector 49">
            <a:extLst>
              <a:ext uri="{FF2B5EF4-FFF2-40B4-BE49-F238E27FC236}">
                <a16:creationId xmlns:a16="http://schemas.microsoft.com/office/drawing/2014/main" id="{BAFC733B-CBCC-E0BC-2D2D-1B99C3A21D30}"/>
              </a:ext>
            </a:extLst>
          </p:cNvPr>
          <p:cNvCxnSpPr>
            <a:cxnSpLocks/>
          </p:cNvCxnSpPr>
          <p:nvPr/>
        </p:nvCxnSpPr>
        <p:spPr>
          <a:xfrm flipV="1">
            <a:off x="2948281" y="1743192"/>
            <a:ext cx="0" cy="216000"/>
          </a:xfrm>
          <a:prstGeom prst="line">
            <a:avLst/>
          </a:prstGeom>
          <a:noFill/>
          <a:ln w="9525" cap="flat" cmpd="sng" algn="ctr">
            <a:solidFill>
              <a:srgbClr val="000000"/>
            </a:solidFill>
            <a:prstDash val="solid"/>
          </a:ln>
          <a:effectLst/>
        </p:spPr>
      </p:cxnSp>
      <p:cxnSp>
        <p:nvCxnSpPr>
          <p:cNvPr id="51" name="Straight Connector 50">
            <a:extLst>
              <a:ext uri="{FF2B5EF4-FFF2-40B4-BE49-F238E27FC236}">
                <a16:creationId xmlns:a16="http://schemas.microsoft.com/office/drawing/2014/main" id="{1B61FF74-F6DF-C571-0375-5EA4A67982F8}"/>
              </a:ext>
            </a:extLst>
          </p:cNvPr>
          <p:cNvCxnSpPr>
            <a:cxnSpLocks/>
          </p:cNvCxnSpPr>
          <p:nvPr/>
        </p:nvCxnSpPr>
        <p:spPr>
          <a:xfrm flipV="1">
            <a:off x="4172281" y="1743192"/>
            <a:ext cx="0" cy="216000"/>
          </a:xfrm>
          <a:prstGeom prst="line">
            <a:avLst/>
          </a:prstGeom>
          <a:noFill/>
          <a:ln w="9525" cap="flat" cmpd="sng" algn="ctr">
            <a:solidFill>
              <a:srgbClr val="000000"/>
            </a:solidFill>
            <a:prstDash val="solid"/>
          </a:ln>
          <a:effectLst/>
        </p:spPr>
      </p:cxnSp>
      <p:cxnSp>
        <p:nvCxnSpPr>
          <p:cNvPr id="52" name="Straight Connector 51">
            <a:extLst>
              <a:ext uri="{FF2B5EF4-FFF2-40B4-BE49-F238E27FC236}">
                <a16:creationId xmlns:a16="http://schemas.microsoft.com/office/drawing/2014/main" id="{E4361098-3755-CBE8-C529-064E3744A7E3}"/>
              </a:ext>
            </a:extLst>
          </p:cNvPr>
          <p:cNvCxnSpPr>
            <a:cxnSpLocks/>
          </p:cNvCxnSpPr>
          <p:nvPr/>
        </p:nvCxnSpPr>
        <p:spPr>
          <a:xfrm flipV="1">
            <a:off x="5396281" y="1743192"/>
            <a:ext cx="0" cy="216000"/>
          </a:xfrm>
          <a:prstGeom prst="line">
            <a:avLst/>
          </a:prstGeom>
          <a:noFill/>
          <a:ln w="9525" cap="flat" cmpd="sng" algn="ctr">
            <a:solidFill>
              <a:srgbClr val="000000"/>
            </a:solidFill>
            <a:prstDash val="solid"/>
          </a:ln>
          <a:effectLst/>
        </p:spPr>
      </p:cxnSp>
      <p:cxnSp>
        <p:nvCxnSpPr>
          <p:cNvPr id="54" name="Straight Connector 53">
            <a:extLst>
              <a:ext uri="{FF2B5EF4-FFF2-40B4-BE49-F238E27FC236}">
                <a16:creationId xmlns:a16="http://schemas.microsoft.com/office/drawing/2014/main" id="{98510DD9-24B5-0D6B-B854-2AC805044B16}"/>
              </a:ext>
            </a:extLst>
          </p:cNvPr>
          <p:cNvCxnSpPr>
            <a:cxnSpLocks/>
          </p:cNvCxnSpPr>
          <p:nvPr/>
        </p:nvCxnSpPr>
        <p:spPr>
          <a:xfrm flipV="1">
            <a:off x="6620281" y="1743192"/>
            <a:ext cx="0" cy="216000"/>
          </a:xfrm>
          <a:prstGeom prst="line">
            <a:avLst/>
          </a:prstGeom>
          <a:noFill/>
          <a:ln w="9525" cap="flat" cmpd="sng" algn="ctr">
            <a:solidFill>
              <a:srgbClr val="000000"/>
            </a:solidFill>
            <a:prstDash val="solid"/>
          </a:ln>
          <a:effectLst/>
        </p:spPr>
      </p:cxnSp>
      <p:cxnSp>
        <p:nvCxnSpPr>
          <p:cNvPr id="59" name="Straight Connector 58">
            <a:extLst>
              <a:ext uri="{FF2B5EF4-FFF2-40B4-BE49-F238E27FC236}">
                <a16:creationId xmlns:a16="http://schemas.microsoft.com/office/drawing/2014/main" id="{11567AB4-DA9B-052F-000C-A7096EE565DA}"/>
              </a:ext>
            </a:extLst>
          </p:cNvPr>
          <p:cNvCxnSpPr>
            <a:cxnSpLocks/>
            <a:stCxn id="41" idx="6"/>
            <a:endCxn id="60" idx="2"/>
          </p:cNvCxnSpPr>
          <p:nvPr/>
        </p:nvCxnSpPr>
        <p:spPr>
          <a:xfrm>
            <a:off x="2054656" y="2603444"/>
            <a:ext cx="474440" cy="0"/>
          </a:xfrm>
          <a:prstGeom prst="line">
            <a:avLst/>
          </a:prstGeom>
          <a:noFill/>
          <a:ln w="19050" cap="flat" cmpd="sng" algn="ctr">
            <a:solidFill>
              <a:schemeClr val="accent1"/>
            </a:solidFill>
            <a:prstDash val="solid"/>
            <a:miter lim="800000"/>
          </a:ln>
          <a:effectLst/>
        </p:spPr>
      </p:cxnSp>
      <p:sp>
        <p:nvSpPr>
          <p:cNvPr id="60" name="Oval 59">
            <a:extLst>
              <a:ext uri="{FF2B5EF4-FFF2-40B4-BE49-F238E27FC236}">
                <a16:creationId xmlns:a16="http://schemas.microsoft.com/office/drawing/2014/main" id="{3200915D-0372-B333-4B1F-2BC21A102B98}"/>
              </a:ext>
            </a:extLst>
          </p:cNvPr>
          <p:cNvSpPr/>
          <p:nvPr/>
        </p:nvSpPr>
        <p:spPr>
          <a:xfrm>
            <a:off x="2529096" y="2556259"/>
            <a:ext cx="94370" cy="94370"/>
          </a:xfrm>
          <a:prstGeom prst="ellipse">
            <a:avLst/>
          </a:prstGeom>
          <a:solidFill>
            <a:schemeClr val="accent2"/>
          </a:solidFill>
          <a:ln w="28575" cap="flat" cmpd="sng" algn="ctr">
            <a:solidFill>
              <a:schemeClr val="accent1"/>
            </a:solidFill>
            <a:prstDash val="solid"/>
            <a:miter lim="800000"/>
          </a:ln>
          <a:effectLst/>
        </p:spPr>
        <p:txBody>
          <a:bodyPr rtlCol="0" anchor="ctr"/>
          <a:lstStyle/>
          <a:p>
            <a:pPr marL="0" marR="0" lvl="0" indent="0" algn="ctr" defTabSz="399498"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EE3AD9A3-0D6F-593C-6EC3-5FC4B487C5BD}"/>
              </a:ext>
            </a:extLst>
          </p:cNvPr>
          <p:cNvSpPr/>
          <p:nvPr/>
        </p:nvSpPr>
        <p:spPr>
          <a:xfrm>
            <a:off x="1960286" y="2556259"/>
            <a:ext cx="94370" cy="94370"/>
          </a:xfrm>
          <a:prstGeom prst="ellipse">
            <a:avLst/>
          </a:prstGeom>
          <a:solidFill>
            <a:schemeClr val="accent2"/>
          </a:solidFill>
          <a:ln w="28575" cap="flat" cmpd="sng" algn="ctr">
            <a:solidFill>
              <a:schemeClr val="accent1"/>
            </a:solidFill>
            <a:prstDash val="solid"/>
            <a:miter lim="800000"/>
          </a:ln>
          <a:effectLst/>
        </p:spPr>
        <p:txBody>
          <a:bodyPr rtlCol="0" anchor="ctr"/>
          <a:lstStyle/>
          <a:p>
            <a:pPr marL="0" marR="0" lvl="0" indent="0" algn="ctr" defTabSz="399498"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54C64C53-9AA3-8278-BE75-9F82375810D5}"/>
              </a:ext>
            </a:extLst>
          </p:cNvPr>
          <p:cNvCxnSpPr>
            <a:cxnSpLocks/>
            <a:stCxn id="40" idx="6"/>
            <a:endCxn id="30" idx="2"/>
          </p:cNvCxnSpPr>
          <p:nvPr/>
        </p:nvCxnSpPr>
        <p:spPr>
          <a:xfrm flipV="1">
            <a:off x="2183514" y="3034062"/>
            <a:ext cx="459774" cy="4573"/>
          </a:xfrm>
          <a:prstGeom prst="line">
            <a:avLst/>
          </a:prstGeom>
          <a:noFill/>
          <a:ln w="19050" cap="flat" cmpd="sng" algn="ctr">
            <a:solidFill>
              <a:schemeClr val="accent1"/>
            </a:solidFill>
            <a:prstDash val="solid"/>
            <a:miter lim="800000"/>
          </a:ln>
          <a:effectLst/>
        </p:spPr>
      </p:cxnSp>
      <p:sp>
        <p:nvSpPr>
          <p:cNvPr id="30" name="Oval 29">
            <a:extLst>
              <a:ext uri="{FF2B5EF4-FFF2-40B4-BE49-F238E27FC236}">
                <a16:creationId xmlns:a16="http://schemas.microsoft.com/office/drawing/2014/main" id="{1BE55AD9-3A16-24F9-9458-41CFA1758A5B}"/>
              </a:ext>
            </a:extLst>
          </p:cNvPr>
          <p:cNvSpPr/>
          <p:nvPr/>
        </p:nvSpPr>
        <p:spPr>
          <a:xfrm>
            <a:off x="2643288" y="2986877"/>
            <a:ext cx="94370" cy="94370"/>
          </a:xfrm>
          <a:prstGeom prst="ellipse">
            <a:avLst/>
          </a:prstGeom>
          <a:solidFill>
            <a:schemeClr val="accent2"/>
          </a:solidFill>
          <a:ln w="28575" cap="flat" cmpd="sng" algn="ctr">
            <a:solidFill>
              <a:schemeClr val="accent1"/>
            </a:solidFill>
            <a:prstDash val="solid"/>
            <a:miter lim="800000"/>
          </a:ln>
          <a:effectLst/>
        </p:spPr>
        <p:txBody>
          <a:bodyPr rtlCol="0" anchor="ctr"/>
          <a:lstStyle/>
          <a:p>
            <a:pPr marL="0" marR="0" lvl="0" indent="0" algn="ctr" defTabSz="399498"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51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E6D61A-5A40-8187-7B04-A04D6458F20A}"/>
              </a:ext>
            </a:extLst>
          </p:cNvPr>
          <p:cNvSpPr txBox="1"/>
          <p:nvPr/>
        </p:nvSpPr>
        <p:spPr>
          <a:xfrm>
            <a:off x="1221105" y="3075057"/>
            <a:ext cx="974979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rPr>
              <a:t>INTRODUCTION TO GBN</a:t>
            </a:r>
          </a:p>
        </p:txBody>
      </p:sp>
      <p:sp>
        <p:nvSpPr>
          <p:cNvPr id="6" name="TextBox 1">
            <a:extLst>
              <a:ext uri="{FF2B5EF4-FFF2-40B4-BE49-F238E27FC236}">
                <a16:creationId xmlns:a16="http://schemas.microsoft.com/office/drawing/2014/main" id="{36BB5676-1FC7-7819-69CB-D2ED40D3F2CC}"/>
              </a:ext>
            </a:extLst>
          </p:cNvPr>
          <p:cNvSpPr txBox="1"/>
          <p:nvPr/>
        </p:nvSpPr>
        <p:spPr>
          <a:xfrm>
            <a:off x="10153650" y="5267325"/>
            <a:ext cx="2038350" cy="151447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9000" b="1" i="0" u="none" strike="noStrike" kern="1200" cap="none" spc="0" normalizeH="0" baseline="0" noProof="0">
                <a:ln>
                  <a:noFill/>
                </a:ln>
                <a:solidFill>
                  <a:srgbClr val="FFFFFF"/>
                </a:solidFill>
                <a:effectLst/>
                <a:uLnTx/>
                <a:uFillTx/>
                <a:latin typeface="Arial Black" panose="020B0A04020102020204" pitchFamily="34" charset="0"/>
                <a:ea typeface="Arial" panose="020B0604020202020204" pitchFamily="34" charset="0"/>
                <a:cs typeface="Arial Black" panose="020B0A04020102020204" pitchFamily="34" charset="0"/>
              </a:rPr>
              <a:t>2</a:t>
            </a:r>
            <a:endParaRPr kumimoji="0" lang="en-GB" sz="1100" b="0" i="0" u="none" strike="noStrike" kern="1200" cap="none" spc="0" normalizeH="0" baseline="0" noProof="0">
              <a:ln>
                <a:noFill/>
              </a:ln>
              <a:solidFill>
                <a:srgbClr val="20244C"/>
              </a:solidFill>
              <a:effectLst/>
              <a:uLnTx/>
              <a:uFillTx/>
              <a:latin typeface="Arial Nova Light" panose="020B03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966788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HURSTDOCID" val="418624135.1"/>
</p:tagLst>
</file>

<file path=ppt/theme/theme1.xml><?xml version="1.0" encoding="utf-8"?>
<a:theme xmlns:a="http://schemas.openxmlformats.org/drawingml/2006/main" name="Office Theme">
  <a:themeElements>
    <a:clrScheme name="Custom 1">
      <a:dk1>
        <a:srgbClr val="20244C"/>
      </a:dk1>
      <a:lt1>
        <a:srgbClr val="FFFFFF"/>
      </a:lt1>
      <a:dk2>
        <a:srgbClr val="E7363A"/>
      </a:dk2>
      <a:lt2>
        <a:srgbClr val="E6E6E6"/>
      </a:lt2>
      <a:accent1>
        <a:srgbClr val="20244C"/>
      </a:accent1>
      <a:accent2>
        <a:srgbClr val="E7363A"/>
      </a:accent2>
      <a:accent3>
        <a:srgbClr val="E6E6E6"/>
      </a:accent3>
      <a:accent4>
        <a:srgbClr val="4B88A2"/>
      </a:accent4>
      <a:accent5>
        <a:srgbClr val="F6AE2C"/>
      </a:accent5>
      <a:accent6>
        <a:srgbClr val="FFFFFF"/>
      </a:accent6>
      <a:hlink>
        <a:srgbClr val="4B88A2"/>
      </a:hlink>
      <a:folHlink>
        <a:srgbClr val="E7363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S145A_CCS0423293534-005_GBN_Powerpoint" id="{D324A985-3937-744E-B847-AA9044D8311F}" vid="{D9133D33-21B5-9A45-A636-6D8009615680}"/>
    </a:ext>
  </a:extLst>
</a:theme>
</file>

<file path=ppt/theme/theme2.xml><?xml version="1.0" encoding="utf-8"?>
<a:theme xmlns:a="http://schemas.openxmlformats.org/drawingml/2006/main" name="1_Office Theme">
  <a:themeElements>
    <a:clrScheme name="Custom 1">
      <a:dk1>
        <a:srgbClr val="20244C"/>
      </a:dk1>
      <a:lt1>
        <a:srgbClr val="FFFFFF"/>
      </a:lt1>
      <a:dk2>
        <a:srgbClr val="E7363A"/>
      </a:dk2>
      <a:lt2>
        <a:srgbClr val="E6E6E6"/>
      </a:lt2>
      <a:accent1>
        <a:srgbClr val="20244C"/>
      </a:accent1>
      <a:accent2>
        <a:srgbClr val="E7363A"/>
      </a:accent2>
      <a:accent3>
        <a:srgbClr val="E6E6E6"/>
      </a:accent3>
      <a:accent4>
        <a:srgbClr val="4B88A2"/>
      </a:accent4>
      <a:accent5>
        <a:srgbClr val="F6AE2C"/>
      </a:accent5>
      <a:accent6>
        <a:srgbClr val="FFFFFF"/>
      </a:accent6>
      <a:hlink>
        <a:srgbClr val="4B88A2"/>
      </a:hlink>
      <a:folHlink>
        <a:srgbClr val="E7363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BN Powerpoint template 290923 (1)" id="{805E5FBC-AF99-404B-A52D-BCA96FB6196C}" vid="{E34D59A1-F1E0-2E45-BB50-CCC86D4024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c6f593ada1854b629148449de059396b xmlns="50d80604-f4f6-491e-8c58-5325d58c3094">
      <Terms xmlns="http://schemas.microsoft.com/office/infopath/2007/PartnerControls">
        <TermInfo xmlns="http://schemas.microsoft.com/office/infopath/2007/PartnerControls">
          <TermName xmlns="http://schemas.microsoft.com/office/infopath/2007/PartnerControls">BEIS</TermName>
          <TermId xmlns="http://schemas.microsoft.com/office/infopath/2007/PartnerControls">b386cac2-c28c-4db4-8fca-43733d0e74ef</TermId>
        </TermInfo>
      </Terms>
    </c6f593ada1854b629148449de059396b>
    <LegacyData xmlns="50d80604-f4f6-491e-8c58-5325d58c3094" xsi:nil="true"/>
    <m817f42addf14c9a838da36e78800043 xmlns="50d80604-f4f6-491e-8c58-5325d58c3094">
      <Terms xmlns="http://schemas.microsoft.com/office/infopath/2007/PartnerControls">
        <TermInfo xmlns="http://schemas.microsoft.com/office/infopath/2007/PartnerControls">
          <TermName xmlns="http://schemas.microsoft.com/office/infopath/2007/PartnerControls">Energy supply and security</TermName>
          <TermId xmlns="http://schemas.microsoft.com/office/infopath/2007/PartnerControls">67dfd3db-8e6c-4d42-96c1-aed1098cd89b</TermId>
        </TermInfo>
      </Terms>
    </m817f42addf14c9a838da36e78800043>
    <TaxCatchAll xmlns="50d80604-f4f6-491e-8c58-5325d58c3094">
      <Value>5</Value>
      <Value>3</Value>
    </TaxCatchAll>
    <_dlc_DocId xmlns="50d80604-f4f6-491e-8c58-5325d58c3094">RDXZESSFVVD3-60909569-27185</_dlc_DocId>
    <_dlc_DocIdUrl xmlns="50d80604-f4f6-491e-8c58-5325d58c3094">
      <Url>https://greatbritishnuclear.sharepoint.com/teams/Commercial/_layouts/15/DocIdRedir.aspx?ID=RDXZESSFVVD3-60909569-27185</Url>
      <Description>RDXZESSFVVD3-60909569-27185</Description>
    </_dlc_DocIdUrl>
    <Reviewedby xmlns="a9b946a5-1b46-4ab6-a978-db85a35d3fa6" xsi:nil="true"/>
    <_dlc_DocIdPersistId xmlns="50d80604-f4f6-491e-8c58-5325d58c3094" xsi:nil="true"/>
    <lcf76f155ced4ddcb4097134ff3c332f xmlns="a9b946a5-1b46-4ab6-a978-db85a35d3fa6">
      <Terms xmlns="http://schemas.microsoft.com/office/infopath/2007/PartnerControls"/>
    </lcf76f155ced4ddcb4097134ff3c332f>
    <LeadPerson xmlns="a9b946a5-1b46-4ab6-a978-db85a35d3fa6">
      <UserInfo>
        <DisplayName/>
        <AccountId xsi:nil="true"/>
        <AccountType/>
      </UserInfo>
    </LeadPers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Partner Organisation Document" ma:contentTypeID="0x01010043176BF47B37A841B5B51A93767C0F460100B1922BBC079C304C9C664D9105680F5B" ma:contentTypeVersion="33" ma:contentTypeDescription="Create a new document." ma:contentTypeScope="" ma:versionID="e222cd32b86a0e7ea1858ba002831b0c">
  <xsd:schema xmlns:xsd="http://www.w3.org/2001/XMLSchema" xmlns:xs="http://www.w3.org/2001/XMLSchema" xmlns:p="http://schemas.microsoft.com/office/2006/metadata/properties" xmlns:ns2="50d80604-f4f6-491e-8c58-5325d58c3094" xmlns:ns3="a9b946a5-1b46-4ab6-a978-db85a35d3fa6" targetNamespace="http://schemas.microsoft.com/office/2006/metadata/properties" ma:root="true" ma:fieldsID="bf0291c29aa1159890a9be451e924728" ns2:_="" ns3:_="">
    <xsd:import namespace="50d80604-f4f6-491e-8c58-5325d58c3094"/>
    <xsd:import namespace="a9b946a5-1b46-4ab6-a978-db85a35d3fa6"/>
    <xsd:element name="properties">
      <xsd:complexType>
        <xsd:sequence>
          <xsd:element name="documentManagement">
            <xsd:complexType>
              <xsd:all>
                <xsd:element ref="ns2:TaxCatchAll" minOccurs="0"/>
                <xsd:element ref="ns2:LegacyData"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Reviewedby" minOccurs="0"/>
                <xsd:element ref="ns2:c6f593ada1854b629148449de059396b" minOccurs="0"/>
                <xsd:element ref="ns2:TaxCatchAllLabel" minOccurs="0"/>
                <xsd:element ref="ns2:m817f42addf14c9a838da36e78800043" minOccurs="0"/>
                <xsd:element ref="ns2:_dlc_DocId" minOccurs="0"/>
                <xsd:element ref="ns2:_dlc_DocIdUrl" minOccurs="0"/>
                <xsd:element ref="ns2:_dlc_DocIdPersistId" minOccurs="0"/>
                <xsd:element ref="ns3:lcf76f155ced4ddcb4097134ff3c332f" minOccurs="0"/>
                <xsd:element ref="ns3:MediaServiceOCR" minOccurs="0"/>
                <xsd:element ref="ns3:MediaServiceLocation" minOccurs="0"/>
                <xsd:element ref="ns3:LeadPer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d80604-f4f6-491e-8c58-5325d58c3094"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ffebd437-18f9-438f-a13d-13d48e6ce254}" ma:internalName="TaxCatchAll" ma:readOnly="false" ma:showField="CatchAllData" ma:web="50d80604-f4f6-491e-8c58-5325d58c3094">
      <xsd:complexType>
        <xsd:complexContent>
          <xsd:extension base="dms:MultiChoiceLookup">
            <xsd:sequence>
              <xsd:element name="Value" type="dms:Lookup" maxOccurs="unbounded" minOccurs="0" nillable="true"/>
            </xsd:sequence>
          </xsd:extension>
        </xsd:complexContent>
      </xsd:complexType>
    </xsd:element>
    <xsd:element name="LegacyData" ma:index="11" nillable="true" ma:displayName="Legacy Data" ma:internalName="LegacyData" ma:readOnly="false">
      <xsd:simpleType>
        <xsd:restriction base="dms:Note"/>
      </xsd:simpleType>
    </xsd:element>
    <xsd:element name="c6f593ada1854b629148449de059396b" ma:index="21" nillable="true" ma:taxonomy="true" ma:internalName="c6f593ada1854b629148449de059396b" ma:taxonomyFieldName="KIM_GovernmentBody" ma:displayName="Government Body" ma:readOnly="false" ma:default="1;#Great British Nuclear|3d91082a-5563-6edd-bef0-366135c86dd5" ma:fieldId="{c6f593ad-a185-4b62-9148-449de059396b}" ma:sspId="64f69703-5924-4f9a-84c8-eb340d5f9fd1" ma:termSetId="46784332-da01-4f4a-94fa-2a245cb438b3" ma:anchorId="00000000-0000-0000-0000-000000000000" ma:open="false" ma:isKeyword="false">
      <xsd:complexType>
        <xsd:sequence>
          <xsd:element ref="pc:Terms" minOccurs="0" maxOccurs="1"/>
        </xsd:sequence>
      </xsd:complexType>
    </xsd:element>
    <xsd:element name="TaxCatchAllLabel" ma:index="22" nillable="true" ma:displayName="Taxonomy Catch All Column1" ma:hidden="true" ma:list="{ffebd437-18f9-438f-a13d-13d48e6ce254}" ma:internalName="TaxCatchAllLabel" ma:readOnly="true" ma:showField="CatchAllDataLabel" ma:web="50d80604-f4f6-491e-8c58-5325d58c3094">
      <xsd:complexType>
        <xsd:complexContent>
          <xsd:extension base="dms:MultiChoiceLookup">
            <xsd:sequence>
              <xsd:element name="Value" type="dms:Lookup" maxOccurs="unbounded" minOccurs="0" nillable="true"/>
            </xsd:sequence>
          </xsd:extension>
        </xsd:complexContent>
      </xsd:complexType>
    </xsd:element>
    <xsd:element name="m817f42addf14c9a838da36e78800043" ma:index="23" nillable="true" ma:taxonomy="true" ma:internalName="m817f42addf14c9a838da36e78800043" ma:taxonomyFieldName="KIM_Function" ma:displayName="Function" ma:readOnly="false" ma:default="2;#GBN|250ef1db-e554-2c1b-9504-b47d71fda206" ma:fieldId="{6817f42a-ddf1-4c9a-838d-a36e78800043}" ma:sspId="64f69703-5924-4f9a-84c8-eb340d5f9fd1" ma:termSetId="8a8c3714-5ee2-45f9-8c60-591b9d070299" ma:anchorId="00000000-0000-0000-0000-000000000000" ma:open="false" ma:isKeyword="false">
      <xsd:complexType>
        <xsd:sequence>
          <xsd:element ref="pc:Terms" minOccurs="0" maxOccurs="1"/>
        </xsd:sequence>
      </xsd:complexType>
    </xsd:element>
    <xsd:element name="_dlc_DocId" ma:index="24" nillable="true" ma:displayName="Document ID Value" ma:description="The value of the document ID assigned to this item." ma:indexed="true"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9b946a5-1b46-4ab6-a978-db85a35d3fa6"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Reviewedby" ma:index="20" nillable="true" ma:displayName="Reviewed By" ma:internalName="Reviewedby" ma:readOnly="false">
      <xsd:simpleType>
        <xsd:restriction base="dms:Text">
          <xsd:maxLength value="255"/>
        </xsd:restrictio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64f69703-5924-4f9a-84c8-eb340d5f9fd1" ma:termSetId="09814cd3-568e-fe90-9814-8d621ff8fb84" ma:anchorId="fba54fb3-c3e1-fe81-a776-ca4b69148c4d" ma:open="true" ma:isKeyword="false">
      <xsd:complexType>
        <xsd:sequence>
          <xsd:element ref="pc:Terms" minOccurs="0" maxOccurs="1"/>
        </xsd:sequence>
      </xsd:complexType>
    </xsd:element>
    <xsd:element name="MediaServiceOCR" ma:index="29" nillable="true" ma:displayName="Extracted Text" ma:internalName="MediaServiceOCR" ma:readOnly="true">
      <xsd:simpleType>
        <xsd:restriction base="dms:Note">
          <xsd:maxLength value="255"/>
        </xsd:restriction>
      </xsd:simpleType>
    </xsd:element>
    <xsd:element name="MediaServiceLocation" ma:index="30" nillable="true" ma:displayName="Location" ma:indexed="true" ma:internalName="MediaServiceLocation" ma:readOnly="true">
      <xsd:simpleType>
        <xsd:restriction base="dms:Text"/>
      </xsd:simpleType>
    </xsd:element>
    <xsd:element name="LeadPerson" ma:index="31" nillable="true" ma:displayName="Lead Person" ma:format="Dropdown" ma:list="UserInfo" ma:SharePointGroup="0" ma:internalName="Lead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1 6 " ? > < p r o p e r t i e s   x m l n s = " h t t p : / / w w w . i m a n a g e . c o m / w o r k / x m l s c h e m a " >  
     < d o c u m e n t i d > E U S ! 4 1 8 6 2 4 1 3 5 . 1 < / d o c u m e n t i d >  
     < s e n d e r i d > A B W H I T < / s e n d e r i d >  
     < s e n d e r e m a i l > A B I G A I L . W H I T E @ A S H U R S T . C O M < / s e n d e r e m a i l >  
     < l a s t m o d i f i e d > 2 0 2 4 - 0 9 - 1 1 T 1 9 : 0 1 : 0 5 . 0 0 0 0 0 0 0 + 0 1 : 0 0 < / l a s t m o d i f i e d >  
     < d a t a b a s e > E U S < / d a t a b a s e >  
 < / p r o p e r t i e s > 
</file>

<file path=customXml/itemProps1.xml><?xml version="1.0" encoding="utf-8"?>
<ds:datastoreItem xmlns:ds="http://schemas.openxmlformats.org/officeDocument/2006/customXml" ds:itemID="{B3696658-7BD2-491D-BFEC-27F19E886083}">
  <ds:schemaRefs>
    <ds:schemaRef ds:uri="http://schemas.openxmlformats.org/package/2006/metadata/core-properties"/>
    <ds:schemaRef ds:uri="http://schemas.microsoft.com/office/2006/metadata/properties"/>
    <ds:schemaRef ds:uri="http://purl.org/dc/terms/"/>
    <ds:schemaRef ds:uri="http://www.w3.org/XML/1998/namespace"/>
    <ds:schemaRef ds:uri="http://schemas.microsoft.com/office/2006/documentManagement/types"/>
    <ds:schemaRef ds:uri="http://schemas.microsoft.com/office/infopath/2007/PartnerControls"/>
    <ds:schemaRef ds:uri="http://purl.org/dc/elements/1.1/"/>
    <ds:schemaRef ds:uri="http://purl.org/dc/dcmitype/"/>
    <ds:schemaRef ds:uri="a9b946a5-1b46-4ab6-a978-db85a35d3fa6"/>
    <ds:schemaRef ds:uri="50d80604-f4f6-491e-8c58-5325d58c3094"/>
  </ds:schemaRefs>
</ds:datastoreItem>
</file>

<file path=customXml/itemProps2.xml><?xml version="1.0" encoding="utf-8"?>
<ds:datastoreItem xmlns:ds="http://schemas.openxmlformats.org/officeDocument/2006/customXml" ds:itemID="{67746D9C-F0BB-4E96-BEAF-C0EDD73105D5}">
  <ds:schemaRefs>
    <ds:schemaRef ds:uri="http://schemas.microsoft.com/sharepoint/v3/contenttype/forms"/>
  </ds:schemaRefs>
</ds:datastoreItem>
</file>

<file path=customXml/itemProps3.xml><?xml version="1.0" encoding="utf-8"?>
<ds:datastoreItem xmlns:ds="http://schemas.openxmlformats.org/officeDocument/2006/customXml" ds:itemID="{7DCF978F-5B25-4F3B-B083-6B6B57A955C3}">
  <ds:schemaRefs>
    <ds:schemaRef ds:uri="http://schemas.microsoft.com/sharepoint/events"/>
  </ds:schemaRefs>
</ds:datastoreItem>
</file>

<file path=customXml/itemProps4.xml><?xml version="1.0" encoding="utf-8"?>
<ds:datastoreItem xmlns:ds="http://schemas.openxmlformats.org/officeDocument/2006/customXml" ds:itemID="{85F904C7-9757-4864-91DF-76FEA84BC3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d80604-f4f6-491e-8c58-5325d58c3094"/>
    <ds:schemaRef ds:uri="a9b946a5-1b46-4ab6-a978-db85a35d3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7146962F-D5DD-4DBF-B41B-145157E382A4}">
  <ds:schemaRefs>
    <ds:schemaRef ds:uri="http://www.imanage.com/work/xmlschema"/>
  </ds:schemaRefs>
</ds:datastoreItem>
</file>

<file path=docMetadata/LabelInfo.xml><?xml version="1.0" encoding="utf-8"?>
<clbl:labelList xmlns:clbl="http://schemas.microsoft.com/office/2020/mipLabelMetadata">
  <clbl:label id="{0a29db16-ec89-4b7c-8a9b-6fe54b70760c}" enabled="1" method="Privileged" siteId="{e7837511-d104-4b1d-b4e5-5257711dcc58}" removed="0"/>
  <clbl:label id="{82fa3fd3-029b-403d-91b4-1dc930cb0e60}" enabled="1" method="Standard" siteId="{4ae48b41-0137-4599-8661-fc641fe77bea}" removed="0"/>
</clbl:labelList>
</file>

<file path=docProps/app.xml><?xml version="1.0" encoding="utf-8"?>
<Properties xmlns="http://schemas.openxmlformats.org/officeDocument/2006/extended-properties" xmlns:vt="http://schemas.openxmlformats.org/officeDocument/2006/docPropsVTypes">
  <Template>CCS145A_CCS0423293534-005_GBN_Powerpoint</Template>
  <TotalTime>1869</TotalTime>
  <Words>7530</Words>
  <Application>Microsoft Office PowerPoint</Application>
  <PresentationFormat>Widescreen</PresentationFormat>
  <Paragraphs>765</Paragraphs>
  <Slides>48</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48</vt:i4>
      </vt:variant>
    </vt:vector>
  </HeadingPairs>
  <TitlesOfParts>
    <vt:vector size="59" baseType="lpstr">
      <vt:lpstr>Arial</vt:lpstr>
      <vt:lpstr>Arial Black</vt:lpstr>
      <vt:lpstr>Arial Nova Light</vt:lpstr>
      <vt:lpstr>Azo Sans</vt:lpstr>
      <vt:lpstr>Azo Sans Black</vt:lpstr>
      <vt:lpstr>Calibri</vt:lpstr>
      <vt:lpstr>var(--fontFamilyBase)</vt:lpstr>
      <vt:lpstr>Wingdings</vt:lpstr>
      <vt:lpstr>Wingdings 2</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Esnouf, Guy (BEIS)</dc:creator>
  <cp:lastModifiedBy>Mederick, Andre</cp:lastModifiedBy>
  <cp:revision>5</cp:revision>
  <cp:lastPrinted>2023-11-02T11:53:19Z</cp:lastPrinted>
  <dcterms:created xsi:type="dcterms:W3CDTF">2023-07-14T15:32:01Z</dcterms:created>
  <dcterms:modified xsi:type="dcterms:W3CDTF">2025-04-11T11:21:55Z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0x01010043176BF47B37A841B5B51A93767C0F460100B1922BBC079C304C9C664D9105680F5B</vt:lpwstr>
  </property>
  <property fmtid="{D5CDD505-2E9C-101B-9397-08002B2CF9AE}" pid="3" name="KIM_GovernmentBody">
    <vt:lpwstr>3;#BEIS|b386cac2-c28c-4db4-8fca-43733d0e74ef</vt:lpwstr>
  </property>
  <property fmtid="{D5CDD505-2E9C-101B-9397-08002B2CF9AE}" pid="4" name="KIM_Activity">
    <vt:lpwstr>2;#Nuclear Projects and Development|c18390c5-44fd-4145-a218-ee22681cb1c0</vt:lpwstr>
  </property>
  <property fmtid="{D5CDD505-2E9C-101B-9397-08002B2CF9AE}" pid="5" name="KIM_Function">
    <vt:lpwstr>5;#Energy supply and security|67dfd3db-8e6c-4d42-96c1-aed1098cd89b</vt:lpwstr>
  </property>
  <property fmtid="{D5CDD505-2E9C-101B-9397-08002B2CF9AE}" pid="6" name="MediaServiceImageTags">
    <vt:lpwstr/>
  </property>
  <property fmtid="{D5CDD505-2E9C-101B-9397-08002B2CF9AE}" pid="7" name="CO_Topics">
    <vt:lpwstr/>
  </property>
  <property fmtid="{D5CDD505-2E9C-101B-9397-08002B2CF9AE}" pid="8" name="Arup_TypeOfContent">
    <vt:lpwstr/>
  </property>
  <property fmtid="{D5CDD505-2E9C-101B-9397-08002B2CF9AE}" pid="9" name="Arup_Tags">
    <vt:lpwstr/>
  </property>
  <property fmtid="{D5CDD505-2E9C-101B-9397-08002B2CF9AE}" pid="10" name="CO_Communities">
    <vt:lpwstr/>
  </property>
  <property fmtid="{D5CDD505-2E9C-101B-9397-08002B2CF9AE}" pid="11" name="MSIP_Label_ea60d57e-af5b-4752-ac57-3e4f28ca11dc_Enabled">
    <vt:lpwstr>true</vt:lpwstr>
  </property>
  <property fmtid="{D5CDD505-2E9C-101B-9397-08002B2CF9AE}" pid="12" name="MSIP_Label_ea60d57e-af5b-4752-ac57-3e4f28ca11dc_SetDate">
    <vt:lpwstr>2023-11-01T20:46:02Z</vt:lpwstr>
  </property>
  <property fmtid="{D5CDD505-2E9C-101B-9397-08002B2CF9AE}" pid="13" name="MSIP_Label_ea60d57e-af5b-4752-ac57-3e4f28ca11dc_Method">
    <vt:lpwstr>Standard</vt:lpwstr>
  </property>
  <property fmtid="{D5CDD505-2E9C-101B-9397-08002B2CF9AE}" pid="14" name="MSIP_Label_ea60d57e-af5b-4752-ac57-3e4f28ca11dc_Name">
    <vt:lpwstr>ea60d57e-af5b-4752-ac57-3e4f28ca11dc</vt:lpwstr>
  </property>
  <property fmtid="{D5CDD505-2E9C-101B-9397-08002B2CF9AE}" pid="15" name="MSIP_Label_ea60d57e-af5b-4752-ac57-3e4f28ca11dc_SiteId">
    <vt:lpwstr>36da45f1-dd2c-4d1f-af13-5abe46b99921</vt:lpwstr>
  </property>
  <property fmtid="{D5CDD505-2E9C-101B-9397-08002B2CF9AE}" pid="16" name="MSIP_Label_ea60d57e-af5b-4752-ac57-3e4f28ca11dc_ActionId">
    <vt:lpwstr>5bb6dd7d-0629-4dd6-abd4-0fef6747a139</vt:lpwstr>
  </property>
  <property fmtid="{D5CDD505-2E9C-101B-9397-08002B2CF9AE}" pid="17" name="MSIP_Label_ea60d57e-af5b-4752-ac57-3e4f28ca11dc_ContentBits">
    <vt:lpwstr>0</vt:lpwstr>
  </property>
  <property fmtid="{D5CDD505-2E9C-101B-9397-08002B2CF9AE}" pid="18" name="_dlc_DocIdItemGuid">
    <vt:lpwstr>cfff5cff-0b75-4638-966b-6e68ece0fd50</vt:lpwstr>
  </property>
  <property fmtid="{D5CDD505-2E9C-101B-9397-08002B2CF9AE}" pid="19" name="MSIP_Label_ba62f585-b40f-4ab9-bafe-39150f03d124_Enabled">
    <vt:lpwstr>true</vt:lpwstr>
  </property>
  <property fmtid="{D5CDD505-2E9C-101B-9397-08002B2CF9AE}" pid="20" name="MSIP_Label_ba62f585-b40f-4ab9-bafe-39150f03d124_SetDate">
    <vt:lpwstr>2024-12-18T17:24:25Z</vt:lpwstr>
  </property>
  <property fmtid="{D5CDD505-2E9C-101B-9397-08002B2CF9AE}" pid="21" name="MSIP_Label_ba62f585-b40f-4ab9-bafe-39150f03d124_Method">
    <vt:lpwstr>Privileged</vt:lpwstr>
  </property>
  <property fmtid="{D5CDD505-2E9C-101B-9397-08002B2CF9AE}" pid="22" name="MSIP_Label_ba62f585-b40f-4ab9-bafe-39150f03d124_Name">
    <vt:lpwstr>OFFICIAL</vt:lpwstr>
  </property>
  <property fmtid="{D5CDD505-2E9C-101B-9397-08002B2CF9AE}" pid="23" name="MSIP_Label_ba62f585-b40f-4ab9-bafe-39150f03d124_SiteId">
    <vt:lpwstr>cbac7005-02c1-43eb-b497-e6492d1b2dd8</vt:lpwstr>
  </property>
  <property fmtid="{D5CDD505-2E9C-101B-9397-08002B2CF9AE}" pid="24" name="MSIP_Label_ba62f585-b40f-4ab9-bafe-39150f03d124_ActionId">
    <vt:lpwstr>3f78a81e-1ceb-4c15-a675-ac4071f7d7a4</vt:lpwstr>
  </property>
  <property fmtid="{D5CDD505-2E9C-101B-9397-08002B2CF9AE}" pid="25" name="MSIP_Label_ba62f585-b40f-4ab9-bafe-39150f03d124_ContentBits">
    <vt:lpwstr>3</vt:lpwstr>
  </property>
  <property fmtid="{D5CDD505-2E9C-101B-9397-08002B2CF9AE}" pid="26" name="Order">
    <vt:r8>2717300</vt:r8>
  </property>
  <property fmtid="{D5CDD505-2E9C-101B-9397-08002B2CF9AE}" pid="27" name="_ExtendedDescription">
    <vt:lpwstr/>
  </property>
  <property fmtid="{D5CDD505-2E9C-101B-9397-08002B2CF9AE}" pid="28" name="ClassificationContentMarkingFooterLocations">
    <vt:lpwstr>Office Theme:7\1_Office Theme:7</vt:lpwstr>
  </property>
  <property fmtid="{D5CDD505-2E9C-101B-9397-08002B2CF9AE}" pid="29" name="ClassificationContentMarkingFooterText">
    <vt:lpwstr>OFFICIAL</vt:lpwstr>
  </property>
</Properties>
</file>