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</p:sldMasterIdLst>
  <p:notesMasterIdLst>
    <p:notesMasterId r:id="rId21"/>
  </p:notesMasterIdLst>
  <p:sldIdLst>
    <p:sldId id="264" r:id="rId5"/>
    <p:sldId id="454" r:id="rId6"/>
    <p:sldId id="455" r:id="rId7"/>
    <p:sldId id="456" r:id="rId8"/>
    <p:sldId id="391" r:id="rId9"/>
    <p:sldId id="445" r:id="rId10"/>
    <p:sldId id="418" r:id="rId11"/>
    <p:sldId id="446" r:id="rId12"/>
    <p:sldId id="420" r:id="rId13"/>
    <p:sldId id="447" r:id="rId14"/>
    <p:sldId id="448" r:id="rId15"/>
    <p:sldId id="419" r:id="rId16"/>
    <p:sldId id="449" r:id="rId17"/>
    <p:sldId id="450" r:id="rId18"/>
    <p:sldId id="462" r:id="rId19"/>
    <p:sldId id="363" r:id="rId20"/>
  </p:sldIdLst>
  <p:sldSz cx="12192000" cy="6858000"/>
  <p:notesSz cx="6858000" cy="9144000"/>
  <p:embeddedFontLst>
    <p:embeddedFont>
      <p:font typeface="Merriweather" panose="020605030504060307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2FF"/>
    <a:srgbClr val="0BAFD7"/>
    <a:srgbClr val="EF3078"/>
    <a:srgbClr val="1C7CBB"/>
    <a:srgbClr val="FCBC00"/>
    <a:srgbClr val="03A1A4"/>
    <a:srgbClr val="EF7900"/>
    <a:srgbClr val="271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184D2-052D-C46E-08E1-5760382B2E53}" v="20" dt="2025-03-10T11:38:51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08" autoAdjust="0"/>
    <p:restoredTop sz="94451" autoAdjust="0"/>
  </p:normalViewPr>
  <p:slideViewPr>
    <p:cSldViewPr snapToGrid="0">
      <p:cViewPr varScale="1">
        <p:scale>
          <a:sx n="103" d="100"/>
          <a:sy n="103" d="100"/>
        </p:scale>
        <p:origin x="138" y="312"/>
      </p:cViewPr>
      <p:guideLst>
        <p:guide orient="horz" pos="550"/>
        <p:guide pos="302"/>
        <p:guide orient="horz"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hitt" userId="S::danwhitt@coal.gov.uk::d7c8a9f4-b7a7-483f-907d-8d99076409f9" providerId="AD" clId="Web-{5F8D894F-19AE-48AE-AD7F-A7E2AEC60F40}"/>
    <pc:docChg chg="addSld delSld modSld sldOrd">
      <pc:chgData name="Dan Whitt" userId="S::danwhitt@coal.gov.uk::d7c8a9f4-b7a7-483f-907d-8d99076409f9" providerId="AD" clId="Web-{5F8D894F-19AE-48AE-AD7F-A7E2AEC60F40}" dt="2024-09-18T12:56:18.043" v="33" actId="20577"/>
      <pc:docMkLst>
        <pc:docMk/>
      </pc:docMkLst>
      <pc:sldChg chg="modSp">
        <pc:chgData name="Dan Whitt" userId="S::danwhitt@coal.gov.uk::d7c8a9f4-b7a7-483f-907d-8d99076409f9" providerId="AD" clId="Web-{5F8D894F-19AE-48AE-AD7F-A7E2AEC60F40}" dt="2024-09-18T12:51:36.926" v="21" actId="20577"/>
        <pc:sldMkLst>
          <pc:docMk/>
          <pc:sldMk cId="706316985" sldId="310"/>
        </pc:sldMkLst>
        <pc:spChg chg="mod">
          <ac:chgData name="Dan Whitt" userId="S::danwhitt@coal.gov.uk::d7c8a9f4-b7a7-483f-907d-8d99076409f9" providerId="AD" clId="Web-{5F8D894F-19AE-48AE-AD7F-A7E2AEC60F40}" dt="2024-09-18T12:51:36.926" v="21" actId="20577"/>
          <ac:spMkLst>
            <pc:docMk/>
            <pc:sldMk cId="706316985" sldId="310"/>
            <ac:spMk id="4" creationId="{00000000-0000-0000-0000-000000000000}"/>
          </ac:spMkLst>
        </pc:spChg>
      </pc:sldChg>
      <pc:sldChg chg="modSp">
        <pc:chgData name="Dan Whitt" userId="S::danwhitt@coal.gov.uk::d7c8a9f4-b7a7-483f-907d-8d99076409f9" providerId="AD" clId="Web-{5F8D894F-19AE-48AE-AD7F-A7E2AEC60F40}" dt="2024-09-18T12:46:53.060" v="14" actId="20577"/>
        <pc:sldMkLst>
          <pc:docMk/>
          <pc:sldMk cId="209050800" sldId="396"/>
        </pc:sldMkLst>
        <pc:spChg chg="mod">
          <ac:chgData name="Dan Whitt" userId="S::danwhitt@coal.gov.uk::d7c8a9f4-b7a7-483f-907d-8d99076409f9" providerId="AD" clId="Web-{5F8D894F-19AE-48AE-AD7F-A7E2AEC60F40}" dt="2024-09-18T12:46:38.700" v="7" actId="20577"/>
          <ac:spMkLst>
            <pc:docMk/>
            <pc:sldMk cId="209050800" sldId="396"/>
            <ac:spMk id="24" creationId="{7DEA27D8-0CF3-496D-AD7D-2076231DE52C}"/>
          </ac:spMkLst>
        </pc:spChg>
        <pc:spChg chg="mod">
          <ac:chgData name="Dan Whitt" userId="S::danwhitt@coal.gov.uk::d7c8a9f4-b7a7-483f-907d-8d99076409f9" providerId="AD" clId="Web-{5F8D894F-19AE-48AE-AD7F-A7E2AEC60F40}" dt="2024-09-18T12:46:53.060" v="14" actId="20577"/>
          <ac:spMkLst>
            <pc:docMk/>
            <pc:sldMk cId="209050800" sldId="396"/>
            <ac:spMk id="28" creationId="{E623F98E-5FFF-4701-A99F-87B202C66033}"/>
          </ac:spMkLst>
        </pc:spChg>
        <pc:spChg chg="mod">
          <ac:chgData name="Dan Whitt" userId="S::danwhitt@coal.gov.uk::d7c8a9f4-b7a7-483f-907d-8d99076409f9" providerId="AD" clId="Web-{5F8D894F-19AE-48AE-AD7F-A7E2AEC60F40}" dt="2024-09-18T12:46:43.559" v="11" actId="20577"/>
          <ac:spMkLst>
            <pc:docMk/>
            <pc:sldMk cId="209050800" sldId="396"/>
            <ac:spMk id="29" creationId="{E623F98E-5FFF-4701-A99F-87B202C66033}"/>
          </ac:spMkLst>
        </pc:spChg>
      </pc:sldChg>
      <pc:sldChg chg="del">
        <pc:chgData name="Dan Whitt" userId="S::danwhitt@coal.gov.uk::d7c8a9f4-b7a7-483f-907d-8d99076409f9" providerId="AD" clId="Web-{5F8D894F-19AE-48AE-AD7F-A7E2AEC60F40}" dt="2024-09-18T12:51:01.894" v="16"/>
        <pc:sldMkLst>
          <pc:docMk/>
          <pc:sldMk cId="1314690004" sldId="398"/>
        </pc:sldMkLst>
      </pc:sldChg>
      <pc:sldChg chg="modSp">
        <pc:chgData name="Dan Whitt" userId="S::danwhitt@coal.gov.uk::d7c8a9f4-b7a7-483f-907d-8d99076409f9" providerId="AD" clId="Web-{5F8D894F-19AE-48AE-AD7F-A7E2AEC60F40}" dt="2024-09-18T12:55:50.792" v="28" actId="20577"/>
        <pc:sldMkLst>
          <pc:docMk/>
          <pc:sldMk cId="3931495411" sldId="399"/>
        </pc:sldMkLst>
        <pc:spChg chg="mod">
          <ac:chgData name="Dan Whitt" userId="S::danwhitt@coal.gov.uk::d7c8a9f4-b7a7-483f-907d-8d99076409f9" providerId="AD" clId="Web-{5F8D894F-19AE-48AE-AD7F-A7E2AEC60F40}" dt="2024-09-18T12:55:09.229" v="26" actId="20577"/>
          <ac:spMkLst>
            <pc:docMk/>
            <pc:sldMk cId="3931495411" sldId="399"/>
            <ac:spMk id="231" creationId="{00000000-0000-0000-0000-000000000000}"/>
          </ac:spMkLst>
        </pc:spChg>
        <pc:spChg chg="mod">
          <ac:chgData name="Dan Whitt" userId="S::danwhitt@coal.gov.uk::d7c8a9f4-b7a7-483f-907d-8d99076409f9" providerId="AD" clId="Web-{5F8D894F-19AE-48AE-AD7F-A7E2AEC60F40}" dt="2024-09-18T12:55:50.792" v="28" actId="20577"/>
          <ac:spMkLst>
            <pc:docMk/>
            <pc:sldMk cId="3931495411" sldId="399"/>
            <ac:spMk id="252" creationId="{00000000-0000-0000-0000-000000000000}"/>
          </ac:spMkLst>
        </pc:spChg>
        <pc:spChg chg="mod">
          <ac:chgData name="Dan Whitt" userId="S::danwhitt@coal.gov.uk::d7c8a9f4-b7a7-483f-907d-8d99076409f9" providerId="AD" clId="Web-{5F8D894F-19AE-48AE-AD7F-A7E2AEC60F40}" dt="2024-09-18T12:55:06.572" v="24" actId="20577"/>
          <ac:spMkLst>
            <pc:docMk/>
            <pc:sldMk cId="3931495411" sldId="399"/>
            <ac:spMk id="266" creationId="{00000000-0000-0000-0000-000000000000}"/>
          </ac:spMkLst>
        </pc:spChg>
      </pc:sldChg>
      <pc:sldChg chg="modSp">
        <pc:chgData name="Dan Whitt" userId="S::danwhitt@coal.gov.uk::d7c8a9f4-b7a7-483f-907d-8d99076409f9" providerId="AD" clId="Web-{5F8D894F-19AE-48AE-AD7F-A7E2AEC60F40}" dt="2024-09-18T12:56:18.043" v="33" actId="20577"/>
        <pc:sldMkLst>
          <pc:docMk/>
          <pc:sldMk cId="2854674614" sldId="400"/>
        </pc:sldMkLst>
        <pc:spChg chg="mod">
          <ac:chgData name="Dan Whitt" userId="S::danwhitt@coal.gov.uk::d7c8a9f4-b7a7-483f-907d-8d99076409f9" providerId="AD" clId="Web-{5F8D894F-19AE-48AE-AD7F-A7E2AEC60F40}" dt="2024-09-18T12:56:18.043" v="33" actId="20577"/>
          <ac:spMkLst>
            <pc:docMk/>
            <pc:sldMk cId="2854674614" sldId="400"/>
            <ac:spMk id="37" creationId="{00000000-0000-0000-0000-000000000000}"/>
          </ac:spMkLst>
        </pc:spChg>
      </pc:sldChg>
      <pc:sldChg chg="ord">
        <pc:chgData name="Dan Whitt" userId="S::danwhitt@coal.gov.uk::d7c8a9f4-b7a7-483f-907d-8d99076409f9" providerId="AD" clId="Web-{5F8D894F-19AE-48AE-AD7F-A7E2AEC60F40}" dt="2024-09-18T12:52:10.287" v="22"/>
        <pc:sldMkLst>
          <pc:docMk/>
          <pc:sldMk cId="1790940503" sldId="401"/>
        </pc:sldMkLst>
      </pc:sldChg>
      <pc:sldChg chg="add">
        <pc:chgData name="Dan Whitt" userId="S::danwhitt@coal.gov.uk::d7c8a9f4-b7a7-483f-907d-8d99076409f9" providerId="AD" clId="Web-{5F8D894F-19AE-48AE-AD7F-A7E2AEC60F40}" dt="2024-09-18T12:50:50.956" v="15"/>
        <pc:sldMkLst>
          <pc:docMk/>
          <pc:sldMk cId="2673665515" sldId="403"/>
        </pc:sldMkLst>
      </pc:sldChg>
    </pc:docChg>
  </pc:docChgLst>
  <pc:docChgLst>
    <pc:chgData name="Keith Hosgood" userId="S::keithhosgood@coal.gov.uk::87937aec-62a7-4de3-aaf5-d4d0353f6524" providerId="AD" clId="Web-{94708A18-E731-F8E3-93B2-D8C0D919E472}"/>
    <pc:docChg chg="modSld">
      <pc:chgData name="Keith Hosgood" userId="S::keithhosgood@coal.gov.uk::87937aec-62a7-4de3-aaf5-d4d0353f6524" providerId="AD" clId="Web-{94708A18-E731-F8E3-93B2-D8C0D919E472}" dt="2024-09-20T07:20:34.960" v="1"/>
      <pc:docMkLst>
        <pc:docMk/>
      </pc:docMkLst>
      <pc:sldChg chg="modSp">
        <pc:chgData name="Keith Hosgood" userId="S::keithhosgood@coal.gov.uk::87937aec-62a7-4de3-aaf5-d4d0353f6524" providerId="AD" clId="Web-{94708A18-E731-F8E3-93B2-D8C0D919E472}" dt="2024-09-20T07:20:34.960" v="1"/>
        <pc:sldMkLst>
          <pc:docMk/>
          <pc:sldMk cId="3738609292" sldId="411"/>
        </pc:sldMkLst>
        <pc:graphicFrameChg chg="mod modGraphic">
          <ac:chgData name="Keith Hosgood" userId="S::keithhosgood@coal.gov.uk::87937aec-62a7-4de3-aaf5-d4d0353f6524" providerId="AD" clId="Web-{94708A18-E731-F8E3-93B2-D8C0D919E472}" dt="2024-09-20T07:20:34.960" v="1"/>
          <ac:graphicFrameMkLst>
            <pc:docMk/>
            <pc:sldMk cId="3738609292" sldId="411"/>
            <ac:graphicFrameMk id="4" creationId="{00000000-0000-0000-0000-000000000000}"/>
          </ac:graphicFrameMkLst>
        </pc:graphicFrameChg>
      </pc:sldChg>
    </pc:docChg>
  </pc:docChgLst>
  <pc:docChgLst>
    <pc:chgData name="Tim Vincent" userId="S::timvincent@coal.gov.uk::1e3a0c4a-3243-42c7-8861-450f79a5ec75" providerId="AD" clId="Web-{7F4867D0-C908-DFE4-F4E6-BA493B65D784}"/>
    <pc:docChg chg="modSld">
      <pc:chgData name="Tim Vincent" userId="S::timvincent@coal.gov.uk::1e3a0c4a-3243-42c7-8861-450f79a5ec75" providerId="AD" clId="Web-{7F4867D0-C908-DFE4-F4E6-BA493B65D784}" dt="2024-09-18T13:47:09.244" v="6"/>
      <pc:docMkLst>
        <pc:docMk/>
      </pc:docMkLst>
      <pc:sldChg chg="delSp modSp mod modClrScheme chgLayout">
        <pc:chgData name="Tim Vincent" userId="S::timvincent@coal.gov.uk::1e3a0c4a-3243-42c7-8861-450f79a5ec75" providerId="AD" clId="Web-{7F4867D0-C908-DFE4-F4E6-BA493B65D784}" dt="2024-09-18T13:46:59.103" v="5" actId="20577"/>
        <pc:sldMkLst>
          <pc:docMk/>
          <pc:sldMk cId="2284558600" sldId="325"/>
        </pc:sldMkLst>
        <pc:spChg chg="mod ord">
          <ac:chgData name="Tim Vincent" userId="S::timvincent@coal.gov.uk::1e3a0c4a-3243-42c7-8861-450f79a5ec75" providerId="AD" clId="Web-{7F4867D0-C908-DFE4-F4E6-BA493B65D784}" dt="2024-09-18T13:46:54.744" v="4"/>
          <ac:spMkLst>
            <pc:docMk/>
            <pc:sldMk cId="2284558600" sldId="325"/>
            <ac:spMk id="3" creationId="{00000000-0000-0000-0000-000000000000}"/>
          </ac:spMkLst>
        </pc:spChg>
        <pc:spChg chg="mod ord">
          <ac:chgData name="Tim Vincent" userId="S::timvincent@coal.gov.uk::1e3a0c4a-3243-42c7-8861-450f79a5ec75" providerId="AD" clId="Web-{7F4867D0-C908-DFE4-F4E6-BA493B65D784}" dt="2024-09-18T13:46:59.103" v="5" actId="20577"/>
          <ac:spMkLst>
            <pc:docMk/>
            <pc:sldMk cId="2284558600" sldId="325"/>
            <ac:spMk id="4" creationId="{00000000-0000-0000-0000-000000000000}"/>
          </ac:spMkLst>
        </pc:spChg>
        <pc:spChg chg="del">
          <ac:chgData name="Tim Vincent" userId="S::timvincent@coal.gov.uk::1e3a0c4a-3243-42c7-8861-450f79a5ec75" providerId="AD" clId="Web-{7F4867D0-C908-DFE4-F4E6-BA493B65D784}" dt="2024-09-18T13:46:45.259" v="3"/>
          <ac:spMkLst>
            <pc:docMk/>
            <pc:sldMk cId="2284558600" sldId="325"/>
            <ac:spMk id="5" creationId="{00000000-0000-0000-0000-000000000000}"/>
          </ac:spMkLst>
        </pc:spChg>
      </pc:sldChg>
      <pc:sldChg chg="delSp">
        <pc:chgData name="Tim Vincent" userId="S::timvincent@coal.gov.uk::1e3a0c4a-3243-42c7-8861-450f79a5ec75" providerId="AD" clId="Web-{7F4867D0-C908-DFE4-F4E6-BA493B65D784}" dt="2024-09-18T13:47:09.244" v="6"/>
        <pc:sldMkLst>
          <pc:docMk/>
          <pc:sldMk cId="893297506" sldId="350"/>
        </pc:sldMkLst>
        <pc:spChg chg="del">
          <ac:chgData name="Tim Vincent" userId="S::timvincent@coal.gov.uk::1e3a0c4a-3243-42c7-8861-450f79a5ec75" providerId="AD" clId="Web-{7F4867D0-C908-DFE4-F4E6-BA493B65D784}" dt="2024-09-18T13:47:09.244" v="6"/>
          <ac:spMkLst>
            <pc:docMk/>
            <pc:sldMk cId="893297506" sldId="350"/>
            <ac:spMk id="5" creationId="{00000000-0000-0000-0000-000000000000}"/>
          </ac:spMkLst>
        </pc:spChg>
      </pc:sldChg>
      <pc:sldChg chg="modSp">
        <pc:chgData name="Tim Vincent" userId="S::timvincent@coal.gov.uk::1e3a0c4a-3243-42c7-8861-450f79a5ec75" providerId="AD" clId="Web-{7F4867D0-C908-DFE4-F4E6-BA493B65D784}" dt="2024-09-18T13:46:22.227" v="1" actId="14100"/>
        <pc:sldMkLst>
          <pc:docMk/>
          <pc:sldMk cId="3830443738" sldId="391"/>
        </pc:sldMkLst>
        <pc:cxnChg chg="mod">
          <ac:chgData name="Tim Vincent" userId="S::timvincent@coal.gov.uk::1e3a0c4a-3243-42c7-8861-450f79a5ec75" providerId="AD" clId="Web-{7F4867D0-C908-DFE4-F4E6-BA493B65D784}" dt="2024-09-18T13:46:00.352" v="0" actId="1076"/>
          <ac:cxnSpMkLst>
            <pc:docMk/>
            <pc:sldMk cId="3830443738" sldId="391"/>
            <ac:cxnSpMk id="132" creationId="{00000000-0000-0000-0000-000000000000}"/>
          </ac:cxnSpMkLst>
        </pc:cxnChg>
        <pc:cxnChg chg="mod">
          <ac:chgData name="Tim Vincent" userId="S::timvincent@coal.gov.uk::1e3a0c4a-3243-42c7-8861-450f79a5ec75" providerId="AD" clId="Web-{7F4867D0-C908-DFE4-F4E6-BA493B65D784}" dt="2024-09-18T13:46:22.227" v="1" actId="14100"/>
          <ac:cxnSpMkLst>
            <pc:docMk/>
            <pc:sldMk cId="3830443738" sldId="391"/>
            <ac:cxnSpMk id="135" creationId="{00000000-0000-0000-0000-000000000000}"/>
          </ac:cxnSpMkLst>
        </pc:cxnChg>
      </pc:sldChg>
      <pc:sldChg chg="delSp">
        <pc:chgData name="Tim Vincent" userId="S::timvincent@coal.gov.uk::1e3a0c4a-3243-42c7-8861-450f79a5ec75" providerId="AD" clId="Web-{7F4867D0-C908-DFE4-F4E6-BA493B65D784}" dt="2024-09-18T13:46:42.056" v="2"/>
        <pc:sldMkLst>
          <pc:docMk/>
          <pc:sldMk cId="2517005354" sldId="393"/>
        </pc:sldMkLst>
        <pc:spChg chg="del">
          <ac:chgData name="Tim Vincent" userId="S::timvincent@coal.gov.uk::1e3a0c4a-3243-42c7-8861-450f79a5ec75" providerId="AD" clId="Web-{7F4867D0-C908-DFE4-F4E6-BA493B65D784}" dt="2024-09-18T13:46:42.056" v="2"/>
          <ac:spMkLst>
            <pc:docMk/>
            <pc:sldMk cId="2517005354" sldId="393"/>
            <ac:spMk id="5" creationId="{00000000-0000-0000-0000-000000000000}"/>
          </ac:spMkLst>
        </pc:spChg>
      </pc:sldChg>
    </pc:docChg>
  </pc:docChgLst>
  <pc:docChgLst>
    <pc:chgData name="Craig Jeacock" userId="S::craigjeacock@coal.gov.uk::5e88d3fb-ea37-4699-8437-d49b4d9d4840" providerId="AD" clId="Web-{BCF74A85-D320-46B2-B6DF-E347D8092811}"/>
    <pc:docChg chg="modSld">
      <pc:chgData name="Craig Jeacock" userId="S::craigjeacock@coal.gov.uk::5e88d3fb-ea37-4699-8437-d49b4d9d4840" providerId="AD" clId="Web-{BCF74A85-D320-46B2-B6DF-E347D8092811}" dt="2024-09-26T12:23:56.565" v="8" actId="1076"/>
      <pc:docMkLst>
        <pc:docMk/>
      </pc:docMkLst>
      <pc:sldChg chg="addSp modSp">
        <pc:chgData name="Craig Jeacock" userId="S::craigjeacock@coal.gov.uk::5e88d3fb-ea37-4699-8437-d49b4d9d4840" providerId="AD" clId="Web-{BCF74A85-D320-46B2-B6DF-E347D8092811}" dt="2024-09-26T12:23:56.565" v="8" actId="1076"/>
        <pc:sldMkLst>
          <pc:docMk/>
          <pc:sldMk cId="1503748404" sldId="440"/>
        </pc:sldMkLst>
        <pc:graphicFrameChg chg="add mod">
          <ac:chgData name="Craig Jeacock" userId="S::craigjeacock@coal.gov.uk::5e88d3fb-ea37-4699-8437-d49b4d9d4840" providerId="AD" clId="Web-{BCF74A85-D320-46B2-B6DF-E347D8092811}" dt="2024-09-26T12:23:56.565" v="8" actId="1076"/>
          <ac:graphicFrameMkLst>
            <pc:docMk/>
            <pc:sldMk cId="1503748404" sldId="440"/>
            <ac:graphicFrameMk id="4" creationId="{D0845D11-CBE6-4E72-B6A4-1521F0311A85}"/>
          </ac:graphicFrameMkLst>
        </pc:graphicFrameChg>
        <pc:graphicFrameChg chg="mod modGraphic">
          <ac:chgData name="Craig Jeacock" userId="S::craigjeacock@coal.gov.uk::5e88d3fb-ea37-4699-8437-d49b4d9d4840" providerId="AD" clId="Web-{BCF74A85-D320-46B2-B6DF-E347D8092811}" dt="2024-09-26T12:23:26.938" v="2"/>
          <ac:graphicFrameMkLst>
            <pc:docMk/>
            <pc:sldMk cId="1503748404" sldId="440"/>
            <ac:graphicFrameMk id="5" creationId="{00000000-0000-0000-0000-000000000000}"/>
          </ac:graphicFrameMkLst>
        </pc:graphicFrameChg>
      </pc:sldChg>
    </pc:docChg>
  </pc:docChgLst>
  <pc:docChgLst>
    <pc:chgData name="Jez Matthews" userId="S::jezmatthews@coal.gov.uk::e1026b64-cb32-47e9-af2c-077832efcd28" providerId="AD" clId="Web-{0A576EBB-966F-48E0-9088-8BECA0D25DC0}"/>
    <pc:docChg chg="delSld modSld">
      <pc:chgData name="Jez Matthews" userId="S::jezmatthews@coal.gov.uk::e1026b64-cb32-47e9-af2c-077832efcd28" providerId="AD" clId="Web-{0A576EBB-966F-48E0-9088-8BECA0D25DC0}" dt="2024-09-30T14:23:39.601" v="6" actId="20577"/>
      <pc:docMkLst>
        <pc:docMk/>
      </pc:docMkLst>
      <pc:sldChg chg="del">
        <pc:chgData name="Jez Matthews" userId="S::jezmatthews@coal.gov.uk::e1026b64-cb32-47e9-af2c-077832efcd28" providerId="AD" clId="Web-{0A576EBB-966F-48E0-9088-8BECA0D25DC0}" dt="2024-09-30T14:23:02.083" v="0"/>
        <pc:sldMkLst>
          <pc:docMk/>
          <pc:sldMk cId="572298536" sldId="421"/>
        </pc:sldMkLst>
      </pc:sldChg>
      <pc:sldChg chg="modSp">
        <pc:chgData name="Jez Matthews" userId="S::jezmatthews@coal.gov.uk::e1026b64-cb32-47e9-af2c-077832efcd28" providerId="AD" clId="Web-{0A576EBB-966F-48E0-9088-8BECA0D25DC0}" dt="2024-09-30T14:23:30.054" v="2" actId="20577"/>
        <pc:sldMkLst>
          <pc:docMk/>
          <pc:sldMk cId="1503748404" sldId="440"/>
        </pc:sldMkLst>
        <pc:spChg chg="mod">
          <ac:chgData name="Jez Matthews" userId="S::jezmatthews@coal.gov.uk::e1026b64-cb32-47e9-af2c-077832efcd28" providerId="AD" clId="Web-{0A576EBB-966F-48E0-9088-8BECA0D25DC0}" dt="2024-09-30T14:23:30.054" v="2" actId="20577"/>
          <ac:spMkLst>
            <pc:docMk/>
            <pc:sldMk cId="1503748404" sldId="440"/>
            <ac:spMk id="3" creationId="{00000000-0000-0000-0000-000000000000}"/>
          </ac:spMkLst>
        </pc:spChg>
      </pc:sldChg>
      <pc:sldChg chg="modSp">
        <pc:chgData name="Jez Matthews" userId="S::jezmatthews@coal.gov.uk::e1026b64-cb32-47e9-af2c-077832efcd28" providerId="AD" clId="Web-{0A576EBB-966F-48E0-9088-8BECA0D25DC0}" dt="2024-09-30T14:23:39.601" v="6" actId="20577"/>
        <pc:sldMkLst>
          <pc:docMk/>
          <pc:sldMk cId="591883011" sldId="441"/>
        </pc:sldMkLst>
        <pc:spChg chg="mod">
          <ac:chgData name="Jez Matthews" userId="S::jezmatthews@coal.gov.uk::e1026b64-cb32-47e9-af2c-077832efcd28" providerId="AD" clId="Web-{0A576EBB-966F-48E0-9088-8BECA0D25DC0}" dt="2024-09-30T14:23:39.601" v="6" actId="20577"/>
          <ac:spMkLst>
            <pc:docMk/>
            <pc:sldMk cId="591883011" sldId="441"/>
            <ac:spMk id="3" creationId="{00000000-0000-0000-0000-000000000000}"/>
          </ac:spMkLst>
        </pc:spChg>
      </pc:sldChg>
    </pc:docChg>
  </pc:docChgLst>
  <pc:docChgLst>
    <pc:chgData name="Patrick Coffin" userId="S::patrick.coffin@miningremediation.gov.uk::9b68c2ae-88b4-47b7-9d0e-82263e101281" providerId="AD" clId="Web-{315184D2-052D-C46E-08E1-5760382B2E53}"/>
    <pc:docChg chg="modSld">
      <pc:chgData name="Patrick Coffin" userId="S::patrick.coffin@miningremediation.gov.uk::9b68c2ae-88b4-47b7-9d0e-82263e101281" providerId="AD" clId="Web-{315184D2-052D-C46E-08E1-5760382B2E53}" dt="2025-03-10T11:38:51.098" v="19"/>
      <pc:docMkLst>
        <pc:docMk/>
      </pc:docMkLst>
      <pc:sldChg chg="modSp">
        <pc:chgData name="Patrick Coffin" userId="S::patrick.coffin@miningremediation.gov.uk::9b68c2ae-88b4-47b7-9d0e-82263e101281" providerId="AD" clId="Web-{315184D2-052D-C46E-08E1-5760382B2E53}" dt="2025-03-10T11:37:05.892" v="5"/>
        <pc:sldMkLst>
          <pc:docMk/>
          <pc:sldMk cId="2695623850" sldId="454"/>
        </pc:sldMkLst>
        <pc:spChg chg="mod">
          <ac:chgData name="Patrick Coffin" userId="S::patrick.coffin@miningremediation.gov.uk::9b68c2ae-88b4-47b7-9d0e-82263e101281" providerId="AD" clId="Web-{315184D2-052D-C46E-08E1-5760382B2E53}" dt="2025-03-10T11:37:05.892" v="5"/>
          <ac:spMkLst>
            <pc:docMk/>
            <pc:sldMk cId="2695623850" sldId="454"/>
            <ac:spMk id="9" creationId="{00000000-0000-0000-0000-000000000000}"/>
          </ac:spMkLst>
        </pc:spChg>
      </pc:sldChg>
      <pc:sldChg chg="addSp delSp modSp mod modClrScheme chgLayout">
        <pc:chgData name="Patrick Coffin" userId="S::patrick.coffin@miningremediation.gov.uk::9b68c2ae-88b4-47b7-9d0e-82263e101281" providerId="AD" clId="Web-{315184D2-052D-C46E-08E1-5760382B2E53}" dt="2025-03-10T11:38:51.098" v="19"/>
        <pc:sldMkLst>
          <pc:docMk/>
          <pc:sldMk cId="2988915376" sldId="455"/>
        </pc:sldMkLst>
        <pc:spChg chg="add del mod ord">
          <ac:chgData name="Patrick Coffin" userId="S::patrick.coffin@miningremediation.gov.uk::9b68c2ae-88b4-47b7-9d0e-82263e101281" providerId="AD" clId="Web-{315184D2-052D-C46E-08E1-5760382B2E53}" dt="2025-03-10T11:38:41.504" v="14"/>
          <ac:spMkLst>
            <pc:docMk/>
            <pc:sldMk cId="2988915376" sldId="455"/>
            <ac:spMk id="2" creationId="{1C235E06-4C02-C8CB-79EE-F58B4BAB0BEA}"/>
          </ac:spMkLst>
        </pc:spChg>
        <pc:spChg chg="add del mod ord">
          <ac:chgData name="Patrick Coffin" userId="S::patrick.coffin@miningremediation.gov.uk::9b68c2ae-88b4-47b7-9d0e-82263e101281" providerId="AD" clId="Web-{315184D2-052D-C46E-08E1-5760382B2E53}" dt="2025-03-10T11:38:51.098" v="19"/>
          <ac:spMkLst>
            <pc:docMk/>
            <pc:sldMk cId="2988915376" sldId="455"/>
            <ac:spMk id="3" creationId="{2F1493D7-5743-BDC9-5A2D-507A6E6FBBF3}"/>
          </ac:spMkLst>
        </pc:spChg>
        <pc:picChg chg="add del mod modCrop">
          <ac:chgData name="Patrick Coffin" userId="S::patrick.coffin@miningremediation.gov.uk::9b68c2ae-88b4-47b7-9d0e-82263e101281" providerId="AD" clId="Web-{315184D2-052D-C46E-08E1-5760382B2E53}" dt="2025-03-10T11:38:47.520" v="17"/>
          <ac:picMkLst>
            <pc:docMk/>
            <pc:sldMk cId="2988915376" sldId="455"/>
            <ac:picMk id="5" creationId="{00000000-0000-0000-0000-000000000000}"/>
          </ac:picMkLst>
        </pc:picChg>
        <pc:picChg chg="del">
          <ac:chgData name="Patrick Coffin" userId="S::patrick.coffin@miningremediation.gov.uk::9b68c2ae-88b4-47b7-9d0e-82263e101281" providerId="AD" clId="Web-{315184D2-052D-C46E-08E1-5760382B2E53}" dt="2025-03-10T11:36:39.563" v="3"/>
          <ac:picMkLst>
            <pc:docMk/>
            <pc:sldMk cId="2988915376" sldId="455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8CA82-180F-4811-8073-CD82A30E66E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CBA7-C7AD-47DB-9D8B-B1C383AD3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6CAE-40CE-421B-9B9A-B41D1E7667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35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0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8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7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2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6CAE-40CE-421B-9B9A-B41D1E7667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4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D6CAE-40CE-421B-9B9A-B41D1E7667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75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95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5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4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6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4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1CBA7-C7AD-47DB-9D8B-B1C383AD31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0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0A9ED-6B4B-2BD5-8E66-D726285C2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217" cy="69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b="7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0E561E-D897-3107-6782-33DCA0088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3047"/>
            <a:ext cx="12177792" cy="693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331957"/>
            <a:ext cx="807866" cy="8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9C236-AC06-0D9A-AB85-4543BC516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95" cy="694334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3600" y="2077200"/>
            <a:ext cx="7145805" cy="1821600"/>
          </a:xfrm>
        </p:spPr>
        <p:txBody>
          <a:bodyPr anchor="ctr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1820023"/>
            <a:ext cx="1953494" cy="19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1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FC07-23DE-42DC-8898-3D23F50E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AAF-0D39-41F9-A739-48D8AC24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F39-43DB-40AC-88DF-DB040AB0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5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606DA-6D42-47BB-7132-23B397ED7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95" cy="6943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8" y="0"/>
            <a:ext cx="1621536" cy="153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599" y="2075936"/>
            <a:ext cx="4773309" cy="1819736"/>
          </a:xfrm>
        </p:spPr>
        <p:txBody>
          <a:bodyPr anchor="ctr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88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606DA-6D42-47BB-7132-23B397ED7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71" cy="6943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8" y="0"/>
            <a:ext cx="1621536" cy="153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599" y="2075936"/>
            <a:ext cx="4773309" cy="1819736"/>
          </a:xfrm>
        </p:spPr>
        <p:txBody>
          <a:bodyPr anchor="ctr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97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B0E561E-D897-3107-6782-33DCA0088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3047"/>
            <a:ext cx="12177792" cy="6930944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64BEAA0-7500-C430-69E4-1C9D5F63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092542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BAFD7"/>
                </a:solidFill>
                <a:latin typeface="Merriweather" panose="02060503050406030704" pitchFamily="18" charset="0"/>
              </a:defRPr>
            </a:lvl1pPr>
          </a:lstStyle>
          <a:p>
            <a:r>
              <a:rPr lang="en-GB" dirty="0">
                <a:solidFill>
                  <a:srgbClr val="FCBC00"/>
                </a:solidFill>
              </a:rPr>
              <a:t>Partnership working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331957"/>
            <a:ext cx="807866" cy="8078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7200" y="1288800"/>
            <a:ext cx="9000000" cy="5220000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68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B0E561E-D897-3107-6782-33DCA0088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" y="3047"/>
            <a:ext cx="12167094" cy="6930944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64BEAA0-7500-C430-69E4-1C9D5F63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092542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BAFD7"/>
                </a:solidFill>
                <a:latin typeface="Merriweather" panose="02060503050406030704" pitchFamily="18" charset="0"/>
              </a:defRPr>
            </a:lvl1pPr>
          </a:lstStyle>
          <a:p>
            <a:r>
              <a:rPr lang="en-GB" dirty="0">
                <a:solidFill>
                  <a:srgbClr val="FCBC00"/>
                </a:solidFill>
              </a:rPr>
              <a:t>Partnership working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331957"/>
            <a:ext cx="807866" cy="8078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7200" y="1288800"/>
            <a:ext cx="9000000" cy="5220000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11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, Content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5232141" y="691167"/>
            <a:ext cx="6959859" cy="695985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 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0E561E-D897-3107-6782-33DCA0088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3047"/>
            <a:ext cx="12177792" cy="6930944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64BEAA0-7500-C430-69E4-1C9D5F63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092542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BAFD7"/>
                </a:solidFill>
                <a:latin typeface="Merriweather" panose="02060503050406030704" pitchFamily="18" charset="0"/>
              </a:defRPr>
            </a:lvl1pPr>
          </a:lstStyle>
          <a:p>
            <a:r>
              <a:rPr lang="en-GB" dirty="0">
                <a:solidFill>
                  <a:srgbClr val="FCBC00"/>
                </a:solidFill>
              </a:rPr>
              <a:t>Partnership working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331957"/>
            <a:ext cx="807866" cy="8078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7200" y="1288800"/>
            <a:ext cx="9000000" cy="5220000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17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, Content and cont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6" y="1288799"/>
            <a:ext cx="10457337" cy="58822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0E561E-D897-3107-6782-33DCA0088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3047"/>
            <a:ext cx="12177792" cy="6930944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64BEAA0-7500-C430-69E4-1C9D5F63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092542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BAFD7"/>
                </a:solidFill>
                <a:latin typeface="Merriweather" panose="02060503050406030704" pitchFamily="18" charset="0"/>
              </a:defRPr>
            </a:lvl1pPr>
          </a:lstStyle>
          <a:p>
            <a:r>
              <a:rPr lang="en-GB" dirty="0">
                <a:solidFill>
                  <a:srgbClr val="FCBC00"/>
                </a:solidFill>
              </a:rPr>
              <a:t>Partnership working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331957"/>
            <a:ext cx="807866" cy="80786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7200" y="1288800"/>
            <a:ext cx="9000000" cy="5220000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43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64BEAA0-7500-C430-69E4-1C9D5F63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092542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BAFD7"/>
                </a:solidFill>
                <a:latin typeface="Merriweather" panose="02060503050406030704" pitchFamily="18" charset="0"/>
              </a:defRPr>
            </a:lvl1pPr>
          </a:lstStyle>
          <a:p>
            <a:r>
              <a:rPr lang="en-GB" dirty="0">
                <a:solidFill>
                  <a:srgbClr val="FCBC00"/>
                </a:solidFill>
              </a:rPr>
              <a:t>Partnership working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7200" y="1288800"/>
            <a:ext cx="9000000" cy="5220000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30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0E561E-D897-3107-6782-33DCA00885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3047"/>
            <a:ext cx="12177792" cy="693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331957"/>
            <a:ext cx="807866" cy="8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0AC6-00DD-466D-9A1D-4509237CBB88}" type="datetime1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C059C-C14D-4253-B73A-2ED981EB6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2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3" r:id="rId2"/>
    <p:sldLayoutId id="2147483679" r:id="rId3"/>
    <p:sldLayoutId id="2147483674" r:id="rId4"/>
    <p:sldLayoutId id="2147483681" r:id="rId5"/>
    <p:sldLayoutId id="2147483680" r:id="rId6"/>
    <p:sldLayoutId id="2147483682" r:id="rId7"/>
    <p:sldLayoutId id="2147483676" r:id="rId8"/>
    <p:sldLayoutId id="2147483675" r:id="rId9"/>
    <p:sldLayoutId id="2147483678" r:id="rId10"/>
    <p:sldLayoutId id="2147483671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798581-7EAC-1A67-40CC-5445800FF50F}"/>
              </a:ext>
            </a:extLst>
          </p:cNvPr>
          <p:cNvSpPr/>
          <p:nvPr/>
        </p:nvSpPr>
        <p:spPr>
          <a:xfrm>
            <a:off x="317652" y="1139090"/>
            <a:ext cx="9311540" cy="40114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800"/>
              </a:lnSpc>
              <a:spcAft>
                <a:spcPts val="2200"/>
              </a:spcAft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7" y="1820023"/>
            <a:ext cx="1953494" cy="19534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600" y="2077200"/>
            <a:ext cx="8177216" cy="1821600"/>
          </a:xfrm>
        </p:spPr>
        <p:txBody>
          <a:bodyPr/>
          <a:lstStyle/>
          <a:p>
            <a:r>
              <a:rPr lang="en-GB" dirty="0" smtClean="0"/>
              <a:t>Appendix G </a:t>
            </a:r>
            <a:br>
              <a:rPr lang="en-GB" dirty="0" smtClean="0"/>
            </a:br>
            <a:r>
              <a:rPr lang="en-GB" dirty="0" smtClean="0"/>
              <a:t>Structure and Architecture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Team capability – Operational Delivery &amp;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303" y="2029767"/>
            <a:ext cx="28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 pic of Gerry with headset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46807"/>
              </p:ext>
            </p:extLst>
          </p:nvPr>
        </p:nvGraphicFramePr>
        <p:xfrm>
          <a:off x="498228" y="1364496"/>
          <a:ext cx="9657906" cy="512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17">
                  <a:extLst>
                    <a:ext uri="{9D8B030D-6E8A-4147-A177-3AD203B41FA5}">
                      <a16:colId xmlns:a16="http://schemas.microsoft.com/office/drawing/2014/main" val="188675595"/>
                    </a:ext>
                  </a:extLst>
                </a:gridCol>
                <a:gridCol w="2534943">
                  <a:extLst>
                    <a:ext uri="{9D8B030D-6E8A-4147-A177-3AD203B41FA5}">
                      <a16:colId xmlns:a16="http://schemas.microsoft.com/office/drawing/2014/main" val="120695911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3360411807"/>
                    </a:ext>
                  </a:extLst>
                </a:gridCol>
                <a:gridCol w="3674076">
                  <a:extLst>
                    <a:ext uri="{9D8B030D-6E8A-4147-A177-3AD203B41FA5}">
                      <a16:colId xmlns:a16="http://schemas.microsoft.com/office/drawing/2014/main" val="256586911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Team Composition  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Anticipated Contract</a:t>
                      </a:r>
                      <a:r>
                        <a:rPr lang="en-GB" sz="1400" baseline="0" dirty="0"/>
                        <a:t> Scope/Interaction</a:t>
                      </a: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153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 – Operational</a:t>
                      </a:r>
                    </a:p>
                    <a:p>
                      <a:r>
                        <a:rPr lang="en-GB" sz="1300" dirty="0">
                          <a:latin typeface="+mn-lt"/>
                        </a:rPr>
                        <a:t>Delivery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 – Operational</a:t>
                      </a:r>
                    </a:p>
                    <a:p>
                      <a:r>
                        <a:rPr lang="en-GB" sz="1300" dirty="0">
                          <a:latin typeface="+mn-lt"/>
                        </a:rPr>
                        <a:t>Delivery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Principal manager responsible for technical services ensuring that they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meet the requirements of the agreed business SLA’s, OLA’s, KPI’s.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4899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Database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DBA / Cloud Engineer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Provide</a:t>
                      </a:r>
                      <a:r>
                        <a:rPr lang="en-GB" sz="1300" baseline="0" dirty="0">
                          <a:latin typeface="+mn-lt"/>
                        </a:rPr>
                        <a:t> database expertise i.e. Postgres / SQLServer to provide operational resilience and project support.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Flex up for project and data migration activities.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31006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Desktop Support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Desktop Support Technician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Responsible for managing</a:t>
                      </a:r>
                      <a:r>
                        <a:rPr lang="en-GB" sz="1300" baseline="0" dirty="0">
                          <a:latin typeface="+mn-lt"/>
                        </a:rPr>
                        <a:t> End User Device estate and supported software incident, change and patching.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18031"/>
                  </a:ext>
                </a:extLst>
              </a:tr>
              <a:tr h="499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Cloud and Infrastructure AWS &amp; Linux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Lead Cloud Infrastructure Engineer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Cloud Infrastructure Engineer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Junior</a:t>
                      </a:r>
                      <a:r>
                        <a:rPr lang="en-GB" sz="1300" baseline="0" dirty="0">
                          <a:latin typeface="+mn-lt"/>
                        </a:rPr>
                        <a:t> Cloud Engineer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  <a:br>
                        <a:rPr lang="en-GB" sz="1300" dirty="0">
                          <a:latin typeface="+mn-lt"/>
                        </a:rPr>
                      </a:b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Responsible for</a:t>
                      </a:r>
                      <a:r>
                        <a:rPr lang="en-GB" sz="1300" baseline="0" dirty="0">
                          <a:latin typeface="+mn-lt"/>
                        </a:rPr>
                        <a:t> development, maintenance and enhancement of AWS and Linux Infrastructure estate.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30963"/>
                  </a:ext>
                </a:extLst>
              </a:tr>
              <a:tr h="499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Cloud and Infrastructure Azure &amp; Wintel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Cloud</a:t>
                      </a:r>
                      <a:r>
                        <a:rPr lang="en-GB" sz="1300" baseline="0" dirty="0">
                          <a:latin typeface="+mn-lt"/>
                        </a:rPr>
                        <a:t> Azure Wintel Lead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Systems administrator x2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Responsible for</a:t>
                      </a:r>
                      <a:r>
                        <a:rPr lang="en-GB" sz="1300" baseline="0" dirty="0">
                          <a:latin typeface="+mn-lt"/>
                        </a:rPr>
                        <a:t> development, maintenance and enhancement of Azure, Microsoft Infrastructure estate and SaaS application integration and support.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5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2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Team capability – Operational Delivery &amp;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303" y="2029767"/>
            <a:ext cx="28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 pic of Gerry with headset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59172"/>
              </p:ext>
            </p:extLst>
          </p:nvPr>
        </p:nvGraphicFramePr>
        <p:xfrm>
          <a:off x="482730" y="1364499"/>
          <a:ext cx="9657906" cy="526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17">
                  <a:extLst>
                    <a:ext uri="{9D8B030D-6E8A-4147-A177-3AD203B41FA5}">
                      <a16:colId xmlns:a16="http://schemas.microsoft.com/office/drawing/2014/main" val="188675595"/>
                    </a:ext>
                  </a:extLst>
                </a:gridCol>
                <a:gridCol w="2534943">
                  <a:extLst>
                    <a:ext uri="{9D8B030D-6E8A-4147-A177-3AD203B41FA5}">
                      <a16:colId xmlns:a16="http://schemas.microsoft.com/office/drawing/2014/main" val="1206959112"/>
                    </a:ext>
                  </a:extLst>
                </a:gridCol>
                <a:gridCol w="836724">
                  <a:extLst>
                    <a:ext uri="{9D8B030D-6E8A-4147-A177-3AD203B41FA5}">
                      <a16:colId xmlns:a16="http://schemas.microsoft.com/office/drawing/2014/main" val="3360411807"/>
                    </a:ext>
                  </a:extLst>
                </a:gridCol>
                <a:gridCol w="4246022">
                  <a:extLst>
                    <a:ext uri="{9D8B030D-6E8A-4147-A177-3AD203B41FA5}">
                      <a16:colId xmlns:a16="http://schemas.microsoft.com/office/drawing/2014/main" val="256586911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Team Composition  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Anticipated Contract</a:t>
                      </a:r>
                      <a:r>
                        <a:rPr lang="en-GB" sz="1400" baseline="0" dirty="0"/>
                        <a:t> Scope / Interaction</a:t>
                      </a: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1536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Technical Lead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Technical</a:t>
                      </a:r>
                      <a:r>
                        <a:rPr lang="en-GB" sz="1300" baseline="0" dirty="0">
                          <a:latin typeface="+mn-lt"/>
                        </a:rPr>
                        <a:t> Lead Development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Development</a:t>
                      </a:r>
                      <a:r>
                        <a:rPr lang="en-GB" sz="1300" baseline="0" dirty="0">
                          <a:latin typeface="+mn-lt"/>
                        </a:rPr>
                        <a:t> Technical Lead, works with supplier to develop and agree development standards. Ensures compliance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98659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Internal Development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(Hybrid</a:t>
                      </a:r>
                      <a:r>
                        <a:rPr lang="en-GB" sz="1300" baseline="0" dirty="0">
                          <a:latin typeface="+mn-lt"/>
                        </a:rPr>
                        <a:t> development team internal)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Senior Developer</a:t>
                      </a:r>
                      <a:r>
                        <a:rPr lang="en-GB" sz="1300" baseline="0" dirty="0">
                          <a:latin typeface="+mn-lt"/>
                        </a:rPr>
                        <a:t> x2</a:t>
                      </a:r>
                    </a:p>
                    <a:p>
                      <a:r>
                        <a:rPr lang="en-GB" sz="1300" baseline="0" dirty="0">
                          <a:latin typeface="+mn-lt"/>
                        </a:rPr>
                        <a:t>ICT Developer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Currently provide support and development.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Primarily Java(EE) development, some Power Platform, Plexus (</a:t>
                      </a:r>
                      <a:r>
                        <a:rPr lang="en-GB" sz="1300" baseline="0" dirty="0" smtClean="0">
                          <a:latin typeface="+mn-lt"/>
                        </a:rPr>
                        <a:t>BancTec</a:t>
                      </a:r>
                      <a:r>
                        <a:rPr lang="en-GB" sz="1300" baseline="0" dirty="0">
                          <a:latin typeface="+mn-lt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Considering separate support element for incident and unplanned small change.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Development team support planned change and project pipeline.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Requirement to flex capacity.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Support / Development team design and composition under consideration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6853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External Development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(Hybrid</a:t>
                      </a:r>
                      <a:r>
                        <a:rPr lang="en-GB" sz="1300" baseline="0" dirty="0">
                          <a:latin typeface="+mn-lt"/>
                        </a:rPr>
                        <a:t> development team)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Senior</a:t>
                      </a:r>
                      <a:r>
                        <a:rPr lang="en-GB" sz="1300" baseline="0" dirty="0">
                          <a:latin typeface="+mn-lt"/>
                        </a:rPr>
                        <a:t> Developer x3</a:t>
                      </a:r>
                    </a:p>
                    <a:p>
                      <a:r>
                        <a:rPr lang="en-GB" sz="1300" baseline="0" dirty="0">
                          <a:latin typeface="+mn-lt"/>
                        </a:rPr>
                        <a:t>Developer x2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As</a:t>
                      </a:r>
                      <a:r>
                        <a:rPr lang="en-GB" sz="1300" baseline="0" dirty="0">
                          <a:latin typeface="+mn-lt"/>
                        </a:rPr>
                        <a:t> above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62322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Graphic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Design and Web</a:t>
                      </a:r>
                      <a:r>
                        <a:rPr lang="en-GB" sz="1300" baseline="0" dirty="0">
                          <a:latin typeface="+mn-lt"/>
                        </a:rPr>
                        <a:t> Management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Design and Web</a:t>
                      </a:r>
                      <a:r>
                        <a:rPr lang="en-GB" sz="1300" baseline="0" dirty="0">
                          <a:latin typeface="+mn-lt"/>
                        </a:rPr>
                        <a:t> Manager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aseline="0" dirty="0">
                          <a:latin typeface="+mn-lt"/>
                        </a:rPr>
                        <a:t>Graphic Designer x2</a:t>
                      </a:r>
                      <a:endParaRPr lang="en-GB" sz="1300" dirty="0">
                        <a:latin typeface="+mn-lt"/>
                      </a:endParaRPr>
                    </a:p>
                    <a:p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Responsible</a:t>
                      </a:r>
                      <a:r>
                        <a:rPr lang="en-GB" sz="1300" baseline="0" dirty="0">
                          <a:latin typeface="+mn-lt"/>
                        </a:rPr>
                        <a:t> for all web content / website development and corporate intranet.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Undertake accessibility reviews / outline best practice and compliance.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Provide graphic design services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67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Analysis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1490" y="1639402"/>
            <a:ext cx="4351959" cy="3724828"/>
            <a:chOff x="3307636" y="1345116"/>
            <a:chExt cx="3491900" cy="2945853"/>
          </a:xfrm>
        </p:grpSpPr>
        <p:grpSp>
          <p:nvGrpSpPr>
            <p:cNvPr id="63" name="Group 62"/>
            <p:cNvGrpSpPr/>
            <p:nvPr/>
          </p:nvGrpSpPr>
          <p:grpSpPr>
            <a:xfrm>
              <a:off x="3832478" y="3651369"/>
              <a:ext cx="2454127" cy="359098"/>
              <a:chOff x="5956557" y="2526062"/>
              <a:chExt cx="2454127" cy="35909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8410684" y="2526062"/>
                <a:ext cx="0" cy="35909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56558" y="2526062"/>
                <a:ext cx="1409" cy="18092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956557" y="2527947"/>
                <a:ext cx="2449310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>
              <a:off x="6282353" y="2818159"/>
              <a:ext cx="0" cy="35909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826664" y="2831479"/>
              <a:ext cx="1409" cy="18092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28226" y="2820044"/>
              <a:ext cx="244931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054884" y="1972318"/>
              <a:ext cx="0" cy="1845456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277536" y="1975195"/>
              <a:ext cx="0" cy="48384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054884" y="1977081"/>
              <a:ext cx="1222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>
            <a:xfrm>
              <a:off x="4531669" y="2999079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Senior Business Analyst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755536" y="2997507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Senior User Researcher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307636" y="2999079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Senior Business Analyst</a:t>
              </a: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5666323" y="1500315"/>
              <a:ext cx="0" cy="47011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4532884" y="2170409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Principal Business analyst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41380" y="1345116"/>
              <a:ext cx="1044000" cy="468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/>
                <a:t>Head of Digital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5755536" y="3822537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Business Analyst</a:t>
              </a: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307636" y="3822969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Junior Business Analyst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531669" y="3822969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Business Analyst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755536" y="2170409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Digital Operating Model Advisor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68135" y="1639402"/>
            <a:ext cx="4135701" cy="4089593"/>
            <a:chOff x="6497902" y="1346400"/>
            <a:chExt cx="2578260" cy="307570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570363" y="3617547"/>
              <a:ext cx="2103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570363" y="4189047"/>
              <a:ext cx="2103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571552" y="3125611"/>
              <a:ext cx="0" cy="106819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4" idx="1"/>
            </p:cNvCxnSpPr>
            <p:nvPr/>
          </p:nvCxnSpPr>
          <p:spPr>
            <a:xfrm>
              <a:off x="7784815" y="3612800"/>
              <a:ext cx="247347" cy="114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45" idx="1"/>
            </p:cNvCxnSpPr>
            <p:nvPr/>
          </p:nvCxnSpPr>
          <p:spPr>
            <a:xfrm>
              <a:off x="7784815" y="4184300"/>
              <a:ext cx="247347" cy="104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3" idx="3"/>
              <a:endCxn id="43" idx="1"/>
            </p:cNvCxnSpPr>
            <p:nvPr/>
          </p:nvCxnSpPr>
          <p:spPr>
            <a:xfrm flipV="1">
              <a:off x="7541902" y="3024238"/>
              <a:ext cx="490260" cy="38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8032162" y="2790238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Data Innovation Manager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032162" y="3379940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Data Innovation Manager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032162" y="3951344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Data Innovation Manager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786004" y="1501598"/>
              <a:ext cx="0" cy="268746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7261061" y="1971668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Principal </a:t>
              </a:r>
              <a:br>
                <a:rPr lang="en-GB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GB" sz="8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and Information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261061" y="1346400"/>
              <a:ext cx="1044000" cy="468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/>
                <a:t>Head of Information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97902" y="2790621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GIS Lead </a:t>
              </a:r>
              <a:br>
                <a:rPr lang="en-GB" sz="850" dirty="0">
                  <a:solidFill>
                    <a:schemeClr val="tx2"/>
                  </a:solidFill>
                </a:rPr>
              </a:br>
              <a:r>
                <a:rPr lang="en-GB" sz="850" dirty="0">
                  <a:solidFill>
                    <a:schemeClr val="tx2"/>
                  </a:solidFill>
                </a:rPr>
                <a:t>and Architect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655081" y="3382704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Senior GIS Developer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655081" y="3954108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Geospatial Engineer</a:t>
              </a:r>
            </a:p>
          </p:txBody>
        </p:sp>
      </p:grpSp>
      <p:sp>
        <p:nvSpPr>
          <p:cNvPr id="61" name="Title 3"/>
          <p:cNvSpPr txBox="1">
            <a:spLocks/>
          </p:cNvSpPr>
          <p:nvPr/>
        </p:nvSpPr>
        <p:spPr>
          <a:xfrm>
            <a:off x="5568136" y="592860"/>
            <a:ext cx="350802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0BAFD7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Data and </a:t>
            </a:r>
            <a:br>
              <a:rPr lang="en-GB" dirty="0"/>
            </a:br>
            <a:r>
              <a:rPr lang="en-GB" dirty="0"/>
              <a:t>Information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0712" y="1500315"/>
            <a:ext cx="0" cy="486703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capability – Business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303" y="2029767"/>
            <a:ext cx="28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 pic of Gerry with headset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86044"/>
              </p:ext>
            </p:extLst>
          </p:nvPr>
        </p:nvGraphicFramePr>
        <p:xfrm>
          <a:off x="491116" y="1365967"/>
          <a:ext cx="9657906" cy="2712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17">
                  <a:extLst>
                    <a:ext uri="{9D8B030D-6E8A-4147-A177-3AD203B41FA5}">
                      <a16:colId xmlns:a16="http://schemas.microsoft.com/office/drawing/2014/main" val="188675595"/>
                    </a:ext>
                  </a:extLst>
                </a:gridCol>
                <a:gridCol w="2534943">
                  <a:extLst>
                    <a:ext uri="{9D8B030D-6E8A-4147-A177-3AD203B41FA5}">
                      <a16:colId xmlns:a16="http://schemas.microsoft.com/office/drawing/2014/main" val="120695911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3360411807"/>
                    </a:ext>
                  </a:extLst>
                </a:gridCol>
                <a:gridCol w="3674076">
                  <a:extLst>
                    <a:ext uri="{9D8B030D-6E8A-4147-A177-3AD203B41FA5}">
                      <a16:colId xmlns:a16="http://schemas.microsoft.com/office/drawing/2014/main" val="2565869116"/>
                    </a:ext>
                  </a:extLst>
                </a:gridCol>
              </a:tblGrid>
              <a:tr h="655499"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Team Composition  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Anticipated Contract</a:t>
                      </a:r>
                      <a:r>
                        <a:rPr lang="en-GB" sz="1400" baseline="0" dirty="0"/>
                        <a:t> Scope / Interaction</a:t>
                      </a: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153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 – Business</a:t>
                      </a:r>
                      <a:r>
                        <a:rPr lang="en-GB" sz="1300" baseline="0" dirty="0">
                          <a:latin typeface="+mn-lt"/>
                        </a:rPr>
                        <a:t> Analyst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 – Operational</a:t>
                      </a:r>
                    </a:p>
                    <a:p>
                      <a:r>
                        <a:rPr lang="en-GB" sz="1300" dirty="0">
                          <a:latin typeface="+mn-lt"/>
                        </a:rPr>
                        <a:t>Delivery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Principal manager responsible for business</a:t>
                      </a:r>
                      <a:r>
                        <a:rPr lang="en-GB" sz="1300" baseline="0" dirty="0">
                          <a:latin typeface="+mn-lt"/>
                        </a:rPr>
                        <a:t> analysis</a:t>
                      </a:r>
                      <a:r>
                        <a:rPr lang="en-GB" sz="1300" dirty="0">
                          <a:latin typeface="+mn-lt"/>
                        </a:rPr>
                        <a:t> services ensuring that they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meet the organisational requirements to agreed best practice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4899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Business</a:t>
                      </a:r>
                      <a:r>
                        <a:rPr lang="en-GB" sz="1300" baseline="0" dirty="0">
                          <a:latin typeface="+mn-lt"/>
                        </a:rPr>
                        <a:t> Analysts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Senior</a:t>
                      </a:r>
                      <a:r>
                        <a:rPr lang="en-GB" sz="1300" baseline="0" dirty="0">
                          <a:latin typeface="+mn-lt"/>
                        </a:rPr>
                        <a:t> Business Analysts x2</a:t>
                      </a:r>
                    </a:p>
                    <a:p>
                      <a:r>
                        <a:rPr lang="en-GB" sz="1300" dirty="0">
                          <a:latin typeface="+mn-lt"/>
                        </a:rPr>
                        <a:t>Business Analysts</a:t>
                      </a:r>
                      <a:r>
                        <a:rPr lang="en-GB" sz="1300" baseline="0" dirty="0">
                          <a:latin typeface="+mn-lt"/>
                        </a:rPr>
                        <a:t> x2</a:t>
                      </a:r>
                    </a:p>
                    <a:p>
                      <a:r>
                        <a:rPr lang="en-GB" sz="1300" baseline="0" dirty="0">
                          <a:latin typeface="+mn-lt"/>
                        </a:rPr>
                        <a:t>Junior Business Analyst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Provide</a:t>
                      </a:r>
                      <a:r>
                        <a:rPr lang="en-GB" sz="1300" baseline="0" dirty="0">
                          <a:latin typeface="+mn-lt"/>
                        </a:rPr>
                        <a:t> business analysis services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31006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User</a:t>
                      </a:r>
                      <a:r>
                        <a:rPr lang="en-GB" sz="1300" baseline="0" dirty="0">
                          <a:latin typeface="+mn-lt"/>
                        </a:rPr>
                        <a:t> Needs Researcher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Senior</a:t>
                      </a:r>
                      <a:r>
                        <a:rPr lang="en-GB" sz="1300" baseline="0" dirty="0">
                          <a:latin typeface="+mn-lt"/>
                        </a:rPr>
                        <a:t> User Researcher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Provides user research analysis</a:t>
                      </a:r>
                      <a:r>
                        <a:rPr lang="en-GB" sz="1300" baseline="0" dirty="0">
                          <a:latin typeface="+mn-lt"/>
                        </a:rPr>
                        <a:t> and insights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Team capability – Data &amp; Information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303" y="2029767"/>
            <a:ext cx="28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 pic of Gerry with headset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37829"/>
              </p:ext>
            </p:extLst>
          </p:nvPr>
        </p:nvGraphicFramePr>
        <p:xfrm>
          <a:off x="491114" y="1561918"/>
          <a:ext cx="9657906" cy="310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17">
                  <a:extLst>
                    <a:ext uri="{9D8B030D-6E8A-4147-A177-3AD203B41FA5}">
                      <a16:colId xmlns:a16="http://schemas.microsoft.com/office/drawing/2014/main" val="188675595"/>
                    </a:ext>
                  </a:extLst>
                </a:gridCol>
                <a:gridCol w="2534943">
                  <a:extLst>
                    <a:ext uri="{9D8B030D-6E8A-4147-A177-3AD203B41FA5}">
                      <a16:colId xmlns:a16="http://schemas.microsoft.com/office/drawing/2014/main" val="1206959112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val="3360411807"/>
                    </a:ext>
                  </a:extLst>
                </a:gridCol>
                <a:gridCol w="3674076">
                  <a:extLst>
                    <a:ext uri="{9D8B030D-6E8A-4147-A177-3AD203B41FA5}">
                      <a16:colId xmlns:a16="http://schemas.microsoft.com/office/drawing/2014/main" val="2565869116"/>
                    </a:ext>
                  </a:extLst>
                </a:gridCol>
              </a:tblGrid>
              <a:tr h="655499"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Team Composition  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Anticipated Contract</a:t>
                      </a:r>
                      <a:r>
                        <a:rPr lang="en-GB" sz="1400" baseline="0" dirty="0"/>
                        <a:t> Scope / Interaction</a:t>
                      </a:r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153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Head</a:t>
                      </a:r>
                      <a:r>
                        <a:rPr lang="en-GB" sz="1300" baseline="0" dirty="0">
                          <a:latin typeface="+mn-lt"/>
                        </a:rPr>
                        <a:t> of Information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Head</a:t>
                      </a:r>
                      <a:r>
                        <a:rPr lang="en-GB" sz="1300" baseline="0" dirty="0">
                          <a:latin typeface="+mn-lt"/>
                        </a:rPr>
                        <a:t> of Information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Head of</a:t>
                      </a:r>
                      <a:r>
                        <a:rPr lang="en-GB" sz="1300" baseline="0" dirty="0">
                          <a:latin typeface="+mn-lt"/>
                        </a:rPr>
                        <a:t> Mining information responsible the development and maintenance of the UK mining database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4899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</a:t>
                      </a:r>
                      <a:r>
                        <a:rPr lang="en-GB" sz="1300" baseline="0" dirty="0">
                          <a:latin typeface="+mn-lt"/>
                        </a:rPr>
                        <a:t> Data &amp; Information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 – Data</a:t>
                      </a:r>
                      <a:r>
                        <a:rPr lang="en-GB" sz="1300" baseline="0" dirty="0">
                          <a:latin typeface="+mn-lt"/>
                        </a:rPr>
                        <a:t> &amp; Information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Principal manager responsible for data</a:t>
                      </a:r>
                      <a:r>
                        <a:rPr lang="en-GB" sz="1300" baseline="0" dirty="0">
                          <a:latin typeface="+mn-lt"/>
                        </a:rPr>
                        <a:t> and information </a:t>
                      </a:r>
                      <a:r>
                        <a:rPr lang="en-GB" sz="1300" dirty="0">
                          <a:latin typeface="+mn-lt"/>
                        </a:rPr>
                        <a:t>ensuring that they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meet the organisational requirements to agreed standards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31006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GIS Lead &amp; Architect &amp; Developers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GIS Lead &amp; Architect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Senior GIS Developer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Geospatial Engineer</a:t>
                      </a:r>
                    </a:p>
                    <a:p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Lead</a:t>
                      </a:r>
                      <a:r>
                        <a:rPr lang="en-GB" sz="1300" baseline="0" dirty="0">
                          <a:latin typeface="+mn-lt"/>
                        </a:rPr>
                        <a:t> GIS Developer, will work the supplier geo-spatial specialists to agree approach, best practice and standards.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Geospatial</a:t>
                      </a:r>
                      <a:r>
                        <a:rPr lang="en-GB" sz="1300" baseline="0" dirty="0">
                          <a:latin typeface="+mn-lt"/>
                        </a:rPr>
                        <a:t> developers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5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05515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6" y="415921"/>
            <a:ext cx="12856021" cy="7239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</a:t>
            </a:r>
          </a:p>
        </p:txBody>
      </p:sp>
      <p:sp>
        <p:nvSpPr>
          <p:cNvPr id="3" name="AutoShape 2" descr="https://ukc-powerpoint.officeapps.live.com/pods/GetClipboardImage.ashx?Id=5ee8af28-1011-4a2d-8c0b-6924ceda0e1a&amp;DC=GUK1&amp;pkey=fbb17a25-bac4-4eac-85a5-b3296e539ca9&amp;wdwaccluster=GUK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we and what do we do?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7199" y="1288799"/>
            <a:ext cx="9540475" cy="5369175"/>
          </a:xfrm>
        </p:spPr>
        <p:txBody>
          <a:bodyPr/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Mining Remediation Authority was formed to manage the legacy of coal mining after the privatisation of the coal industry. 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governed by the Coal Industry Act 1994 and sponsored by the Department for Energy Security and Net Zero. </a:t>
            </a: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mission: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a better future for people and the environment in mining areas. </a:t>
            </a:r>
          </a:p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purpose:  </a:t>
            </a:r>
          </a:p>
          <a:p>
            <a:pPr marL="432000" lvl="1" indent="-28575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people safe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provide peace of mind </a:t>
            </a:r>
          </a:p>
          <a:p>
            <a:pPr marL="432000" lvl="1" indent="-28575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 and enhance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environment  </a:t>
            </a:r>
          </a:p>
          <a:p>
            <a:pPr marL="432000" lvl="1" indent="-28575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our information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expertise to help people make informed decisions </a:t>
            </a:r>
          </a:p>
          <a:p>
            <a:pPr marL="432000" lvl="1" indent="-28575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value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minimise cost to the taxpayer </a:t>
            </a:r>
          </a:p>
          <a:p>
            <a:pPr marL="432000" lvl="1" indent="-28575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our skills to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services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other government departments and agencies, 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governments and commercial partners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2000" lvl="1" indent="-28575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a </a:t>
            </a: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24/7 Category 2 emergency response organisation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responding to public safety and subsidence incidents caused by historical coal mining</a:t>
            </a:r>
          </a:p>
        </p:txBody>
      </p:sp>
    </p:spTree>
    <p:extLst>
      <p:ext uri="{BB962C8B-B14F-4D97-AF65-F5344CB8AC3E}">
        <p14:creationId xmlns:p14="http://schemas.microsoft.com/office/powerpoint/2010/main" val="26956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r="-84" b="-148"/>
          <a:stretch/>
        </p:blipFill>
        <p:spPr>
          <a:xfrm>
            <a:off x="1" y="0"/>
            <a:ext cx="10026126" cy="6868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9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statutory duties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Our Digital services ensure that we meet our statutory obligations regarding: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maintenance and availability </a:t>
            </a:r>
            <a:r>
              <a:rPr lang="en-GB" dirty="0">
                <a:solidFill>
                  <a:schemeClr val="bg1"/>
                </a:solidFill>
              </a:rPr>
              <a:t>of our legacy coal mining data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b="1" dirty="0">
                <a:solidFill>
                  <a:schemeClr val="bg1"/>
                </a:solidFill>
              </a:rPr>
              <a:t>public safety and subsidence </a:t>
            </a:r>
            <a:r>
              <a:rPr lang="en-GB" dirty="0">
                <a:solidFill>
                  <a:schemeClr val="bg1"/>
                </a:solidFill>
              </a:rPr>
              <a:t>remit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support to the planning system 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obligations as a Category 2 responder </a:t>
            </a:r>
            <a:r>
              <a:rPr lang="en-GB" dirty="0">
                <a:solidFill>
                  <a:schemeClr val="bg1"/>
                </a:solidFill>
              </a:rPr>
              <a:t>for local and national emergencies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These are detailed in the following legislation: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Coal Industry Act 1994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Civil Contingencies Act 2004 (Amendment of list of responders) Order 2023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Schedule 4 and Article 26 of the Town and Country Planning (Development Management Procedure) (England) Order 2015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>
            <a:off x="8970749" y="2234044"/>
            <a:ext cx="0" cy="20354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7601578" y="2427723"/>
            <a:ext cx="2743200" cy="2676840"/>
          </a:xfrm>
          <a:prstGeom prst="roundRect">
            <a:avLst>
              <a:gd name="adj" fmla="val 3480"/>
            </a:avLst>
          </a:prstGeom>
          <a:solidFill>
            <a:srgbClr val="CCF2FF">
              <a:alpha val="82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7804997" y="2622875"/>
            <a:ext cx="2344345" cy="468000"/>
          </a:xfrm>
          <a:prstGeom prst="roundRect">
            <a:avLst/>
          </a:prstGeom>
          <a:solidFill>
            <a:srgbClr val="EF7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Operational Delivery </a:t>
            </a:r>
            <a:br>
              <a:rPr lang="en-GB" sz="1200" b="1" dirty="0"/>
            </a:br>
            <a:r>
              <a:rPr lang="en-GB" sz="1200" b="1" dirty="0"/>
              <a:t>and Development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8555" y="2437248"/>
            <a:ext cx="2743200" cy="2667315"/>
          </a:xfrm>
          <a:prstGeom prst="roundRect">
            <a:avLst>
              <a:gd name="adj" fmla="val 3480"/>
            </a:avLst>
          </a:prstGeom>
          <a:solidFill>
            <a:srgbClr val="CCF2FF">
              <a:alpha val="82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701974" y="2632400"/>
            <a:ext cx="2344345" cy="468000"/>
          </a:xfrm>
          <a:prstGeom prst="roundRect">
            <a:avLst/>
          </a:prstGeom>
          <a:solidFill>
            <a:srgbClr val="EF7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Service and Governance</a:t>
            </a:r>
          </a:p>
        </p:txBody>
      </p:sp>
      <p:cxnSp>
        <p:nvCxnSpPr>
          <p:cNvPr id="133" name="Straight Connector 132"/>
          <p:cNvCxnSpPr>
            <a:endCxn id="57" idx="0"/>
          </p:cNvCxnSpPr>
          <p:nvPr/>
        </p:nvCxnSpPr>
        <p:spPr>
          <a:xfrm>
            <a:off x="5355490" y="1971281"/>
            <a:ext cx="0" cy="46596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804596" y="4427374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Desktop Support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804596" y="383470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Development and Support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033342" y="325581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Database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1870155" y="2223747"/>
            <a:ext cx="710059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870155" y="2229281"/>
            <a:ext cx="0" cy="21826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832997" y="1628203"/>
            <a:ext cx="1044000" cy="468000"/>
          </a:xfrm>
          <a:prstGeom prst="roundRect">
            <a:avLst/>
          </a:prstGeom>
          <a:solidFill>
            <a:srgbClr val="0BAFD7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Head </a:t>
            </a:r>
            <a:br>
              <a:rPr lang="en-GB" sz="1200" b="1" dirty="0"/>
            </a:br>
            <a:r>
              <a:rPr lang="en-GB" sz="1200" b="1" dirty="0"/>
              <a:t>of Digital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804997" y="325581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Cloud Infrastructure Azure and Wintel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9041165" y="3819666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Cloud Infrastructure AWS</a:t>
            </a:r>
          </a:p>
        </p:txBody>
      </p:sp>
      <p:sp>
        <p:nvSpPr>
          <p:cNvPr id="179" name="Title 1"/>
          <p:cNvSpPr txBox="1">
            <a:spLocks/>
          </p:cNvSpPr>
          <p:nvPr/>
        </p:nvSpPr>
        <p:spPr>
          <a:xfrm>
            <a:off x="360000" y="360000"/>
            <a:ext cx="11092542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50">
                <a:solidFill>
                  <a:srgbClr val="0BAFD7"/>
                </a:solidFill>
                <a:latin typeface="Merriweather" panose="02060503050406030704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Organisational chart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01974" y="441359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Programme Management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01974" y="325581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Information Security and Assurance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930319" y="325581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Digital Contracts and Spend Management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930319" y="441359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Service Desk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01974" y="383470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Delivery Management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930319" y="3840033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Service Management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983890" y="2437248"/>
            <a:ext cx="2743200" cy="1520037"/>
          </a:xfrm>
          <a:prstGeom prst="roundRect">
            <a:avLst>
              <a:gd name="adj" fmla="val 3480"/>
            </a:avLst>
          </a:prstGeom>
          <a:solidFill>
            <a:srgbClr val="CCF2FF">
              <a:alpha val="82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5413680" y="3255819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Business Analysis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4191367" y="3255291"/>
            <a:ext cx="1116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User Research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187309" y="2632400"/>
            <a:ext cx="2344345" cy="468000"/>
          </a:xfrm>
          <a:prstGeom prst="roundRect">
            <a:avLst/>
          </a:prstGeom>
          <a:solidFill>
            <a:srgbClr val="EF79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Business Analysis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046319" y="4641717"/>
            <a:ext cx="4758277" cy="153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Team capability –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303" y="2029767"/>
            <a:ext cx="28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 pic of Gerry with headset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88574"/>
              </p:ext>
            </p:extLst>
          </p:nvPr>
        </p:nvGraphicFramePr>
        <p:xfrm>
          <a:off x="491114" y="1365971"/>
          <a:ext cx="8285744" cy="458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17">
                  <a:extLst>
                    <a:ext uri="{9D8B030D-6E8A-4147-A177-3AD203B41FA5}">
                      <a16:colId xmlns:a16="http://schemas.microsoft.com/office/drawing/2014/main" val="188675595"/>
                    </a:ext>
                  </a:extLst>
                </a:gridCol>
                <a:gridCol w="2707937">
                  <a:extLst>
                    <a:ext uri="{9D8B030D-6E8A-4147-A177-3AD203B41FA5}">
                      <a16:colId xmlns:a16="http://schemas.microsoft.com/office/drawing/2014/main" val="1206959112"/>
                    </a:ext>
                  </a:extLst>
                </a:gridCol>
                <a:gridCol w="590055">
                  <a:extLst>
                    <a:ext uri="{9D8B030D-6E8A-4147-A177-3AD203B41FA5}">
                      <a16:colId xmlns:a16="http://schemas.microsoft.com/office/drawing/2014/main" val="3360411807"/>
                    </a:ext>
                  </a:extLst>
                </a:gridCol>
                <a:gridCol w="2947535">
                  <a:extLst>
                    <a:ext uri="{9D8B030D-6E8A-4147-A177-3AD203B41FA5}">
                      <a16:colId xmlns:a16="http://schemas.microsoft.com/office/drawing/2014/main" val="2565869116"/>
                    </a:ext>
                  </a:extLst>
                </a:gridCol>
              </a:tblGrid>
              <a:tr h="655499"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Team Composition  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No.</a:t>
                      </a:r>
                      <a:r>
                        <a:rPr lang="en-GB" sz="1400" baseline="0" dirty="0"/>
                        <a:t> 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Anticipated Contract</a:t>
                      </a:r>
                      <a:r>
                        <a:rPr lang="en-GB" sz="1400" baseline="0" dirty="0"/>
                        <a:t> Scope / Interaction</a:t>
                      </a: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153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Head of Digital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Head of Digital </a:t>
                      </a:r>
                    </a:p>
                    <a:p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Responsible for delivery of </a:t>
                      </a:r>
                      <a:br>
                        <a:rPr lang="en-GB" sz="1300" dirty="0">
                          <a:latin typeface="+mn-lt"/>
                        </a:rPr>
                      </a:br>
                      <a:r>
                        <a:rPr lang="en-GB" sz="1300" dirty="0">
                          <a:latin typeface="+mn-lt"/>
                        </a:rPr>
                        <a:t>Digital Services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7258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prstClr val="black"/>
                          </a:solidFill>
                          <a:latin typeface="+mn-lt"/>
                        </a:rPr>
                        <a:t>Programme Mgmt.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Digital Programme Manager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Digital Programme Coordinator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Coordinates</a:t>
                      </a:r>
                      <a:r>
                        <a:rPr lang="en-GB" sz="1300" baseline="0" dirty="0">
                          <a:latin typeface="+mn-lt"/>
                        </a:rPr>
                        <a:t> forward looking </a:t>
                      </a:r>
                      <a:br>
                        <a:rPr lang="en-GB" sz="1300" baseline="0" dirty="0">
                          <a:latin typeface="+mn-lt"/>
                        </a:rPr>
                      </a:br>
                      <a:r>
                        <a:rPr lang="en-GB" sz="1300" baseline="0" dirty="0">
                          <a:latin typeface="+mn-lt"/>
                        </a:rPr>
                        <a:t>Digital programme with contractors programme/ project management team.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32319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prstClr val="black"/>
                          </a:solidFill>
                          <a:latin typeface="+mn-lt"/>
                        </a:rPr>
                        <a:t>Delivery Mgmt.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Delivery</a:t>
                      </a:r>
                      <a:r>
                        <a:rPr lang="en-GB" sz="1300" baseline="0" dirty="0">
                          <a:latin typeface="+mn-lt"/>
                        </a:rPr>
                        <a:t> Manager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aseline="0" dirty="0">
                          <a:latin typeface="+mn-lt"/>
                        </a:rPr>
                        <a:t>Works with suppliers Delivery / Project Managers to agree delivery approach (agile, waterfall, hybrid) and deliver agreed work coordinating internal and external resources.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162444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Technical Architect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Technical Architect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Technical Architect</a:t>
                      </a:r>
                      <a:r>
                        <a:rPr lang="en-GB" sz="1300" baseline="0" dirty="0">
                          <a:latin typeface="+mn-lt"/>
                        </a:rPr>
                        <a:t> will work the internal team and  suppliers specialists to agree approach, best practice and standards with regards to technical architecture.</a:t>
                      </a:r>
                    </a:p>
                    <a:p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98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9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335056" y="3251300"/>
            <a:ext cx="1216314" cy="363819"/>
            <a:chOff x="2335056" y="3189381"/>
            <a:chExt cx="1216314" cy="363819"/>
          </a:xfrm>
        </p:grpSpPr>
        <p:cxnSp>
          <p:nvCxnSpPr>
            <p:cNvPr id="87" name="Straight Connector 86"/>
            <p:cNvCxnSpPr>
              <a:stCxn id="44" idx="2"/>
            </p:cNvCxnSpPr>
            <p:nvPr/>
          </p:nvCxnSpPr>
          <p:spPr>
            <a:xfrm flipH="1">
              <a:off x="2944651" y="3189381"/>
              <a:ext cx="2354" cy="14615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335056" y="3326036"/>
              <a:ext cx="0" cy="21509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549497" y="3326035"/>
              <a:ext cx="1873" cy="227165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2335056" y="3330798"/>
              <a:ext cx="121444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>
            <a:off x="353561" y="3790124"/>
            <a:ext cx="21035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48811" y="3206326"/>
            <a:ext cx="0" cy="590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" idx="2"/>
          </p:cNvCxnSpPr>
          <p:nvPr/>
        </p:nvCxnSpPr>
        <p:spPr>
          <a:xfrm>
            <a:off x="5663380" y="1813116"/>
            <a:ext cx="10273" cy="78148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264581" y="3196800"/>
            <a:ext cx="219855" cy="1164824"/>
            <a:chOff x="5022582" y="3196800"/>
            <a:chExt cx="219855" cy="1164824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5027333" y="3790124"/>
              <a:ext cx="2103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022582" y="4361624"/>
              <a:ext cx="219855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237685" y="3196800"/>
              <a:ext cx="0" cy="116482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451240" y="3196085"/>
            <a:ext cx="219855" cy="1164824"/>
            <a:chOff x="9931690" y="4705098"/>
            <a:chExt cx="219855" cy="116482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9936441" y="5298422"/>
              <a:ext cx="2103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931690" y="5869922"/>
              <a:ext cx="219855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9936453" y="4705098"/>
              <a:ext cx="0" cy="116482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and Assurance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425005" y="27833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Lead Service Manager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514464" y="27833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Testing and Quality Assurance Lead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801445" y="2783299"/>
            <a:ext cx="1044000" cy="655225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Information Security Manager and Assurance Lead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88426" y="27833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Delivery Manager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798387" y="3553416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Information Security Analyst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773402" y="2599360"/>
            <a:ext cx="941098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2944624" y="2599360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141380" y="1970384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 Service and Governance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41380" y="1345116"/>
            <a:ext cx="1044000" cy="468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/>
              <a:t>Head of Digital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814300" y="3542504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Service Manager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029370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Service Coordinator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8565907" y="3553416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Service Desk Analyst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8565907" y="4127082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Service Desk Analyst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20495" y="3553200"/>
            <a:ext cx="1044000" cy="1040400"/>
            <a:chOff x="2974299" y="3553200"/>
            <a:chExt cx="1044000" cy="1040400"/>
          </a:xfrm>
        </p:grpSpPr>
        <p:sp>
          <p:nvSpPr>
            <p:cNvPr id="101" name="Rounded Rectangle 100"/>
            <p:cNvSpPr/>
            <p:nvPr/>
          </p:nvSpPr>
          <p:spPr>
            <a:xfrm>
              <a:off x="2974299" y="3553200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Lead QA Specialist</a:t>
              </a: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974299" y="4125600"/>
              <a:ext cx="1044000" cy="468000"/>
            </a:xfrm>
            <a:prstGeom prst="roundRect">
              <a:avLst/>
            </a:prstGeom>
            <a:solidFill>
              <a:srgbClr val="CCF2FF"/>
            </a:solidFill>
            <a:ln>
              <a:solidFill>
                <a:schemeClr val="tx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50" dirty="0">
                  <a:solidFill>
                    <a:schemeClr val="tx2"/>
                  </a:solidFill>
                </a:rPr>
                <a:t>QA Specialist</a:t>
              </a: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46640" y="27833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Programme Manager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62535" y="3553416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Digital Programme Coordinator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75407" y="27833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Support Manager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662390" y="2793921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Digital Contracts and Spend Manager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768640" y="2594598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035363" y="2599360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608888" y="2599360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892987" y="2599360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65" idx="0"/>
          </p:cNvCxnSpPr>
          <p:nvPr/>
        </p:nvCxnSpPr>
        <p:spPr>
          <a:xfrm>
            <a:off x="10181027" y="2595561"/>
            <a:ext cx="3363" cy="19836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321236" y="2594598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Team capability – Service &amp; Assurance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6303" y="2029767"/>
            <a:ext cx="28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Background pic of Gerry with headset 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55721"/>
              </p:ext>
            </p:extLst>
          </p:nvPr>
        </p:nvGraphicFramePr>
        <p:xfrm>
          <a:off x="494886" y="1353468"/>
          <a:ext cx="9734363" cy="4770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217">
                  <a:extLst>
                    <a:ext uri="{9D8B030D-6E8A-4147-A177-3AD203B41FA5}">
                      <a16:colId xmlns:a16="http://schemas.microsoft.com/office/drawing/2014/main" val="188675595"/>
                    </a:ext>
                  </a:extLst>
                </a:gridCol>
                <a:gridCol w="2674986">
                  <a:extLst>
                    <a:ext uri="{9D8B030D-6E8A-4147-A177-3AD203B41FA5}">
                      <a16:colId xmlns:a16="http://schemas.microsoft.com/office/drawing/2014/main" val="1206959112"/>
                    </a:ext>
                  </a:extLst>
                </a:gridCol>
                <a:gridCol w="623006">
                  <a:extLst>
                    <a:ext uri="{9D8B030D-6E8A-4147-A177-3AD203B41FA5}">
                      <a16:colId xmlns:a16="http://schemas.microsoft.com/office/drawing/2014/main" val="3360411807"/>
                    </a:ext>
                  </a:extLst>
                </a:gridCol>
                <a:gridCol w="4396154">
                  <a:extLst>
                    <a:ext uri="{9D8B030D-6E8A-4147-A177-3AD203B41FA5}">
                      <a16:colId xmlns:a16="http://schemas.microsoft.com/office/drawing/2014/main" val="2565869116"/>
                    </a:ext>
                  </a:extLst>
                </a:gridCol>
              </a:tblGrid>
              <a:tr h="655499">
                <a:tc>
                  <a:txBody>
                    <a:bodyPr/>
                    <a:lstStyle/>
                    <a:p>
                      <a:r>
                        <a:rPr lang="en-GB" sz="1400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aseline="0" dirty="0"/>
                        <a:t>Team Composition  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Anticipated Contract</a:t>
                      </a:r>
                      <a:r>
                        <a:rPr lang="en-GB" sz="1400" baseline="0" dirty="0"/>
                        <a:t> Scope / Interaction</a:t>
                      </a:r>
                      <a:endParaRPr lang="en-GB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4153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 Service &amp; Governance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Principal</a:t>
                      </a:r>
                      <a:r>
                        <a:rPr lang="en-GB" sz="1300" baseline="0" dirty="0">
                          <a:latin typeface="+mn-lt"/>
                        </a:rPr>
                        <a:t> manager r</a:t>
                      </a:r>
                      <a:r>
                        <a:rPr lang="en-GB" sz="1300" dirty="0">
                          <a:latin typeface="+mn-lt"/>
                        </a:rPr>
                        <a:t>esponsible for assuring services meet the requirements</a:t>
                      </a:r>
                      <a:r>
                        <a:rPr lang="en-GB" sz="1300" baseline="0" dirty="0">
                          <a:latin typeface="+mn-lt"/>
                        </a:rPr>
                        <a:t> of the agreed business SLA’s, OLA’s, KPI’s. 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77499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Service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Lead Service Manager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aseline="0" dirty="0">
                          <a:latin typeface="+mn-lt"/>
                        </a:rPr>
                        <a:t>Service Manager Service Coordinator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Work with suppliers</a:t>
                      </a:r>
                      <a:r>
                        <a:rPr lang="en-GB" sz="1300" baseline="0" dirty="0">
                          <a:latin typeface="+mn-lt"/>
                        </a:rPr>
                        <a:t> to ensure services meet required SLA’s, OLA’s and KPI’s responsible for ensuring work meets required acceptance criteria when promoted to live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76701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Service Desk </a:t>
                      </a:r>
                    </a:p>
                    <a:p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Support Manager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Service Desk</a:t>
                      </a:r>
                      <a:r>
                        <a:rPr lang="en-GB" sz="1300" baseline="0" dirty="0">
                          <a:latin typeface="+mn-lt"/>
                        </a:rPr>
                        <a:t> Analyst x2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Provide</a:t>
                      </a:r>
                      <a:r>
                        <a:rPr lang="en-GB" sz="1300" baseline="0" dirty="0">
                          <a:latin typeface="+mn-lt"/>
                        </a:rPr>
                        <a:t> 1</a:t>
                      </a:r>
                      <a:r>
                        <a:rPr lang="en-GB" sz="1300" baseline="30000" dirty="0">
                          <a:latin typeface="+mn-lt"/>
                        </a:rPr>
                        <a:t>st</a:t>
                      </a:r>
                      <a:r>
                        <a:rPr lang="en-GB" sz="1300" baseline="0" dirty="0">
                          <a:latin typeface="+mn-lt"/>
                        </a:rPr>
                        <a:t> line support, incident and change management logging and support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89610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Test and QA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Testing and Quality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Assurance Lead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Lead QA Specialist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QA Specialist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Will</a:t>
                      </a:r>
                      <a:r>
                        <a:rPr lang="en-GB" sz="1300" baseline="0" dirty="0">
                          <a:latin typeface="+mn-lt"/>
                        </a:rPr>
                        <a:t> work with the supplier to develop appropriate test regimes and undertake execution of application testing. Provide expert domain knowledge.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67070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Information Security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Information Security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Manager &amp; Assurance Lead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latin typeface="+mn-lt"/>
                        </a:rPr>
                        <a:t>Information Security</a:t>
                      </a:r>
                      <a:r>
                        <a:rPr lang="en-GB" sz="1300" baseline="0" dirty="0">
                          <a:latin typeface="+mn-lt"/>
                        </a:rPr>
                        <a:t> </a:t>
                      </a:r>
                      <a:r>
                        <a:rPr lang="en-GB" sz="1300" dirty="0">
                          <a:latin typeface="+mn-lt"/>
                        </a:rPr>
                        <a:t>Analyst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solidFill>
                      <a:srgbClr val="CCF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Provide information security policy development</a:t>
                      </a:r>
                      <a:r>
                        <a:rPr lang="en-GB" sz="1300" baseline="0" dirty="0">
                          <a:latin typeface="+mn-lt"/>
                        </a:rPr>
                        <a:t> and compliance</a:t>
                      </a:r>
                      <a:r>
                        <a:rPr lang="en-GB" sz="1300" dirty="0">
                          <a:latin typeface="+mn-lt"/>
                        </a:rPr>
                        <a:t>, posture and risk assessments against industry best practice and standards.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01541"/>
                  </a:ext>
                </a:extLst>
              </a:tr>
              <a:tr h="392565"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Digital</a:t>
                      </a:r>
                      <a:r>
                        <a:rPr lang="en-GB" sz="1300" baseline="0" dirty="0">
                          <a:latin typeface="+mn-lt"/>
                        </a:rPr>
                        <a:t> Contract &amp; Spend Manager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latin typeface="+mn-lt"/>
                        </a:rPr>
                        <a:t>Digital</a:t>
                      </a:r>
                      <a:r>
                        <a:rPr lang="en-GB" sz="1300" baseline="0" dirty="0">
                          <a:latin typeface="+mn-lt"/>
                        </a:rPr>
                        <a:t> Contract &amp; Spend Manager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+mn-lt"/>
                        </a:rPr>
                        <a:t>Supplier</a:t>
                      </a:r>
                      <a:r>
                        <a:rPr lang="en-GB" sz="1300" baseline="0" dirty="0">
                          <a:latin typeface="+mn-lt"/>
                        </a:rPr>
                        <a:t> facing role managing contract performance and Cabinet Office spend control assurance.</a:t>
                      </a:r>
                      <a:endParaRPr lang="en-GB" sz="13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51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Delivery &amp; Development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13433" y="27828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Database (Cloud) and Desktop Lead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70243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Cloud Infrastructure Engineer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843674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System Administrator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8593072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Senior Developer (Java)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546346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Junior Cloud Engineer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115725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System Administrator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593072" y="41256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Senior Developer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8593072" y="46980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ICT Developer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339053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Desktop Support Technician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874081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Design and Web Manager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616105" y="35532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Desktop Support Technician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083898" y="41256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Digital and Design Officer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083898" y="46980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Graphic Designer</a:t>
            </a:r>
          </a:p>
        </p:txBody>
      </p:sp>
      <p:cxnSp>
        <p:nvCxnSpPr>
          <p:cNvPr id="68" name="Straight Connector 67"/>
          <p:cNvCxnSpPr>
            <a:stCxn id="77" idx="2"/>
          </p:cNvCxnSpPr>
          <p:nvPr/>
        </p:nvCxnSpPr>
        <p:spPr>
          <a:xfrm>
            <a:off x="5663380" y="1813116"/>
            <a:ext cx="10273" cy="78148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430354" y="2599360"/>
            <a:ext cx="832305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01446" y="2599360"/>
            <a:ext cx="0" cy="118784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141380" y="1970384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</a:t>
            </a:r>
            <a:r>
              <a:rPr lang="en-GB" sz="850" dirty="0"/>
              <a:t> </a:t>
            </a:r>
            <a:r>
              <a:rPr lang="en-GB" sz="8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Operational Delivery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141380" y="1345116"/>
            <a:ext cx="1044000" cy="468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/>
              <a:t>Head of Digital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1427469" y="2594598"/>
            <a:ext cx="2885" cy="119260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9753406" y="2594597"/>
            <a:ext cx="0" cy="233740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35433" y="2599360"/>
            <a:ext cx="0" cy="18483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499023" y="2594598"/>
            <a:ext cx="0" cy="1765002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9" idx="3"/>
            <a:endCxn id="97" idx="1"/>
          </p:cNvCxnSpPr>
          <p:nvPr/>
        </p:nvCxnSpPr>
        <p:spPr>
          <a:xfrm>
            <a:off x="1314243" y="3787200"/>
            <a:ext cx="23210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908354" y="27828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Lead Cloud Infrastructure Engineer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3879917" y="3787200"/>
            <a:ext cx="23210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3482810" y="27828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Cloud (Azure) Wintel Lead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6383053" y="3788212"/>
            <a:ext cx="23210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5977023" y="27828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Support Manager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6494341" y="4356862"/>
            <a:ext cx="23210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/>
          <p:cNvSpPr/>
          <p:nvPr/>
        </p:nvSpPr>
        <p:spPr>
          <a:xfrm>
            <a:off x="6616105" y="41256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Desktop Support Technician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9641978" y="3787200"/>
            <a:ext cx="23210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641978" y="4356862"/>
            <a:ext cx="11142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9641978" y="4926524"/>
            <a:ext cx="11142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9969341" y="4021200"/>
            <a:ext cx="0" cy="90532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9964578" y="4358961"/>
            <a:ext cx="11142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9964578" y="4928623"/>
            <a:ext cx="11142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9236169" y="2782800"/>
            <a:ext cx="1044000" cy="468000"/>
          </a:xfrm>
          <a:prstGeom prst="roundRect">
            <a:avLst/>
          </a:prstGeom>
          <a:solidFill>
            <a:srgbClr val="CCF2FF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50" dirty="0">
                <a:solidFill>
                  <a:schemeClr val="tx2"/>
                </a:solidFill>
              </a:rPr>
              <a:t>Technical Lead (Development)</a:t>
            </a:r>
          </a:p>
        </p:txBody>
      </p:sp>
    </p:spTree>
    <p:extLst>
      <p:ext uri="{BB962C8B-B14F-4D97-AF65-F5344CB8AC3E}">
        <p14:creationId xmlns:p14="http://schemas.microsoft.com/office/powerpoint/2010/main" val="22047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1D4C540-3FA9-40AB-BF1D-BF9295689AEE}" vid="{9EB312E8-2F4E-4305-B6BC-15535E816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f46e07-48e2-43b1-bd81-afba10ce5c18" xsi:nil="true"/>
    <lcf76f155ced4ddcb4097134ff3c332f xmlns="d1e4485d-a7af-4a4d-a1e8-65ab0dd90d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3EBB97891F2439163675AF5DF58CF" ma:contentTypeVersion="14" ma:contentTypeDescription="Create a new document." ma:contentTypeScope="" ma:versionID="0949605e649d5dc5e2bad3339fd2aa81">
  <xsd:schema xmlns:xsd="http://www.w3.org/2001/XMLSchema" xmlns:xs="http://www.w3.org/2001/XMLSchema" xmlns:p="http://schemas.microsoft.com/office/2006/metadata/properties" xmlns:ns2="d1e4485d-a7af-4a4d-a1e8-65ab0dd90dae" xmlns:ns3="1af46e07-48e2-43b1-bd81-afba10ce5c18" targetNamespace="http://schemas.microsoft.com/office/2006/metadata/properties" ma:root="true" ma:fieldsID="8e47fd61f12ee7fc3354b4abb9cab4fb" ns2:_="" ns3:_="">
    <xsd:import namespace="d1e4485d-a7af-4a4d-a1e8-65ab0dd90dae"/>
    <xsd:import namespace="1af46e07-48e2-43b1-bd81-afba10ce5c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4485d-a7af-4a4d-a1e8-65ab0dd90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fc3364f-1316-46de-9387-657154bece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46e07-48e2-43b1-bd81-afba10ce5c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2ab691f-7e4f-45c6-a698-f661c125f3c8}" ma:internalName="TaxCatchAll" ma:showField="CatchAllData" ma:web="1af46e07-48e2-43b1-bd81-afba10ce5c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A4E143-D402-4437-B1E5-12348A607D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4DEC9-A07D-473F-83BF-546FE14EBF92}">
  <ds:schemaRefs>
    <ds:schemaRef ds:uri="http://purl.org/dc/elements/1.1/"/>
    <ds:schemaRef ds:uri="d1e4485d-a7af-4a4d-a1e8-65ab0dd90dae"/>
    <ds:schemaRef ds:uri="http://schemas.microsoft.com/office/2006/metadata/properties"/>
    <ds:schemaRef ds:uri="http://purl.org/dc/terms/"/>
    <ds:schemaRef ds:uri="http://schemas.microsoft.com/office/2006/documentManagement/types"/>
    <ds:schemaRef ds:uri="1af46e07-48e2-43b1-bd81-afba10ce5c1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816B99-C882-4F85-9C31-46E4CA0A3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4485d-a7af-4a4d-a1e8-65ab0dd90dae"/>
    <ds:schemaRef ds:uri="1af46e07-48e2-43b1-bd81-afba10ce5c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14944</TotalTime>
  <Words>1353</Words>
  <Application>Microsoft Office PowerPoint</Application>
  <PresentationFormat>Widescreen</PresentationFormat>
  <Paragraphs>280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Merriweather</vt:lpstr>
      <vt:lpstr>Calibri</vt:lpstr>
      <vt:lpstr>Open Sans</vt:lpstr>
      <vt:lpstr>Arial</vt:lpstr>
      <vt:lpstr>1_Office Theme</vt:lpstr>
      <vt:lpstr>Appendix G  Structure and Architecture </vt:lpstr>
      <vt:lpstr>Who are we and what do we do?</vt:lpstr>
      <vt:lpstr>PowerPoint Presentation</vt:lpstr>
      <vt:lpstr>Our statutory duties</vt:lpstr>
      <vt:lpstr>PowerPoint Presentation</vt:lpstr>
      <vt:lpstr>Team capability – Management</vt:lpstr>
      <vt:lpstr>Service and Assurance</vt:lpstr>
      <vt:lpstr>Team capability – Service &amp; Assurance </vt:lpstr>
      <vt:lpstr>Operational Delivery &amp; Development</vt:lpstr>
      <vt:lpstr>Team capability – Operational Delivery &amp; Development</vt:lpstr>
      <vt:lpstr>Team capability – Operational Delivery &amp; Development</vt:lpstr>
      <vt:lpstr>Business Analysis</vt:lpstr>
      <vt:lpstr>Team capability – Business Analysis</vt:lpstr>
      <vt:lpstr>Team capability – Data &amp; Information </vt:lpstr>
      <vt:lpstr>Our architecture</vt:lpstr>
      <vt:lpstr>Services</vt:lpstr>
    </vt:vector>
  </TitlesOfParts>
  <Company>The Coal Authority</Company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Appendix G Structure and Architecture</dc:title>
  <dc:creator>Sebastian Soar</dc:creator>
  <lastModifiedBy>Lucy Field</lastModifiedBy>
  <revision>769</revision>
  <dcterms:created xsi:type="dcterms:W3CDTF">2024-03-07T11:43:34.0000000Z</dcterms:created>
  <dcterms:modified xsi:type="dcterms:W3CDTF">2025-04-14T08:29:21.9000000Z</dcterms:modified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0x010100D7D3EBB97891F2439163675AF5DF58CF</vt:lpwstr>
  </property>
  <property fmtid="{D5CDD505-2E9C-101B-9397-08002B2CF9AE}" pid="3" name="MediaServiceImageTags">
    <vt:lpwstr>
    </vt:lpwstr>
  </property>
</Properties>
</file>