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4"/>
  </p:notesMasterIdLst>
  <p:sldIdLst>
    <p:sldId id="256" r:id="rId5"/>
    <p:sldId id="566" r:id="rId6"/>
    <p:sldId id="414" r:id="rId7"/>
    <p:sldId id="420" r:id="rId8"/>
    <p:sldId id="555" r:id="rId9"/>
    <p:sldId id="565" r:id="rId10"/>
    <p:sldId id="567" r:id="rId11"/>
    <p:sldId id="424" r:id="rId12"/>
    <p:sldId id="430" r:id="rId13"/>
    <p:sldId id="552" r:id="rId14"/>
    <p:sldId id="551" r:id="rId15"/>
    <p:sldId id="557" r:id="rId16"/>
    <p:sldId id="556" r:id="rId17"/>
    <p:sldId id="560" r:id="rId18"/>
    <p:sldId id="561" r:id="rId19"/>
    <p:sldId id="559" r:id="rId20"/>
    <p:sldId id="562" r:id="rId21"/>
    <p:sldId id="564" r:id="rId22"/>
    <p:sldId id="56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362D8B1-68FD-C05A-1F69-46358622C2AA}" name="Ed Major" initials="EM" userId="S::ed.major@peabody.org.uk::58321738-808b-4091-bdee-77f1d5d4f63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Williamson" userId="13b79840-6d70-4a0d-b69a-99c782976478" providerId="ADAL" clId="{9558F84A-1327-431A-961F-521630C323CA}"/>
    <pc:docChg chg="undo custSel addSld modSld sldOrd">
      <pc:chgData name="Tom Williamson" userId="13b79840-6d70-4a0d-b69a-99c782976478" providerId="ADAL" clId="{9558F84A-1327-431A-961F-521630C323CA}" dt="2024-03-07T14:13:15.869" v="2768" actId="1076"/>
      <pc:docMkLst>
        <pc:docMk/>
      </pc:docMkLst>
      <pc:sldChg chg="modSp mod">
        <pc:chgData name="Tom Williamson" userId="13b79840-6d70-4a0d-b69a-99c782976478" providerId="ADAL" clId="{9558F84A-1327-431A-961F-521630C323CA}" dt="2024-03-07T12:51:23.803" v="49" actId="20577"/>
        <pc:sldMkLst>
          <pc:docMk/>
          <pc:sldMk cId="0" sldId="256"/>
        </pc:sldMkLst>
      </pc:sldChg>
      <pc:sldChg chg="modSp mod">
        <pc:chgData name="Tom Williamson" userId="13b79840-6d70-4a0d-b69a-99c782976478" providerId="ADAL" clId="{9558F84A-1327-431A-961F-521630C323CA}" dt="2024-03-07T13:24:56.678" v="1065" actId="1076"/>
        <pc:sldMkLst>
          <pc:docMk/>
          <pc:sldMk cId="2769486088" sldId="424"/>
        </pc:sldMkLst>
      </pc:sldChg>
      <pc:sldChg chg="delSp modSp mod">
        <pc:chgData name="Tom Williamson" userId="13b79840-6d70-4a0d-b69a-99c782976478" providerId="ADAL" clId="{9558F84A-1327-431A-961F-521630C323CA}" dt="2024-03-07T13:25:47.685" v="1079" actId="20577"/>
        <pc:sldMkLst>
          <pc:docMk/>
          <pc:sldMk cId="1654059504" sldId="551"/>
        </pc:sldMkLst>
      </pc:sldChg>
      <pc:sldChg chg="modSp mod">
        <pc:chgData name="Tom Williamson" userId="13b79840-6d70-4a0d-b69a-99c782976478" providerId="ADAL" clId="{9558F84A-1327-431A-961F-521630C323CA}" dt="2024-03-07T12:51:41.030" v="53" actId="14734"/>
        <pc:sldMkLst>
          <pc:docMk/>
          <pc:sldMk cId="2796776939" sldId="555"/>
        </pc:sldMkLst>
      </pc:sldChg>
      <pc:sldChg chg="modSp mod">
        <pc:chgData name="Tom Williamson" userId="13b79840-6d70-4a0d-b69a-99c782976478" providerId="ADAL" clId="{9558F84A-1327-431A-961F-521630C323CA}" dt="2024-03-07T13:30:35.004" v="1543" actId="6549"/>
        <pc:sldMkLst>
          <pc:docMk/>
          <pc:sldMk cId="3548756561" sldId="556"/>
        </pc:sldMkLst>
      </pc:sldChg>
      <pc:sldChg chg="modSp mod">
        <pc:chgData name="Tom Williamson" userId="13b79840-6d70-4a0d-b69a-99c782976478" providerId="ADAL" clId="{9558F84A-1327-431A-961F-521630C323CA}" dt="2024-03-07T13:26:01.666" v="1081" actId="12"/>
        <pc:sldMkLst>
          <pc:docMk/>
          <pc:sldMk cId="2539358517" sldId="557"/>
        </pc:sldMkLst>
      </pc:sldChg>
      <pc:sldChg chg="modSp mod">
        <pc:chgData name="Tom Williamson" userId="13b79840-6d70-4a0d-b69a-99c782976478" providerId="ADAL" clId="{9558F84A-1327-431A-961F-521630C323CA}" dt="2024-03-07T13:31:46.078" v="1622" actId="1076"/>
        <pc:sldMkLst>
          <pc:docMk/>
          <pc:sldMk cId="2674290436" sldId="559"/>
        </pc:sldMkLst>
      </pc:sldChg>
      <pc:sldChg chg="addSp delSp modSp add mod ord">
        <pc:chgData name="Tom Williamson" userId="13b79840-6d70-4a0d-b69a-99c782976478" providerId="ADAL" clId="{9558F84A-1327-431A-961F-521630C323CA}" dt="2024-03-07T13:41:31.370" v="1996" actId="6549"/>
        <pc:sldMkLst>
          <pc:docMk/>
          <pc:sldMk cId="2167725303" sldId="562"/>
        </pc:sldMkLst>
      </pc:sldChg>
      <pc:sldChg chg="addSp delSp modSp add mod">
        <pc:chgData name="Tom Williamson" userId="13b79840-6d70-4a0d-b69a-99c782976478" providerId="ADAL" clId="{9558F84A-1327-431A-961F-521630C323CA}" dt="2024-03-07T14:13:15.869" v="2768" actId="1076"/>
        <pc:sldMkLst>
          <pc:docMk/>
          <pc:sldMk cId="321785974" sldId="563"/>
        </pc:sldMkLst>
      </pc:sldChg>
      <pc:sldChg chg="addSp modSp add mod ord">
        <pc:chgData name="Tom Williamson" userId="13b79840-6d70-4a0d-b69a-99c782976478" providerId="ADAL" clId="{9558F84A-1327-431A-961F-521630C323CA}" dt="2024-03-07T14:08:39.894" v="2294"/>
        <pc:sldMkLst>
          <pc:docMk/>
          <pc:sldMk cId="3006714632" sldId="564"/>
        </pc:sldMkLst>
      </pc:sldChg>
    </pc:docChg>
  </pc:docChgLst>
  <pc:docChgLst>
    <pc:chgData name="Ed Major" userId="58321738-808b-4091-bdee-77f1d5d4f632" providerId="ADAL" clId="{9897FE5E-77D6-4C48-9B36-92533AAE43E8}"/>
    <pc:docChg chg="modSld">
      <pc:chgData name="Ed Major" userId="58321738-808b-4091-bdee-77f1d5d4f632" providerId="ADAL" clId="{9897FE5E-77D6-4C48-9B36-92533AAE43E8}" dt="2025-10-07T14:57:59.200" v="47" actId="404"/>
      <pc:docMkLst>
        <pc:docMk/>
      </pc:docMkLst>
      <pc:sldChg chg="modSp mod">
        <pc:chgData name="Ed Major" userId="58321738-808b-4091-bdee-77f1d5d4f632" providerId="ADAL" clId="{9897FE5E-77D6-4C48-9B36-92533AAE43E8}" dt="2025-10-07T14:57:59.200" v="47" actId="404"/>
        <pc:sldMkLst>
          <pc:docMk/>
          <pc:sldMk cId="2674290436" sldId="559"/>
        </pc:sldMkLst>
        <pc:spChg chg="mod">
          <ac:chgData name="Ed Major" userId="58321738-808b-4091-bdee-77f1d5d4f632" providerId="ADAL" clId="{9897FE5E-77D6-4C48-9B36-92533AAE43E8}" dt="2025-10-07T14:57:59.200" v="47" actId="404"/>
          <ac:spMkLst>
            <pc:docMk/>
            <pc:sldMk cId="2674290436" sldId="559"/>
            <ac:spMk id="2" creationId="{E766F590-5443-5A14-6ACD-0B4CB9A662AE}"/>
          </ac:spMkLst>
        </pc:spChg>
      </pc:sldChg>
      <pc:sldChg chg="modSp mod">
        <pc:chgData name="Ed Major" userId="58321738-808b-4091-bdee-77f1d5d4f632" providerId="ADAL" clId="{9897FE5E-77D6-4C48-9B36-92533AAE43E8}" dt="2025-10-07T14:57:09.923" v="46" actId="20577"/>
        <pc:sldMkLst>
          <pc:docMk/>
          <pc:sldMk cId="3810384982" sldId="567"/>
        </pc:sldMkLst>
        <pc:spChg chg="mod">
          <ac:chgData name="Ed Major" userId="58321738-808b-4091-bdee-77f1d5d4f632" providerId="ADAL" clId="{9897FE5E-77D6-4C48-9B36-92533AAE43E8}" dt="2025-10-07T14:57:09.923" v="46" actId="20577"/>
          <ac:spMkLst>
            <pc:docMk/>
            <pc:sldMk cId="3810384982" sldId="567"/>
            <ac:spMk id="6" creationId="{6D75A2D4-196C-F298-CED2-43CC4BF3C1C8}"/>
          </ac:spMkLst>
        </pc:spChg>
      </pc:sldChg>
    </pc:docChg>
  </pc:docChgLst>
  <pc:docChgLst>
    <pc:chgData name="Tanya Vines" userId="8f19db1f-647c-45fb-84f0-850179fbc282" providerId="ADAL" clId="{3B1D264B-5DAB-4566-AC6C-58A8E745D25A}"/>
    <pc:docChg chg="undo redo custSel modSld">
      <pc:chgData name="Tanya Vines" userId="8f19db1f-647c-45fb-84f0-850179fbc282" providerId="ADAL" clId="{3B1D264B-5DAB-4566-AC6C-58A8E745D25A}" dt="2024-01-24T16:45:50.190" v="792" actId="313"/>
      <pc:docMkLst>
        <pc:docMk/>
      </pc:docMkLst>
      <pc:sldChg chg="addSp delSp modSp mod">
        <pc:chgData name="Tanya Vines" userId="8f19db1f-647c-45fb-84f0-850179fbc282" providerId="ADAL" clId="{3B1D264B-5DAB-4566-AC6C-58A8E745D25A}" dt="2024-01-24T16:29:49.214" v="488" actId="14100"/>
        <pc:sldMkLst>
          <pc:docMk/>
          <pc:sldMk cId="2769486088" sldId="424"/>
        </pc:sldMkLst>
      </pc:sldChg>
      <pc:sldChg chg="modSp mod">
        <pc:chgData name="Tanya Vines" userId="8f19db1f-647c-45fb-84f0-850179fbc282" providerId="ADAL" clId="{3B1D264B-5DAB-4566-AC6C-58A8E745D25A}" dt="2024-01-24T16:32:10.488" v="663" actId="20577"/>
        <pc:sldMkLst>
          <pc:docMk/>
          <pc:sldMk cId="1654059504" sldId="551"/>
        </pc:sldMkLst>
      </pc:sldChg>
      <pc:sldChg chg="addSp delSp modSp mod">
        <pc:chgData name="Tanya Vines" userId="8f19db1f-647c-45fb-84f0-850179fbc282" providerId="ADAL" clId="{3B1D264B-5DAB-4566-AC6C-58A8E745D25A}" dt="2024-01-24T16:45:50.190" v="792" actId="313"/>
        <pc:sldMkLst>
          <pc:docMk/>
          <pc:sldMk cId="2674290436" sldId="559"/>
        </pc:sldMkLst>
      </pc:sldChg>
    </pc:docChg>
  </pc:docChgLst>
  <pc:docChgLst>
    <pc:chgData name="Tanya Vines" userId="8f19db1f-647c-45fb-84f0-850179fbc282" providerId="ADAL" clId="{BB8F82CE-4A55-4EC4-9735-855016FF164F}"/>
    <pc:docChg chg="undo custSel modSld">
      <pc:chgData name="Tanya Vines" userId="8f19db1f-647c-45fb-84f0-850179fbc282" providerId="ADAL" clId="{BB8F82CE-4A55-4EC4-9735-855016FF164F}" dt="2024-03-11T12:18:45.997" v="144"/>
      <pc:docMkLst>
        <pc:docMk/>
      </pc:docMkLst>
      <pc:sldChg chg="modSp mod">
        <pc:chgData name="Tanya Vines" userId="8f19db1f-647c-45fb-84f0-850179fbc282" providerId="ADAL" clId="{BB8F82CE-4A55-4EC4-9735-855016FF164F}" dt="2024-02-01T11:24:28.577" v="76" actId="313"/>
        <pc:sldMkLst>
          <pc:docMk/>
          <pc:sldMk cId="2769486088" sldId="424"/>
        </pc:sldMkLst>
      </pc:sldChg>
      <pc:sldChg chg="modSp mod">
        <pc:chgData name="Tanya Vines" userId="8f19db1f-647c-45fb-84f0-850179fbc282" providerId="ADAL" clId="{BB8F82CE-4A55-4EC4-9735-855016FF164F}" dt="2024-02-01T11:24:49.738" v="77" actId="13926"/>
        <pc:sldMkLst>
          <pc:docMk/>
          <pc:sldMk cId="1654059504" sldId="551"/>
        </pc:sldMkLst>
      </pc:sldChg>
      <pc:sldChg chg="addSp delSp modSp mod">
        <pc:chgData name="Tanya Vines" userId="8f19db1f-647c-45fb-84f0-850179fbc282" providerId="ADAL" clId="{BB8F82CE-4A55-4EC4-9735-855016FF164F}" dt="2024-03-11T12:18:45.997" v="144"/>
        <pc:sldMkLst>
          <pc:docMk/>
          <pc:sldMk cId="2674290436" sldId="559"/>
        </pc:sldMkLst>
      </pc:sldChg>
    </pc:docChg>
  </pc:docChgLst>
  <pc:docChgLst>
    <pc:chgData name="Ed Major" userId="58321738-808b-4091-bdee-77f1d5d4f632" providerId="ADAL" clId="{62CFDFFF-C2C1-417B-8C8F-1B154BFEBDF7}"/>
    <pc:docChg chg="undo redo custSel addSld delSld modSld">
      <pc:chgData name="Ed Major" userId="58321738-808b-4091-bdee-77f1d5d4f632" providerId="ADAL" clId="{62CFDFFF-C2C1-417B-8C8F-1B154BFEBDF7}" dt="2025-07-21T17:16:21.022" v="4595" actId="20577"/>
      <pc:docMkLst>
        <pc:docMk/>
      </pc:docMkLst>
      <pc:sldChg chg="modSp mod">
        <pc:chgData name="Ed Major" userId="58321738-808b-4091-bdee-77f1d5d4f632" providerId="ADAL" clId="{62CFDFFF-C2C1-417B-8C8F-1B154BFEBDF7}" dt="2025-07-16T17:51:43.944" v="17" actId="20577"/>
        <pc:sldMkLst>
          <pc:docMk/>
          <pc:sldMk cId="0" sldId="256"/>
        </pc:sldMkLst>
      </pc:sldChg>
      <pc:sldChg chg="modSp mod modNotesTx">
        <pc:chgData name="Ed Major" userId="58321738-808b-4091-bdee-77f1d5d4f632" providerId="ADAL" clId="{62CFDFFF-C2C1-417B-8C8F-1B154BFEBDF7}" dt="2025-07-21T16:13:44.474" v="3899" actId="6549"/>
        <pc:sldMkLst>
          <pc:docMk/>
          <pc:sldMk cId="937017990" sldId="414"/>
        </pc:sldMkLst>
      </pc:sldChg>
      <pc:sldChg chg="modSp mod">
        <pc:chgData name="Ed Major" userId="58321738-808b-4091-bdee-77f1d5d4f632" providerId="ADAL" clId="{62CFDFFF-C2C1-417B-8C8F-1B154BFEBDF7}" dt="2025-07-21T15:12:43.447" v="1509" actId="113"/>
        <pc:sldMkLst>
          <pc:docMk/>
          <pc:sldMk cId="738714916" sldId="420"/>
        </pc:sldMkLst>
      </pc:sldChg>
      <pc:sldChg chg="addSp delSp modSp mod">
        <pc:chgData name="Ed Major" userId="58321738-808b-4091-bdee-77f1d5d4f632" providerId="ADAL" clId="{62CFDFFF-C2C1-417B-8C8F-1B154BFEBDF7}" dt="2025-07-21T15:41:23.386" v="3102" actId="20577"/>
        <pc:sldMkLst>
          <pc:docMk/>
          <pc:sldMk cId="2769486088" sldId="424"/>
        </pc:sldMkLst>
      </pc:sldChg>
      <pc:sldChg chg="modSp mod">
        <pc:chgData name="Ed Major" userId="58321738-808b-4091-bdee-77f1d5d4f632" providerId="ADAL" clId="{62CFDFFF-C2C1-417B-8C8F-1B154BFEBDF7}" dt="2025-07-21T15:33:16.041" v="2007" actId="20577"/>
        <pc:sldMkLst>
          <pc:docMk/>
          <pc:sldMk cId="3149628595" sldId="430"/>
        </pc:sldMkLst>
      </pc:sldChg>
      <pc:sldChg chg="addSp modSp mod">
        <pc:chgData name="Ed Major" userId="58321738-808b-4091-bdee-77f1d5d4f632" providerId="ADAL" clId="{62CFDFFF-C2C1-417B-8C8F-1B154BFEBDF7}" dt="2025-07-21T17:07:40.218" v="4314" actId="6549"/>
        <pc:sldMkLst>
          <pc:docMk/>
          <pc:sldMk cId="1654059504" sldId="551"/>
        </pc:sldMkLst>
      </pc:sldChg>
      <pc:sldChg chg="modSp mod">
        <pc:chgData name="Ed Major" userId="58321738-808b-4091-bdee-77f1d5d4f632" providerId="ADAL" clId="{62CFDFFF-C2C1-417B-8C8F-1B154BFEBDF7}" dt="2025-07-16T18:15:36.802" v="602" actId="113"/>
        <pc:sldMkLst>
          <pc:docMk/>
          <pc:sldMk cId="2076633777" sldId="552"/>
        </pc:sldMkLst>
      </pc:sldChg>
      <pc:sldChg chg="del">
        <pc:chgData name="Ed Major" userId="58321738-808b-4091-bdee-77f1d5d4f632" providerId="ADAL" clId="{62CFDFFF-C2C1-417B-8C8F-1B154BFEBDF7}" dt="2025-07-16T18:16:08.435" v="603" actId="47"/>
        <pc:sldMkLst>
          <pc:docMk/>
          <pc:sldMk cId="1256209965" sldId="553"/>
        </pc:sldMkLst>
      </pc:sldChg>
      <pc:sldChg chg="del">
        <pc:chgData name="Ed Major" userId="58321738-808b-4091-bdee-77f1d5d4f632" providerId="ADAL" clId="{62CFDFFF-C2C1-417B-8C8F-1B154BFEBDF7}" dt="2025-07-16T18:16:15.001" v="604" actId="47"/>
        <pc:sldMkLst>
          <pc:docMk/>
          <pc:sldMk cId="1281201888" sldId="554"/>
        </pc:sldMkLst>
      </pc:sldChg>
      <pc:sldChg chg="addSp modSp mod modCm modNotesTx">
        <pc:chgData name="Ed Major" userId="58321738-808b-4091-bdee-77f1d5d4f632" providerId="ADAL" clId="{62CFDFFF-C2C1-417B-8C8F-1B154BFEBDF7}" dt="2025-07-21T16:13:49.035" v="3900" actId="6549"/>
        <pc:sldMkLst>
          <pc:docMk/>
          <pc:sldMk cId="2796776939" sldId="555"/>
        </pc:sldMkLst>
        <pc:extLst>
          <p:ext xmlns:p="http://schemas.openxmlformats.org/presentationml/2006/main" uri="{D6D511B9-2390-475A-947B-AFAB55BFBCF1}">
            <pc226:cmChg xmlns:pc226="http://schemas.microsoft.com/office/powerpoint/2022/06/main/command" chg="mod">
              <pc226:chgData name="Ed Major" userId="58321738-808b-4091-bdee-77f1d5d4f632" providerId="ADAL" clId="{62CFDFFF-C2C1-417B-8C8F-1B154BFEBDF7}" dt="2025-07-21T15:28:48.162" v="1800" actId="20577"/>
              <pc2:cmMkLst xmlns:pc2="http://schemas.microsoft.com/office/powerpoint/2019/9/main/command">
                <pc:docMk/>
                <pc:sldMk cId="2796776939" sldId="555"/>
                <pc2:cmMk id="{C3507FEE-44D0-4D9A-9424-409C02ADF3D2}"/>
              </pc2:cmMkLst>
            </pc226:cmChg>
          </p:ext>
        </pc:extLst>
      </pc:sldChg>
      <pc:sldChg chg="modSp mod">
        <pc:chgData name="Ed Major" userId="58321738-808b-4091-bdee-77f1d5d4f632" providerId="ADAL" clId="{62CFDFFF-C2C1-417B-8C8F-1B154BFEBDF7}" dt="2025-07-21T15:46:43.685" v="3232" actId="13926"/>
        <pc:sldMkLst>
          <pc:docMk/>
          <pc:sldMk cId="2539358517" sldId="557"/>
        </pc:sldMkLst>
      </pc:sldChg>
      <pc:sldChg chg="addSp delSp modSp mod modCm">
        <pc:chgData name="Ed Major" userId="58321738-808b-4091-bdee-77f1d5d4f632" providerId="ADAL" clId="{62CFDFFF-C2C1-417B-8C8F-1B154BFEBDF7}" dt="2025-07-21T16:02:48.951" v="3639" actId="14100"/>
        <pc:sldMkLst>
          <pc:docMk/>
          <pc:sldMk cId="2674290436" sldId="559"/>
        </pc:sldMkLst>
        <pc:extLst>
          <p:ext xmlns:p="http://schemas.openxmlformats.org/presentationml/2006/main" uri="{D6D511B9-2390-475A-947B-AFAB55BFBCF1}">
            <pc226:cmChg xmlns:pc226="http://schemas.microsoft.com/office/powerpoint/2022/06/main/command" chg="mod">
              <pc226:chgData name="Ed Major" userId="58321738-808b-4091-bdee-77f1d5d4f632" providerId="ADAL" clId="{62CFDFFF-C2C1-417B-8C8F-1B154BFEBDF7}" dt="2025-07-21T15:52:55.442" v="3553" actId="20577"/>
              <pc2:cmMkLst xmlns:pc2="http://schemas.microsoft.com/office/powerpoint/2019/9/main/command">
                <pc:docMk/>
                <pc:sldMk cId="2674290436" sldId="559"/>
                <pc2:cmMk id="{3BBCE345-8343-49D1-A10B-16D4E4D39217}"/>
              </pc2:cmMkLst>
            </pc226:cmChg>
          </p:ext>
        </pc:extLst>
      </pc:sldChg>
      <pc:sldChg chg="modSp mod">
        <pc:chgData name="Ed Major" userId="58321738-808b-4091-bdee-77f1d5d4f632" providerId="ADAL" clId="{62CFDFFF-C2C1-417B-8C8F-1B154BFEBDF7}" dt="2025-07-18T15:24:01.002" v="1165" actId="20577"/>
        <pc:sldMkLst>
          <pc:docMk/>
          <pc:sldMk cId="705419031" sldId="560"/>
        </pc:sldMkLst>
      </pc:sldChg>
      <pc:sldChg chg="modSp mod modCm">
        <pc:chgData name="Ed Major" userId="58321738-808b-4091-bdee-77f1d5d4f632" providerId="ADAL" clId="{62CFDFFF-C2C1-417B-8C8F-1B154BFEBDF7}" dt="2025-07-21T15:47:42.128" v="3254" actId="20577"/>
        <pc:sldMkLst>
          <pc:docMk/>
          <pc:sldMk cId="3678714138" sldId="561"/>
        </pc:sldMkLst>
        <pc:extLst>
          <p:ext xmlns:p="http://schemas.openxmlformats.org/presentationml/2006/main" uri="{D6D511B9-2390-475A-947B-AFAB55BFBCF1}">
            <pc226:cmChg xmlns:pc226="http://schemas.microsoft.com/office/powerpoint/2022/06/main/command" chg="mod">
              <pc226:chgData name="Ed Major" userId="58321738-808b-4091-bdee-77f1d5d4f632" providerId="ADAL" clId="{62CFDFFF-C2C1-417B-8C8F-1B154BFEBDF7}" dt="2025-07-21T15:47:42.128" v="3254" actId="20577"/>
              <pc2:cmMkLst xmlns:pc2="http://schemas.microsoft.com/office/powerpoint/2019/9/main/command">
                <pc:docMk/>
                <pc:sldMk cId="3678714138" sldId="561"/>
                <pc2:cmMk id="{356AD854-73D6-48EE-959F-5BE031F0252E}"/>
              </pc2:cmMkLst>
            </pc226:cmChg>
          </p:ext>
        </pc:extLst>
      </pc:sldChg>
      <pc:sldChg chg="addSp modSp mod">
        <pc:chgData name="Ed Major" userId="58321738-808b-4091-bdee-77f1d5d4f632" providerId="ADAL" clId="{62CFDFFF-C2C1-417B-8C8F-1B154BFEBDF7}" dt="2025-07-21T17:12:00.137" v="4471" actId="120"/>
        <pc:sldMkLst>
          <pc:docMk/>
          <pc:sldMk cId="2167725303" sldId="562"/>
        </pc:sldMkLst>
      </pc:sldChg>
      <pc:sldChg chg="modSp mod modCm">
        <pc:chgData name="Ed Major" userId="58321738-808b-4091-bdee-77f1d5d4f632" providerId="ADAL" clId="{62CFDFFF-C2C1-417B-8C8F-1B154BFEBDF7}" dt="2025-07-21T16:13:11.993" v="3897" actId="14100"/>
        <pc:sldMkLst>
          <pc:docMk/>
          <pc:sldMk cId="321785974" sldId="563"/>
        </pc:sldMkLst>
        <pc:extLst>
          <p:ext xmlns:p="http://schemas.openxmlformats.org/presentationml/2006/main" uri="{D6D511B9-2390-475A-947B-AFAB55BFBCF1}">
            <pc226:cmChg xmlns:pc226="http://schemas.microsoft.com/office/powerpoint/2022/06/main/command" chg="mod">
              <pc226:chgData name="Ed Major" userId="58321738-808b-4091-bdee-77f1d5d4f632" providerId="ADAL" clId="{62CFDFFF-C2C1-417B-8C8F-1B154BFEBDF7}" dt="2025-07-21T16:12:37.094" v="3883" actId="33524"/>
              <pc2:cmMkLst xmlns:pc2="http://schemas.microsoft.com/office/powerpoint/2019/9/main/command">
                <pc:docMk/>
                <pc:sldMk cId="321785974" sldId="563"/>
                <pc2:cmMk id="{6B6CDF3D-1CCD-48AE-94FC-5BABE2CACEC5}"/>
              </pc2:cmMkLst>
            </pc226:cmChg>
          </p:ext>
        </pc:extLst>
      </pc:sldChg>
      <pc:sldChg chg="modSp mod">
        <pc:chgData name="Ed Major" userId="58321738-808b-4091-bdee-77f1d5d4f632" providerId="ADAL" clId="{62CFDFFF-C2C1-417B-8C8F-1B154BFEBDF7}" dt="2025-07-21T16:03:01.433" v="3641" actId="6549"/>
        <pc:sldMkLst>
          <pc:docMk/>
          <pc:sldMk cId="3006714632" sldId="564"/>
        </pc:sldMkLst>
      </pc:sldChg>
      <pc:sldChg chg="modSp add mod modCm modNotesTx">
        <pc:chgData name="Ed Major" userId="58321738-808b-4091-bdee-77f1d5d4f632" providerId="ADAL" clId="{62CFDFFF-C2C1-417B-8C8F-1B154BFEBDF7}" dt="2025-07-21T16:13:51.314" v="3901" actId="6549"/>
        <pc:sldMkLst>
          <pc:docMk/>
          <pc:sldMk cId="1286531410" sldId="565"/>
        </pc:sldMkLst>
        <pc:extLst>
          <p:ext xmlns:p="http://schemas.openxmlformats.org/presentationml/2006/main" uri="{D6D511B9-2390-475A-947B-AFAB55BFBCF1}">
            <pc226:cmChg xmlns:pc226="http://schemas.microsoft.com/office/powerpoint/2022/06/main/command" chg="mod">
              <pc226:chgData name="Ed Major" userId="58321738-808b-4091-bdee-77f1d5d4f632" providerId="ADAL" clId="{62CFDFFF-C2C1-417B-8C8F-1B154BFEBDF7}" dt="2025-07-21T15:20:12.690" v="1531" actId="20577"/>
              <pc2:cmMkLst xmlns:pc2="http://schemas.microsoft.com/office/powerpoint/2019/9/main/command">
                <pc:docMk/>
                <pc:sldMk cId="1286531410" sldId="565"/>
                <pc2:cmMk id="{E211906D-E20E-455A-B897-AFA5FC049D1A}"/>
              </pc2:cmMkLst>
            </pc226:cmChg>
          </p:ext>
        </pc:extLst>
      </pc:sldChg>
      <pc:sldChg chg="addSp delSp modSp add mod modNotesTx">
        <pc:chgData name="Ed Major" userId="58321738-808b-4091-bdee-77f1d5d4f632" providerId="ADAL" clId="{62CFDFFF-C2C1-417B-8C8F-1B154BFEBDF7}" dt="2025-07-21T16:13:40.767" v="3898" actId="6549"/>
        <pc:sldMkLst>
          <pc:docMk/>
          <pc:sldMk cId="4047184162" sldId="566"/>
        </pc:sldMkLst>
      </pc:sldChg>
      <pc:sldChg chg="addSp delSp modSp add mod modNotesTx">
        <pc:chgData name="Ed Major" userId="58321738-808b-4091-bdee-77f1d5d4f632" providerId="ADAL" clId="{62CFDFFF-C2C1-417B-8C8F-1B154BFEBDF7}" dt="2025-07-21T17:16:21.022" v="4595" actId="20577"/>
        <pc:sldMkLst>
          <pc:docMk/>
          <pc:sldMk cId="3810384982" sldId="567"/>
        </pc:sldMkLst>
      </pc:sldChg>
    </pc:docChg>
  </pc:docChgLst>
  <pc:docChgLst>
    <pc:chgData name="Tom Williamson" userId="13b79840-6d70-4a0d-b69a-99c782976478" providerId="ADAL" clId="{9700BBA3-24BC-4B4D-9F47-DE5AD0DEAA55}"/>
    <pc:docChg chg="undo custSel delSld modSld">
      <pc:chgData name="Tom Williamson" userId="13b79840-6d70-4a0d-b69a-99c782976478" providerId="ADAL" clId="{9700BBA3-24BC-4B4D-9F47-DE5AD0DEAA55}" dt="2024-01-23T16:45:19.193" v="394" actId="47"/>
      <pc:docMkLst>
        <pc:docMk/>
      </pc:docMkLst>
      <pc:sldChg chg="addSp delSp modSp mod">
        <pc:chgData name="Tom Williamson" userId="13b79840-6d70-4a0d-b69a-99c782976478" providerId="ADAL" clId="{9700BBA3-24BC-4B4D-9F47-DE5AD0DEAA55}" dt="2024-01-23T15:21:33.189" v="76" actId="207"/>
        <pc:sldMkLst>
          <pc:docMk/>
          <pc:sldMk cId="2769486088" sldId="424"/>
        </pc:sldMkLst>
      </pc:sldChg>
      <pc:sldChg chg="modSp mod">
        <pc:chgData name="Tom Williamson" userId="13b79840-6d70-4a0d-b69a-99c782976478" providerId="ADAL" clId="{9700BBA3-24BC-4B4D-9F47-DE5AD0DEAA55}" dt="2024-01-23T15:22:16.667" v="141" actId="6549"/>
        <pc:sldMkLst>
          <pc:docMk/>
          <pc:sldMk cId="1654059504" sldId="551"/>
        </pc:sldMkLst>
      </pc:sldChg>
      <pc:sldChg chg="modSp mod">
        <pc:chgData name="Tom Williamson" userId="13b79840-6d70-4a0d-b69a-99c782976478" providerId="ADAL" clId="{9700BBA3-24BC-4B4D-9F47-DE5AD0DEAA55}" dt="2024-01-23T15:22:51.276" v="189" actId="20577"/>
        <pc:sldMkLst>
          <pc:docMk/>
          <pc:sldMk cId="2539358517" sldId="557"/>
        </pc:sldMkLst>
      </pc:sldChg>
      <pc:sldChg chg="del">
        <pc:chgData name="Tom Williamson" userId="13b79840-6d70-4a0d-b69a-99c782976478" providerId="ADAL" clId="{9700BBA3-24BC-4B4D-9F47-DE5AD0DEAA55}" dt="2024-01-23T16:45:19.193" v="394" actId="47"/>
        <pc:sldMkLst>
          <pc:docMk/>
          <pc:sldMk cId="852316823" sldId="558"/>
        </pc:sldMkLst>
      </pc:sldChg>
      <pc:sldChg chg="addSp delSp modSp mod">
        <pc:chgData name="Tom Williamson" userId="13b79840-6d70-4a0d-b69a-99c782976478" providerId="ADAL" clId="{9700BBA3-24BC-4B4D-9F47-DE5AD0DEAA55}" dt="2024-01-23T15:35:29.450" v="392" actId="1076"/>
        <pc:sldMkLst>
          <pc:docMk/>
          <pc:sldMk cId="2674290436" sldId="559"/>
        </pc:sldMkLst>
      </pc:sldChg>
      <pc:sldChg chg="del">
        <pc:chgData name="Tom Williamson" userId="13b79840-6d70-4a0d-b69a-99c782976478" providerId="ADAL" clId="{9700BBA3-24BC-4B4D-9F47-DE5AD0DEAA55}" dt="2024-01-23T16:45:13.413" v="393" actId="47"/>
        <pc:sldMkLst>
          <pc:docMk/>
          <pc:sldMk cId="3986347504" sldId="5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9EBE20-9EAF-406B-8626-A30CABA6C68F}" type="datetimeFigureOut">
              <a:rPr lang="en-GB" smtClean="0"/>
              <a:t>07/10/2025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8962A-6042-4C61-89A1-C0481FC7CD09}" type="slidenum">
              <a:rPr lang="en-GB" smtClean="0"/>
              <a:t>‹#›</a:t>
            </a:fld>
            <a:endParaRPr lang="en-GB"/>
          </a:p>
        </p:txBody>
      </p:sp>
    </p:spTree>
    <p:extLst>
      <p:ext uri="{BB962C8B-B14F-4D97-AF65-F5344CB8AC3E}">
        <p14:creationId xmlns:p14="http://schemas.microsoft.com/office/powerpoint/2010/main" val="278496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4952B-6AC4-71C8-7828-79C25414CB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93EB7-1D98-8C5C-6856-B1D4D39FBF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C3306B-456D-30A1-298E-6B4E6C8C897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08E96E4-A5D5-4B25-6C4C-01A78955CB6A}"/>
              </a:ext>
            </a:extLst>
          </p:cNvPr>
          <p:cNvSpPr>
            <a:spLocks noGrp="1"/>
          </p:cNvSpPr>
          <p:nvPr>
            <p:ph type="sldNum" sz="quarter" idx="5"/>
          </p:nvPr>
        </p:nvSpPr>
        <p:spPr/>
        <p:txBody>
          <a:bodyPr/>
          <a:lstStyle/>
          <a:p>
            <a:fld id="{CF9420F5-C3B7-4578-8309-C9641FD3AC4E}" type="slidenum">
              <a:rPr lang="en-GB" smtClean="0"/>
              <a:t>2</a:t>
            </a:fld>
            <a:endParaRPr lang="en-GB"/>
          </a:p>
        </p:txBody>
      </p:sp>
    </p:spTree>
    <p:extLst>
      <p:ext uri="{BB962C8B-B14F-4D97-AF65-F5344CB8AC3E}">
        <p14:creationId xmlns:p14="http://schemas.microsoft.com/office/powerpoint/2010/main" val="1825881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9420F5-C3B7-4578-8309-C9641FD3AC4E}" type="slidenum">
              <a:rPr lang="en-GB" smtClean="0"/>
              <a:t>3</a:t>
            </a:fld>
            <a:endParaRPr lang="en-GB"/>
          </a:p>
        </p:txBody>
      </p:sp>
    </p:spTree>
    <p:extLst>
      <p:ext uri="{BB962C8B-B14F-4D97-AF65-F5344CB8AC3E}">
        <p14:creationId xmlns:p14="http://schemas.microsoft.com/office/powerpoint/2010/main" val="91871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9420F5-C3B7-4578-8309-C9641FD3AC4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3110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9420F5-C3B7-4578-8309-C9641FD3AC4E}" type="slidenum">
              <a:rPr lang="en-GB" smtClean="0"/>
              <a:t>5</a:t>
            </a:fld>
            <a:endParaRPr lang="en-GB"/>
          </a:p>
        </p:txBody>
      </p:sp>
    </p:spTree>
    <p:extLst>
      <p:ext uri="{BB962C8B-B14F-4D97-AF65-F5344CB8AC3E}">
        <p14:creationId xmlns:p14="http://schemas.microsoft.com/office/powerpoint/2010/main" val="3430205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3640F-5833-9DD2-B986-A9ABF0D284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7AD6DD-5233-75DF-9A2D-B8196C845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AE55E2-2828-EB48-E9F2-F64F89676AB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CD66E4E-61AA-E2BD-107D-93E71FF1910F}"/>
              </a:ext>
            </a:extLst>
          </p:cNvPr>
          <p:cNvSpPr>
            <a:spLocks noGrp="1"/>
          </p:cNvSpPr>
          <p:nvPr>
            <p:ph type="sldNum" sz="quarter" idx="5"/>
          </p:nvPr>
        </p:nvSpPr>
        <p:spPr/>
        <p:txBody>
          <a:bodyPr/>
          <a:lstStyle/>
          <a:p>
            <a:fld id="{CF9420F5-C3B7-4578-8309-C9641FD3AC4E}" type="slidenum">
              <a:rPr lang="en-GB" smtClean="0"/>
              <a:t>6</a:t>
            </a:fld>
            <a:endParaRPr lang="en-GB"/>
          </a:p>
        </p:txBody>
      </p:sp>
    </p:spTree>
    <p:extLst>
      <p:ext uri="{BB962C8B-B14F-4D97-AF65-F5344CB8AC3E}">
        <p14:creationId xmlns:p14="http://schemas.microsoft.com/office/powerpoint/2010/main" val="1976892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E4E8F-C9BD-1BA6-F119-14AB97E99E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83C952-EDEF-06A5-3615-362AB97C6D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B7BD4C-34C4-0426-4793-EC7A0621ED0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04A93579-3644-08DD-6EBB-854DAC30798B}"/>
              </a:ext>
            </a:extLst>
          </p:cNvPr>
          <p:cNvSpPr>
            <a:spLocks noGrp="1"/>
          </p:cNvSpPr>
          <p:nvPr>
            <p:ph type="sldNum" sz="quarter" idx="5"/>
          </p:nvPr>
        </p:nvSpPr>
        <p:spPr/>
        <p:txBody>
          <a:bodyPr/>
          <a:lstStyle/>
          <a:p>
            <a:fld id="{CF9420F5-C3B7-4578-8309-C9641FD3AC4E}" type="slidenum">
              <a:rPr lang="en-GB" smtClean="0"/>
              <a:t>7</a:t>
            </a:fld>
            <a:endParaRPr lang="en-GB"/>
          </a:p>
        </p:txBody>
      </p:sp>
    </p:spTree>
    <p:extLst>
      <p:ext uri="{BB962C8B-B14F-4D97-AF65-F5344CB8AC3E}">
        <p14:creationId xmlns:p14="http://schemas.microsoft.com/office/powerpoint/2010/main" val="310458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F9420F5-C3B7-4578-8309-C9641FD3AC4E}" type="slidenum">
              <a:rPr lang="en-GB" smtClean="0"/>
              <a:t>9</a:t>
            </a:fld>
            <a:endParaRPr lang="en-GB"/>
          </a:p>
        </p:txBody>
      </p:sp>
    </p:spTree>
    <p:extLst>
      <p:ext uri="{BB962C8B-B14F-4D97-AF65-F5344CB8AC3E}">
        <p14:creationId xmlns:p14="http://schemas.microsoft.com/office/powerpoint/2010/main" val="1409576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1" y="2125980"/>
            <a:ext cx="10363200" cy="369332"/>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8463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612178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570115" y="282270"/>
            <a:ext cx="2041213" cy="236864"/>
          </a:xfrm>
        </p:spPr>
        <p:txBody>
          <a:bodyPr lIns="0" tIns="0" rIns="0" bIns="0"/>
          <a:lstStyle>
            <a:lvl1pPr>
              <a:defRPr sz="1539" b="0" i="0">
                <a:solidFill>
                  <a:srgbClr val="706F6F"/>
                </a:solidFill>
                <a:latin typeface="Arial"/>
                <a:cs typeface="Arial"/>
              </a:defRPr>
            </a:lvl1pPr>
          </a:lstStyle>
          <a:p>
            <a:endParaRPr/>
          </a:p>
        </p:txBody>
      </p:sp>
      <p:sp>
        <p:nvSpPr>
          <p:cNvPr id="3" name="Holder 3"/>
          <p:cNvSpPr>
            <a:spLocks noGrp="1"/>
          </p:cNvSpPr>
          <p:nvPr>
            <p:ph type="body" idx="1"/>
          </p:nvPr>
        </p:nvSpPr>
        <p:spPr>
          <a:xfrm>
            <a:off x="4109113" y="2266454"/>
            <a:ext cx="6605791" cy="54282"/>
          </a:xfrm>
        </p:spPr>
        <p:txBody>
          <a:bodyPr lIns="0" tIns="0" rIns="0" bIns="0"/>
          <a:lstStyle>
            <a:lvl1pPr>
              <a:defRPr sz="353" b="0"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69141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4018939" y="2"/>
            <a:ext cx="8168456" cy="6857103"/>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wrap="square" lIns="0" tIns="0" rIns="0" bIns="0" rtlCol="0"/>
          <a:lstStyle/>
          <a:p>
            <a:endParaRPr sz="1154"/>
          </a:p>
        </p:txBody>
      </p:sp>
      <p:sp>
        <p:nvSpPr>
          <p:cNvPr id="17" name="bg object 17"/>
          <p:cNvSpPr/>
          <p:nvPr/>
        </p:nvSpPr>
        <p:spPr>
          <a:xfrm>
            <a:off x="368525" y="4716847"/>
            <a:ext cx="2321403" cy="1847042"/>
          </a:xfrm>
          <a:prstGeom prst="rect">
            <a:avLst/>
          </a:prstGeom>
          <a:blipFill>
            <a:blip r:embed="rId3" cstate="email">
              <a:extLst>
                <a:ext uri="{28A0092B-C50C-407E-A947-70E740481C1C}">
                  <a14:useLocalDpi xmlns:a14="http://schemas.microsoft.com/office/drawing/2010/main" val="0"/>
                </a:ext>
              </a:extLst>
            </a:blip>
            <a:stretch>
              <a:fillRect/>
            </a:stretch>
          </a:blipFill>
        </p:spPr>
        <p:txBody>
          <a:bodyPr wrap="square" lIns="0" tIns="0" rIns="0" bIns="0" rtlCol="0"/>
          <a:lstStyle/>
          <a:p>
            <a:endParaRPr sz="1154"/>
          </a:p>
        </p:txBody>
      </p:sp>
      <p:sp>
        <p:nvSpPr>
          <p:cNvPr id="18" name="bg object 18"/>
          <p:cNvSpPr/>
          <p:nvPr/>
        </p:nvSpPr>
        <p:spPr>
          <a:xfrm>
            <a:off x="909774" y="5724646"/>
            <a:ext cx="173001" cy="127060"/>
          </a:xfrm>
          <a:custGeom>
            <a:avLst/>
            <a:gdLst/>
            <a:ahLst/>
            <a:cxnLst/>
            <a:rect l="l" t="t" r="r" b="b"/>
            <a:pathLst>
              <a:path w="214630" h="198120">
                <a:moveTo>
                  <a:pt x="196113" y="0"/>
                </a:moveTo>
                <a:lnTo>
                  <a:pt x="0" y="16014"/>
                </a:lnTo>
                <a:lnTo>
                  <a:pt x="214096" y="198005"/>
                </a:lnTo>
                <a:lnTo>
                  <a:pt x="196113" y="0"/>
                </a:lnTo>
                <a:close/>
              </a:path>
            </a:pathLst>
          </a:custGeom>
          <a:solidFill>
            <a:srgbClr val="CD1719">
              <a:alpha val="75000"/>
            </a:srgbClr>
          </a:solidFill>
        </p:spPr>
        <p:txBody>
          <a:bodyPr wrap="square" lIns="0" tIns="0" rIns="0" bIns="0" rtlCol="0"/>
          <a:lstStyle/>
          <a:p>
            <a:endParaRPr sz="1154"/>
          </a:p>
        </p:txBody>
      </p:sp>
      <p:sp>
        <p:nvSpPr>
          <p:cNvPr id="19" name="bg object 19"/>
          <p:cNvSpPr/>
          <p:nvPr/>
        </p:nvSpPr>
        <p:spPr>
          <a:xfrm>
            <a:off x="909774" y="5724646"/>
            <a:ext cx="173001" cy="127060"/>
          </a:xfrm>
          <a:custGeom>
            <a:avLst/>
            <a:gdLst/>
            <a:ahLst/>
            <a:cxnLst/>
            <a:rect l="l" t="t" r="r" b="b"/>
            <a:pathLst>
              <a:path w="214630" h="198120">
                <a:moveTo>
                  <a:pt x="196113" y="0"/>
                </a:moveTo>
                <a:lnTo>
                  <a:pt x="0" y="16014"/>
                </a:lnTo>
                <a:lnTo>
                  <a:pt x="214096" y="198005"/>
                </a:lnTo>
              </a:path>
            </a:pathLst>
          </a:custGeom>
          <a:ln w="25400">
            <a:solidFill>
              <a:srgbClr val="009FE3"/>
            </a:solidFill>
          </a:ln>
        </p:spPr>
        <p:txBody>
          <a:bodyPr wrap="square" lIns="0" tIns="0" rIns="0" bIns="0" rtlCol="0"/>
          <a:lstStyle/>
          <a:p>
            <a:endParaRPr sz="1154"/>
          </a:p>
        </p:txBody>
      </p:sp>
      <p:sp>
        <p:nvSpPr>
          <p:cNvPr id="20" name="bg object 20"/>
          <p:cNvSpPr/>
          <p:nvPr/>
        </p:nvSpPr>
        <p:spPr>
          <a:xfrm>
            <a:off x="4817796" y="865771"/>
            <a:ext cx="260526" cy="207288"/>
          </a:xfrm>
          <a:custGeom>
            <a:avLst/>
            <a:gdLst/>
            <a:ahLst/>
            <a:cxnLst/>
            <a:rect l="l" t="t" r="r" b="b"/>
            <a:pathLst>
              <a:path w="323214" h="323214">
                <a:moveTo>
                  <a:pt x="161455" y="0"/>
                </a:moveTo>
                <a:lnTo>
                  <a:pt x="118534" y="5767"/>
                </a:lnTo>
                <a:lnTo>
                  <a:pt x="79966" y="22044"/>
                </a:lnTo>
                <a:lnTo>
                  <a:pt x="47290" y="47293"/>
                </a:lnTo>
                <a:lnTo>
                  <a:pt x="22043" y="79974"/>
                </a:lnTo>
                <a:lnTo>
                  <a:pt x="5767" y="118549"/>
                </a:lnTo>
                <a:lnTo>
                  <a:pt x="0" y="161480"/>
                </a:lnTo>
                <a:lnTo>
                  <a:pt x="5767" y="204398"/>
                </a:lnTo>
                <a:lnTo>
                  <a:pt x="22043" y="242969"/>
                </a:lnTo>
                <a:lnTo>
                  <a:pt x="47290" y="275653"/>
                </a:lnTo>
                <a:lnTo>
                  <a:pt x="79966" y="300907"/>
                </a:lnTo>
                <a:lnTo>
                  <a:pt x="118534" y="317190"/>
                </a:lnTo>
                <a:lnTo>
                  <a:pt x="161455" y="322960"/>
                </a:lnTo>
                <a:lnTo>
                  <a:pt x="204375" y="317190"/>
                </a:lnTo>
                <a:lnTo>
                  <a:pt x="242943" y="300907"/>
                </a:lnTo>
                <a:lnTo>
                  <a:pt x="275620" y="275653"/>
                </a:lnTo>
                <a:lnTo>
                  <a:pt x="300866" y="242969"/>
                </a:lnTo>
                <a:lnTo>
                  <a:pt x="317142" y="204398"/>
                </a:lnTo>
                <a:lnTo>
                  <a:pt x="322910" y="161480"/>
                </a:lnTo>
                <a:lnTo>
                  <a:pt x="317142" y="118549"/>
                </a:lnTo>
                <a:lnTo>
                  <a:pt x="300866" y="79974"/>
                </a:lnTo>
                <a:lnTo>
                  <a:pt x="275620" y="47293"/>
                </a:lnTo>
                <a:lnTo>
                  <a:pt x="242943" y="22044"/>
                </a:lnTo>
                <a:lnTo>
                  <a:pt x="204375" y="5767"/>
                </a:lnTo>
                <a:lnTo>
                  <a:pt x="161455" y="0"/>
                </a:lnTo>
                <a:close/>
              </a:path>
            </a:pathLst>
          </a:custGeom>
          <a:solidFill>
            <a:srgbClr val="FFFFFF">
              <a:alpha val="79998"/>
            </a:srgbClr>
          </a:solidFill>
        </p:spPr>
        <p:txBody>
          <a:bodyPr wrap="square" lIns="0" tIns="0" rIns="0" bIns="0" rtlCol="0"/>
          <a:lstStyle/>
          <a:p>
            <a:endParaRPr sz="1154"/>
          </a:p>
        </p:txBody>
      </p:sp>
      <p:sp>
        <p:nvSpPr>
          <p:cNvPr id="2" name="Holder 2"/>
          <p:cNvSpPr>
            <a:spLocks noGrp="1"/>
          </p:cNvSpPr>
          <p:nvPr>
            <p:ph type="title"/>
          </p:nvPr>
        </p:nvSpPr>
        <p:spPr>
          <a:xfrm>
            <a:off x="570115" y="282270"/>
            <a:ext cx="2041213" cy="236864"/>
          </a:xfrm>
        </p:spPr>
        <p:txBody>
          <a:bodyPr lIns="0" tIns="0" rIns="0" bIns="0"/>
          <a:lstStyle>
            <a:lvl1pPr>
              <a:defRPr sz="1539" b="0" i="0">
                <a:solidFill>
                  <a:srgbClr val="706F6F"/>
                </a:solidFill>
                <a:latin typeface="Arial"/>
                <a:cs typeface="Arial"/>
              </a:defRPr>
            </a:lvl1pPr>
          </a:lstStyle>
          <a:p>
            <a:endParaRPr/>
          </a:p>
        </p:txBody>
      </p:sp>
      <p:sp>
        <p:nvSpPr>
          <p:cNvPr id="3" name="Holder 3"/>
          <p:cNvSpPr>
            <a:spLocks noGrp="1"/>
          </p:cNvSpPr>
          <p:nvPr>
            <p:ph sz="half" idx="2"/>
          </p:nvPr>
        </p:nvSpPr>
        <p:spPr>
          <a:xfrm>
            <a:off x="609600" y="1577341"/>
            <a:ext cx="5303520" cy="8463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1" y="1577341"/>
            <a:ext cx="5303520" cy="8463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05151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 y="0"/>
            <a:ext cx="12187393" cy="6857186"/>
          </a:xfrm>
          <a:custGeom>
            <a:avLst/>
            <a:gdLst/>
            <a:ahLst/>
            <a:cxnLst/>
            <a:rect l="l" t="t" r="r" b="b"/>
            <a:pathLst>
              <a:path w="15119985" h="10692130">
                <a:moveTo>
                  <a:pt x="15119985" y="0"/>
                </a:moveTo>
                <a:lnTo>
                  <a:pt x="0" y="0"/>
                </a:lnTo>
                <a:lnTo>
                  <a:pt x="0" y="10692003"/>
                </a:lnTo>
                <a:lnTo>
                  <a:pt x="15119985" y="10692003"/>
                </a:lnTo>
                <a:lnTo>
                  <a:pt x="15119985" y="0"/>
                </a:lnTo>
                <a:close/>
              </a:path>
            </a:pathLst>
          </a:custGeom>
          <a:solidFill>
            <a:srgbClr val="00A3AD"/>
          </a:solidFill>
        </p:spPr>
        <p:txBody>
          <a:bodyPr wrap="square" lIns="0" tIns="0" rIns="0" bIns="0" rtlCol="0"/>
          <a:lstStyle/>
          <a:p>
            <a:endParaRPr sz="1154"/>
          </a:p>
        </p:txBody>
      </p:sp>
      <p:sp>
        <p:nvSpPr>
          <p:cNvPr id="2" name="Holder 2"/>
          <p:cNvSpPr>
            <a:spLocks noGrp="1"/>
          </p:cNvSpPr>
          <p:nvPr>
            <p:ph type="title"/>
          </p:nvPr>
        </p:nvSpPr>
        <p:spPr>
          <a:xfrm>
            <a:off x="570115" y="282270"/>
            <a:ext cx="2041213" cy="236864"/>
          </a:xfrm>
        </p:spPr>
        <p:txBody>
          <a:bodyPr lIns="0" tIns="0" rIns="0" bIns="0"/>
          <a:lstStyle>
            <a:lvl1pPr>
              <a:defRPr sz="1539" b="0" i="0">
                <a:solidFill>
                  <a:srgbClr val="706F6F"/>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00652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5908201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70115" y="282270"/>
            <a:ext cx="2041213" cy="369332"/>
          </a:xfrm>
          <a:prstGeom prst="rect">
            <a:avLst/>
          </a:prstGeom>
        </p:spPr>
        <p:txBody>
          <a:bodyPr wrap="square" lIns="0" tIns="0" rIns="0" bIns="0">
            <a:spAutoFit/>
          </a:bodyPr>
          <a:lstStyle>
            <a:lvl1pPr>
              <a:defRPr sz="2400" b="0" i="0">
                <a:solidFill>
                  <a:srgbClr val="706F6F"/>
                </a:solidFill>
                <a:latin typeface="Arial"/>
                <a:cs typeface="Arial"/>
              </a:defRPr>
            </a:lvl1pPr>
          </a:lstStyle>
          <a:p>
            <a:endParaRPr/>
          </a:p>
        </p:txBody>
      </p:sp>
      <p:sp>
        <p:nvSpPr>
          <p:cNvPr id="3" name="Holder 3"/>
          <p:cNvSpPr>
            <a:spLocks noGrp="1"/>
          </p:cNvSpPr>
          <p:nvPr>
            <p:ph type="body" idx="1"/>
          </p:nvPr>
        </p:nvSpPr>
        <p:spPr>
          <a:xfrm>
            <a:off x="4109113" y="2266454"/>
            <a:ext cx="6605791" cy="84639"/>
          </a:xfrm>
          <a:prstGeom prst="rect">
            <a:avLst/>
          </a:prstGeom>
        </p:spPr>
        <p:txBody>
          <a:bodyPr wrap="square" lIns="0" tIns="0" rIns="0" bIns="0">
            <a:spAutoFit/>
          </a:bodyPr>
          <a:lstStyle>
            <a:lvl1pPr>
              <a:defRPr sz="550" b="0"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10/7/2025</a:t>
            </a:fld>
            <a:endParaRPr lang="en-US"/>
          </a:p>
        </p:txBody>
      </p:sp>
      <p:sp>
        <p:nvSpPr>
          <p:cNvPr id="6" name="Holder 6"/>
          <p:cNvSpPr>
            <a:spLocks noGrp="1"/>
          </p:cNvSpPr>
          <p:nvPr>
            <p:ph type="sldNum" sz="quarter" idx="7"/>
          </p:nvPr>
        </p:nvSpPr>
        <p:spPr>
          <a:xfrm>
            <a:off x="8778241" y="6377941"/>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718587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293213">
        <a:defRPr>
          <a:latin typeface="+mn-lt"/>
          <a:ea typeface="+mn-ea"/>
          <a:cs typeface="+mn-cs"/>
        </a:defRPr>
      </a:lvl2pPr>
      <a:lvl3pPr marL="586426">
        <a:defRPr>
          <a:latin typeface="+mn-lt"/>
          <a:ea typeface="+mn-ea"/>
          <a:cs typeface="+mn-cs"/>
        </a:defRPr>
      </a:lvl3pPr>
      <a:lvl4pPr marL="879639">
        <a:defRPr>
          <a:latin typeface="+mn-lt"/>
          <a:ea typeface="+mn-ea"/>
          <a:cs typeface="+mn-cs"/>
        </a:defRPr>
      </a:lvl4pPr>
      <a:lvl5pPr marL="1172852">
        <a:defRPr>
          <a:latin typeface="+mn-lt"/>
          <a:ea typeface="+mn-ea"/>
          <a:cs typeface="+mn-cs"/>
        </a:defRPr>
      </a:lvl5pPr>
      <a:lvl6pPr marL="1466064">
        <a:defRPr>
          <a:latin typeface="+mn-lt"/>
          <a:ea typeface="+mn-ea"/>
          <a:cs typeface="+mn-cs"/>
        </a:defRPr>
      </a:lvl6pPr>
      <a:lvl7pPr marL="1759277">
        <a:defRPr>
          <a:latin typeface="+mn-lt"/>
          <a:ea typeface="+mn-ea"/>
          <a:cs typeface="+mn-cs"/>
        </a:defRPr>
      </a:lvl7pPr>
      <a:lvl8pPr marL="2052490">
        <a:defRPr>
          <a:latin typeface="+mn-lt"/>
          <a:ea typeface="+mn-ea"/>
          <a:cs typeface="+mn-cs"/>
        </a:defRPr>
      </a:lvl8pPr>
      <a:lvl9pPr marL="2345703">
        <a:defRPr>
          <a:latin typeface="+mn-lt"/>
          <a:ea typeface="+mn-ea"/>
          <a:cs typeface="+mn-cs"/>
        </a:defRPr>
      </a:lvl9pPr>
    </p:bodyStyle>
    <p:otherStyle>
      <a:lvl1pPr marL="0">
        <a:defRPr>
          <a:latin typeface="+mn-lt"/>
          <a:ea typeface="+mn-ea"/>
          <a:cs typeface="+mn-cs"/>
        </a:defRPr>
      </a:lvl1pPr>
      <a:lvl2pPr marL="293213">
        <a:defRPr>
          <a:latin typeface="+mn-lt"/>
          <a:ea typeface="+mn-ea"/>
          <a:cs typeface="+mn-cs"/>
        </a:defRPr>
      </a:lvl2pPr>
      <a:lvl3pPr marL="586426">
        <a:defRPr>
          <a:latin typeface="+mn-lt"/>
          <a:ea typeface="+mn-ea"/>
          <a:cs typeface="+mn-cs"/>
        </a:defRPr>
      </a:lvl3pPr>
      <a:lvl4pPr marL="879639">
        <a:defRPr>
          <a:latin typeface="+mn-lt"/>
          <a:ea typeface="+mn-ea"/>
          <a:cs typeface="+mn-cs"/>
        </a:defRPr>
      </a:lvl4pPr>
      <a:lvl5pPr marL="1172852">
        <a:defRPr>
          <a:latin typeface="+mn-lt"/>
          <a:ea typeface="+mn-ea"/>
          <a:cs typeface="+mn-cs"/>
        </a:defRPr>
      </a:lvl5pPr>
      <a:lvl6pPr marL="1466064">
        <a:defRPr>
          <a:latin typeface="+mn-lt"/>
          <a:ea typeface="+mn-ea"/>
          <a:cs typeface="+mn-cs"/>
        </a:defRPr>
      </a:lvl6pPr>
      <a:lvl7pPr marL="1759277">
        <a:defRPr>
          <a:latin typeface="+mn-lt"/>
          <a:ea typeface="+mn-ea"/>
          <a:cs typeface="+mn-cs"/>
        </a:defRPr>
      </a:lvl7pPr>
      <a:lvl8pPr marL="2052490">
        <a:defRPr>
          <a:latin typeface="+mn-lt"/>
          <a:ea typeface="+mn-ea"/>
          <a:cs typeface="+mn-cs"/>
        </a:defRPr>
      </a:lvl8pPr>
      <a:lvl9pPr marL="2345703">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0163" y="138231"/>
            <a:ext cx="6791270" cy="1079136"/>
          </a:xfrm>
          <a:prstGeom prst="rect">
            <a:avLst/>
          </a:prstGeom>
        </p:spPr>
        <p:txBody>
          <a:bodyPr vert="horz" wrap="square" lIns="0" tIns="52127" rIns="0" bIns="0" rtlCol="0" anchor="t">
            <a:spAutoFit/>
          </a:bodyPr>
          <a:lstStyle/>
          <a:p>
            <a:pPr marL="8145">
              <a:spcBef>
                <a:spcPts val="410"/>
              </a:spcBef>
            </a:pPr>
            <a:r>
              <a:rPr lang="en-GB" sz="2822" spc="55">
                <a:solidFill>
                  <a:srgbClr val="FFFFFF"/>
                </a:solidFill>
                <a:latin typeface="Century Gothic" panose="020B0502020202020204" pitchFamily="34" charset="0"/>
              </a:rPr>
              <a:t>Holloway Park</a:t>
            </a:r>
            <a:br>
              <a:rPr lang="en-GB" sz="2309" b="1" spc="55">
                <a:solidFill>
                  <a:srgbClr val="FFFFFF"/>
                </a:solidFill>
                <a:latin typeface="Century Gothic" panose="020B0502020202020204" pitchFamily="34" charset="0"/>
              </a:rPr>
            </a:br>
            <a:r>
              <a:rPr lang="en-GB" b="1" spc="55">
                <a:solidFill>
                  <a:srgbClr val="FFFFFF"/>
                </a:solidFill>
                <a:latin typeface="Century Gothic" panose="020B0502020202020204" pitchFamily="34" charset="0"/>
              </a:rPr>
              <a:t>Project Background</a:t>
            </a:r>
            <a:br>
              <a:rPr lang="en-GB" sz="2309" b="1" spc="55">
                <a:solidFill>
                  <a:srgbClr val="FFFFFF"/>
                </a:solidFill>
              </a:rPr>
            </a:br>
            <a:endParaRPr lang="en-GB" sz="2309" i="1" spc="55">
              <a:solidFill>
                <a:srgbClr val="FFFFFF"/>
              </a:solidFill>
            </a:endParaRPr>
          </a:p>
        </p:txBody>
      </p:sp>
      <p:sp>
        <p:nvSpPr>
          <p:cNvPr id="3" name="object 3"/>
          <p:cNvSpPr/>
          <p:nvPr/>
        </p:nvSpPr>
        <p:spPr>
          <a:xfrm>
            <a:off x="845613" y="6065648"/>
            <a:ext cx="1654635" cy="474440"/>
          </a:xfrm>
          <a:custGeom>
            <a:avLst/>
            <a:gdLst/>
            <a:ahLst/>
            <a:cxnLst/>
            <a:rect l="l" t="t" r="r" b="b"/>
            <a:pathLst>
              <a:path w="2580004" h="739775">
                <a:moveTo>
                  <a:pt x="334797" y="217665"/>
                </a:moveTo>
                <a:lnTo>
                  <a:pt x="328574" y="170751"/>
                </a:lnTo>
                <a:lnTo>
                  <a:pt x="310896" y="127901"/>
                </a:lnTo>
                <a:lnTo>
                  <a:pt x="283171" y="91109"/>
                </a:lnTo>
                <a:lnTo>
                  <a:pt x="263271" y="75374"/>
                </a:lnTo>
                <a:lnTo>
                  <a:pt x="263271" y="218313"/>
                </a:lnTo>
                <a:lnTo>
                  <a:pt x="254406" y="263664"/>
                </a:lnTo>
                <a:lnTo>
                  <a:pt x="230543" y="300164"/>
                </a:lnTo>
                <a:lnTo>
                  <a:pt x="195745" y="324510"/>
                </a:lnTo>
                <a:lnTo>
                  <a:pt x="154127" y="333349"/>
                </a:lnTo>
                <a:lnTo>
                  <a:pt x="70802" y="333349"/>
                </a:lnTo>
                <a:lnTo>
                  <a:pt x="70802" y="108432"/>
                </a:lnTo>
                <a:lnTo>
                  <a:pt x="154127" y="108432"/>
                </a:lnTo>
                <a:lnTo>
                  <a:pt x="195745" y="117309"/>
                </a:lnTo>
                <a:lnTo>
                  <a:pt x="230543" y="141249"/>
                </a:lnTo>
                <a:lnTo>
                  <a:pt x="254406" y="176263"/>
                </a:lnTo>
                <a:lnTo>
                  <a:pt x="263271" y="218313"/>
                </a:lnTo>
                <a:lnTo>
                  <a:pt x="263271" y="75374"/>
                </a:lnTo>
                <a:lnTo>
                  <a:pt x="246849" y="62369"/>
                </a:lnTo>
                <a:lnTo>
                  <a:pt x="203352" y="43675"/>
                </a:lnTo>
                <a:lnTo>
                  <a:pt x="154127" y="36995"/>
                </a:lnTo>
                <a:lnTo>
                  <a:pt x="0" y="36995"/>
                </a:lnTo>
                <a:lnTo>
                  <a:pt x="0" y="552373"/>
                </a:lnTo>
                <a:lnTo>
                  <a:pt x="27546" y="546658"/>
                </a:lnTo>
                <a:lnTo>
                  <a:pt x="50050" y="531050"/>
                </a:lnTo>
                <a:lnTo>
                  <a:pt x="65227" y="507961"/>
                </a:lnTo>
                <a:lnTo>
                  <a:pt x="70802" y="479729"/>
                </a:lnTo>
                <a:lnTo>
                  <a:pt x="70802" y="404241"/>
                </a:lnTo>
                <a:lnTo>
                  <a:pt x="154127" y="404241"/>
                </a:lnTo>
                <a:lnTo>
                  <a:pt x="200215" y="395490"/>
                </a:lnTo>
                <a:lnTo>
                  <a:pt x="250723" y="371792"/>
                </a:lnTo>
                <a:lnTo>
                  <a:pt x="285318" y="343458"/>
                </a:lnTo>
                <a:lnTo>
                  <a:pt x="311835" y="307174"/>
                </a:lnTo>
                <a:lnTo>
                  <a:pt x="328815" y="264668"/>
                </a:lnTo>
                <a:lnTo>
                  <a:pt x="334797" y="217665"/>
                </a:lnTo>
                <a:close/>
              </a:path>
              <a:path w="2580004" h="739775">
                <a:moveTo>
                  <a:pt x="688924" y="368757"/>
                </a:moveTo>
                <a:lnTo>
                  <a:pt x="684606" y="335572"/>
                </a:lnTo>
                <a:lnTo>
                  <a:pt x="682472" y="319138"/>
                </a:lnTo>
                <a:lnTo>
                  <a:pt x="664260" y="274688"/>
                </a:lnTo>
                <a:lnTo>
                  <a:pt x="645706" y="250024"/>
                </a:lnTo>
                <a:lnTo>
                  <a:pt x="636003" y="237121"/>
                </a:lnTo>
                <a:lnTo>
                  <a:pt x="618363" y="223164"/>
                </a:lnTo>
                <a:lnTo>
                  <a:pt x="618363" y="335572"/>
                </a:lnTo>
                <a:lnTo>
                  <a:pt x="399338" y="335572"/>
                </a:lnTo>
                <a:lnTo>
                  <a:pt x="439394" y="274269"/>
                </a:lnTo>
                <a:lnTo>
                  <a:pt x="508114" y="250024"/>
                </a:lnTo>
                <a:lnTo>
                  <a:pt x="577837" y="274548"/>
                </a:lnTo>
                <a:lnTo>
                  <a:pt x="618363" y="335572"/>
                </a:lnTo>
                <a:lnTo>
                  <a:pt x="618363" y="223164"/>
                </a:lnTo>
                <a:lnTo>
                  <a:pt x="599414" y="208153"/>
                </a:lnTo>
                <a:lnTo>
                  <a:pt x="556209" y="189509"/>
                </a:lnTo>
                <a:lnTo>
                  <a:pt x="508114" y="182918"/>
                </a:lnTo>
                <a:lnTo>
                  <a:pt x="460883" y="189509"/>
                </a:lnTo>
                <a:lnTo>
                  <a:pt x="418172" y="208153"/>
                </a:lnTo>
                <a:lnTo>
                  <a:pt x="381787" y="237121"/>
                </a:lnTo>
                <a:lnTo>
                  <a:pt x="353542" y="274688"/>
                </a:lnTo>
                <a:lnTo>
                  <a:pt x="335267" y="319138"/>
                </a:lnTo>
                <a:lnTo>
                  <a:pt x="328777" y="368757"/>
                </a:lnTo>
                <a:lnTo>
                  <a:pt x="335267" y="418312"/>
                </a:lnTo>
                <a:lnTo>
                  <a:pt x="353542" y="462622"/>
                </a:lnTo>
                <a:lnTo>
                  <a:pt x="381787" y="500011"/>
                </a:lnTo>
                <a:lnTo>
                  <a:pt x="418172" y="528802"/>
                </a:lnTo>
                <a:lnTo>
                  <a:pt x="460883" y="547306"/>
                </a:lnTo>
                <a:lnTo>
                  <a:pt x="508114" y="553847"/>
                </a:lnTo>
                <a:lnTo>
                  <a:pt x="554837" y="547827"/>
                </a:lnTo>
                <a:lnTo>
                  <a:pt x="596950" y="530618"/>
                </a:lnTo>
                <a:lnTo>
                  <a:pt x="632853" y="503453"/>
                </a:lnTo>
                <a:lnTo>
                  <a:pt x="645947" y="486752"/>
                </a:lnTo>
                <a:lnTo>
                  <a:pt x="660984" y="467575"/>
                </a:lnTo>
                <a:lnTo>
                  <a:pt x="569849" y="467575"/>
                </a:lnTo>
                <a:lnTo>
                  <a:pt x="556475" y="475856"/>
                </a:lnTo>
                <a:lnTo>
                  <a:pt x="541731" y="481863"/>
                </a:lnTo>
                <a:lnTo>
                  <a:pt x="525614" y="485521"/>
                </a:lnTo>
                <a:lnTo>
                  <a:pt x="508114" y="486752"/>
                </a:lnTo>
                <a:lnTo>
                  <a:pt x="471271" y="480428"/>
                </a:lnTo>
                <a:lnTo>
                  <a:pt x="439394" y="462775"/>
                </a:lnTo>
                <a:lnTo>
                  <a:pt x="414680" y="435724"/>
                </a:lnTo>
                <a:lnTo>
                  <a:pt x="399338" y="401205"/>
                </a:lnTo>
                <a:lnTo>
                  <a:pt x="685977" y="401205"/>
                </a:lnTo>
                <a:lnTo>
                  <a:pt x="687362" y="393852"/>
                </a:lnTo>
                <a:lnTo>
                  <a:pt x="688276" y="386080"/>
                </a:lnTo>
                <a:lnTo>
                  <a:pt x="688771" y="377761"/>
                </a:lnTo>
                <a:lnTo>
                  <a:pt x="688924" y="368757"/>
                </a:lnTo>
                <a:close/>
              </a:path>
              <a:path w="2580004" h="739775">
                <a:moveTo>
                  <a:pt x="1071664" y="183045"/>
                </a:moveTo>
                <a:lnTo>
                  <a:pt x="1070495" y="182981"/>
                </a:lnTo>
                <a:lnTo>
                  <a:pt x="1069314" y="182943"/>
                </a:lnTo>
                <a:lnTo>
                  <a:pt x="1068133" y="182943"/>
                </a:lnTo>
                <a:lnTo>
                  <a:pt x="1047381" y="186296"/>
                </a:lnTo>
                <a:lnTo>
                  <a:pt x="1029335" y="195618"/>
                </a:lnTo>
                <a:lnTo>
                  <a:pt x="1015009" y="209842"/>
                </a:lnTo>
                <a:lnTo>
                  <a:pt x="1005408" y="227901"/>
                </a:lnTo>
                <a:lnTo>
                  <a:pt x="1005408" y="353999"/>
                </a:lnTo>
                <a:lnTo>
                  <a:pt x="1005408" y="384975"/>
                </a:lnTo>
                <a:lnTo>
                  <a:pt x="992454" y="424599"/>
                </a:lnTo>
                <a:lnTo>
                  <a:pt x="967613" y="456412"/>
                </a:lnTo>
                <a:lnTo>
                  <a:pt x="933640" y="477583"/>
                </a:lnTo>
                <a:lnTo>
                  <a:pt x="893318" y="485267"/>
                </a:lnTo>
                <a:lnTo>
                  <a:pt x="849553" y="476084"/>
                </a:lnTo>
                <a:lnTo>
                  <a:pt x="813676" y="451065"/>
                </a:lnTo>
                <a:lnTo>
                  <a:pt x="789406" y="414020"/>
                </a:lnTo>
                <a:lnTo>
                  <a:pt x="780491" y="368757"/>
                </a:lnTo>
                <a:lnTo>
                  <a:pt x="789406" y="324332"/>
                </a:lnTo>
                <a:lnTo>
                  <a:pt x="813676" y="287731"/>
                </a:lnTo>
                <a:lnTo>
                  <a:pt x="849553" y="262864"/>
                </a:lnTo>
                <a:lnTo>
                  <a:pt x="893318" y="253707"/>
                </a:lnTo>
                <a:lnTo>
                  <a:pt x="933640" y="261391"/>
                </a:lnTo>
                <a:lnTo>
                  <a:pt x="967613" y="282562"/>
                </a:lnTo>
                <a:lnTo>
                  <a:pt x="992454" y="314375"/>
                </a:lnTo>
                <a:lnTo>
                  <a:pt x="1005408" y="353999"/>
                </a:lnTo>
                <a:lnTo>
                  <a:pt x="1005408" y="227901"/>
                </a:lnTo>
                <a:lnTo>
                  <a:pt x="981252" y="210566"/>
                </a:lnTo>
                <a:lnTo>
                  <a:pt x="954328" y="197573"/>
                </a:lnTo>
                <a:lnTo>
                  <a:pt x="924928" y="189420"/>
                </a:lnTo>
                <a:lnTo>
                  <a:pt x="893318" y="186601"/>
                </a:lnTo>
                <a:lnTo>
                  <a:pt x="846404" y="193128"/>
                </a:lnTo>
                <a:lnTo>
                  <a:pt x="804164" y="211543"/>
                </a:lnTo>
                <a:lnTo>
                  <a:pt x="768311" y="240068"/>
                </a:lnTo>
                <a:lnTo>
                  <a:pt x="740575" y="276961"/>
                </a:lnTo>
                <a:lnTo>
                  <a:pt x="722680" y="320446"/>
                </a:lnTo>
                <a:lnTo>
                  <a:pt x="716330" y="368757"/>
                </a:lnTo>
                <a:lnTo>
                  <a:pt x="722680" y="417944"/>
                </a:lnTo>
                <a:lnTo>
                  <a:pt x="740575" y="461924"/>
                </a:lnTo>
                <a:lnTo>
                  <a:pt x="768311" y="499008"/>
                </a:lnTo>
                <a:lnTo>
                  <a:pt x="804164" y="527545"/>
                </a:lnTo>
                <a:lnTo>
                  <a:pt x="846404" y="545896"/>
                </a:lnTo>
                <a:lnTo>
                  <a:pt x="893318" y="552373"/>
                </a:lnTo>
                <a:lnTo>
                  <a:pt x="924928" y="549554"/>
                </a:lnTo>
                <a:lnTo>
                  <a:pt x="954328" y="541401"/>
                </a:lnTo>
                <a:lnTo>
                  <a:pt x="981252" y="528421"/>
                </a:lnTo>
                <a:lnTo>
                  <a:pt x="1005408" y="511073"/>
                </a:lnTo>
                <a:lnTo>
                  <a:pt x="1005408" y="552373"/>
                </a:lnTo>
                <a:lnTo>
                  <a:pt x="1071664" y="552373"/>
                </a:lnTo>
                <a:lnTo>
                  <a:pt x="1071664" y="511073"/>
                </a:lnTo>
                <a:lnTo>
                  <a:pt x="1071664" y="485267"/>
                </a:lnTo>
                <a:lnTo>
                  <a:pt x="1071664" y="253707"/>
                </a:lnTo>
                <a:lnTo>
                  <a:pt x="1071664" y="227901"/>
                </a:lnTo>
                <a:lnTo>
                  <a:pt x="1071664" y="183045"/>
                </a:lnTo>
                <a:close/>
              </a:path>
              <a:path w="2580004" h="739775">
                <a:moveTo>
                  <a:pt x="1473530" y="366547"/>
                </a:moveTo>
                <a:lnTo>
                  <a:pt x="1467104" y="316979"/>
                </a:lnTo>
                <a:lnTo>
                  <a:pt x="1448968" y="272669"/>
                </a:lnTo>
                <a:lnTo>
                  <a:pt x="1420799" y="235280"/>
                </a:lnTo>
                <a:lnTo>
                  <a:pt x="1407896" y="225120"/>
                </a:lnTo>
                <a:lnTo>
                  <a:pt x="1407896" y="366547"/>
                </a:lnTo>
                <a:lnTo>
                  <a:pt x="1398727" y="412661"/>
                </a:lnTo>
                <a:lnTo>
                  <a:pt x="1373886" y="450151"/>
                </a:lnTo>
                <a:lnTo>
                  <a:pt x="1337271" y="475322"/>
                </a:lnTo>
                <a:lnTo>
                  <a:pt x="1292860" y="484530"/>
                </a:lnTo>
                <a:lnTo>
                  <a:pt x="1251673" y="476592"/>
                </a:lnTo>
                <a:lnTo>
                  <a:pt x="1217269" y="454761"/>
                </a:lnTo>
                <a:lnTo>
                  <a:pt x="1192263" y="421995"/>
                </a:lnTo>
                <a:lnTo>
                  <a:pt x="1179296" y="381292"/>
                </a:lnTo>
                <a:lnTo>
                  <a:pt x="1179296" y="352526"/>
                </a:lnTo>
                <a:lnTo>
                  <a:pt x="1192263" y="311823"/>
                </a:lnTo>
                <a:lnTo>
                  <a:pt x="1217269" y="279057"/>
                </a:lnTo>
                <a:lnTo>
                  <a:pt x="1251673" y="257225"/>
                </a:lnTo>
                <a:lnTo>
                  <a:pt x="1292860" y="249288"/>
                </a:lnTo>
                <a:lnTo>
                  <a:pt x="1337271" y="258483"/>
                </a:lnTo>
                <a:lnTo>
                  <a:pt x="1373886" y="283578"/>
                </a:lnTo>
                <a:lnTo>
                  <a:pt x="1398727" y="320840"/>
                </a:lnTo>
                <a:lnTo>
                  <a:pt x="1407896" y="366547"/>
                </a:lnTo>
                <a:lnTo>
                  <a:pt x="1407896" y="225120"/>
                </a:lnTo>
                <a:lnTo>
                  <a:pt x="1405826" y="223481"/>
                </a:lnTo>
                <a:lnTo>
                  <a:pt x="1384274" y="206489"/>
                </a:lnTo>
                <a:lnTo>
                  <a:pt x="1341056" y="187985"/>
                </a:lnTo>
                <a:lnTo>
                  <a:pt x="1292860" y="181444"/>
                </a:lnTo>
                <a:lnTo>
                  <a:pt x="1260906" y="184378"/>
                </a:lnTo>
                <a:lnTo>
                  <a:pt x="1231366" y="192786"/>
                </a:lnTo>
                <a:lnTo>
                  <a:pt x="1204188" y="206019"/>
                </a:lnTo>
                <a:lnTo>
                  <a:pt x="1179296" y="223481"/>
                </a:lnTo>
                <a:lnTo>
                  <a:pt x="1179296" y="67957"/>
                </a:lnTo>
                <a:lnTo>
                  <a:pt x="1174089" y="41567"/>
                </a:lnTo>
                <a:lnTo>
                  <a:pt x="1159891" y="19977"/>
                </a:lnTo>
                <a:lnTo>
                  <a:pt x="1138847" y="5384"/>
                </a:lnTo>
                <a:lnTo>
                  <a:pt x="1113091" y="38"/>
                </a:lnTo>
                <a:lnTo>
                  <a:pt x="1112926" y="38"/>
                </a:lnTo>
                <a:lnTo>
                  <a:pt x="1112926" y="552373"/>
                </a:lnTo>
                <a:lnTo>
                  <a:pt x="1179296" y="552373"/>
                </a:lnTo>
                <a:lnTo>
                  <a:pt x="1179296" y="510336"/>
                </a:lnTo>
                <a:lnTo>
                  <a:pt x="1204188" y="527786"/>
                </a:lnTo>
                <a:lnTo>
                  <a:pt x="1231366" y="541032"/>
                </a:lnTo>
                <a:lnTo>
                  <a:pt x="1260906" y="549427"/>
                </a:lnTo>
                <a:lnTo>
                  <a:pt x="1292860" y="552373"/>
                </a:lnTo>
                <a:lnTo>
                  <a:pt x="1341056" y="545782"/>
                </a:lnTo>
                <a:lnTo>
                  <a:pt x="1384274" y="527138"/>
                </a:lnTo>
                <a:lnTo>
                  <a:pt x="1405458" y="510336"/>
                </a:lnTo>
                <a:lnTo>
                  <a:pt x="1420799" y="498170"/>
                </a:lnTo>
                <a:lnTo>
                  <a:pt x="1431036" y="484530"/>
                </a:lnTo>
                <a:lnTo>
                  <a:pt x="1448968" y="460603"/>
                </a:lnTo>
                <a:lnTo>
                  <a:pt x="1467104" y="416153"/>
                </a:lnTo>
                <a:lnTo>
                  <a:pt x="1473530" y="366547"/>
                </a:lnTo>
                <a:close/>
              </a:path>
              <a:path w="2580004" h="739775">
                <a:moveTo>
                  <a:pt x="1853145" y="368706"/>
                </a:moveTo>
                <a:lnTo>
                  <a:pt x="1846732" y="319773"/>
                </a:lnTo>
                <a:lnTo>
                  <a:pt x="1828660" y="275882"/>
                </a:lnTo>
                <a:lnTo>
                  <a:pt x="1800682" y="238747"/>
                </a:lnTo>
                <a:lnTo>
                  <a:pt x="1788248" y="228892"/>
                </a:lnTo>
                <a:lnTo>
                  <a:pt x="1788248" y="368706"/>
                </a:lnTo>
                <a:lnTo>
                  <a:pt x="1779308" y="413981"/>
                </a:lnTo>
                <a:lnTo>
                  <a:pt x="1754962" y="451027"/>
                </a:lnTo>
                <a:lnTo>
                  <a:pt x="1718868" y="476046"/>
                </a:lnTo>
                <a:lnTo>
                  <a:pt x="1674685" y="485228"/>
                </a:lnTo>
                <a:lnTo>
                  <a:pt x="1630057" y="476046"/>
                </a:lnTo>
                <a:lnTo>
                  <a:pt x="1593735" y="451027"/>
                </a:lnTo>
                <a:lnTo>
                  <a:pt x="1569313" y="413981"/>
                </a:lnTo>
                <a:lnTo>
                  <a:pt x="1560372" y="368706"/>
                </a:lnTo>
                <a:lnTo>
                  <a:pt x="1569313" y="323443"/>
                </a:lnTo>
                <a:lnTo>
                  <a:pt x="1593735" y="286397"/>
                </a:lnTo>
                <a:lnTo>
                  <a:pt x="1630057" y="261378"/>
                </a:lnTo>
                <a:lnTo>
                  <a:pt x="1674685" y="252196"/>
                </a:lnTo>
                <a:lnTo>
                  <a:pt x="1718868" y="261378"/>
                </a:lnTo>
                <a:lnTo>
                  <a:pt x="1754962" y="286397"/>
                </a:lnTo>
                <a:lnTo>
                  <a:pt x="1779308" y="323443"/>
                </a:lnTo>
                <a:lnTo>
                  <a:pt x="1788248" y="368706"/>
                </a:lnTo>
                <a:lnTo>
                  <a:pt x="1788248" y="228892"/>
                </a:lnTo>
                <a:lnTo>
                  <a:pt x="1764538" y="210083"/>
                </a:lnTo>
                <a:lnTo>
                  <a:pt x="1721954" y="191630"/>
                </a:lnTo>
                <a:lnTo>
                  <a:pt x="1674685" y="185089"/>
                </a:lnTo>
                <a:lnTo>
                  <a:pt x="1627098" y="191630"/>
                </a:lnTo>
                <a:lnTo>
                  <a:pt x="1584299" y="210083"/>
                </a:lnTo>
                <a:lnTo>
                  <a:pt x="1548028" y="238747"/>
                </a:lnTo>
                <a:lnTo>
                  <a:pt x="1519986" y="275882"/>
                </a:lnTo>
                <a:lnTo>
                  <a:pt x="1501889" y="319773"/>
                </a:lnTo>
                <a:lnTo>
                  <a:pt x="1495488" y="368706"/>
                </a:lnTo>
                <a:lnTo>
                  <a:pt x="1501889" y="417906"/>
                </a:lnTo>
                <a:lnTo>
                  <a:pt x="1519986" y="461873"/>
                </a:lnTo>
                <a:lnTo>
                  <a:pt x="1548028" y="498970"/>
                </a:lnTo>
                <a:lnTo>
                  <a:pt x="1584299" y="527507"/>
                </a:lnTo>
                <a:lnTo>
                  <a:pt x="1627098" y="545858"/>
                </a:lnTo>
                <a:lnTo>
                  <a:pt x="1674685" y="552335"/>
                </a:lnTo>
                <a:lnTo>
                  <a:pt x="1721954" y="545858"/>
                </a:lnTo>
                <a:lnTo>
                  <a:pt x="1764538" y="527507"/>
                </a:lnTo>
                <a:lnTo>
                  <a:pt x="1800682" y="498970"/>
                </a:lnTo>
                <a:lnTo>
                  <a:pt x="1811045" y="485228"/>
                </a:lnTo>
                <a:lnTo>
                  <a:pt x="1828660" y="461873"/>
                </a:lnTo>
                <a:lnTo>
                  <a:pt x="1846732" y="417906"/>
                </a:lnTo>
                <a:lnTo>
                  <a:pt x="1853145" y="368706"/>
                </a:lnTo>
                <a:close/>
              </a:path>
              <a:path w="2580004" h="739775">
                <a:moveTo>
                  <a:pt x="2235784" y="0"/>
                </a:moveTo>
                <a:lnTo>
                  <a:pt x="2209850" y="5410"/>
                </a:lnTo>
                <a:lnTo>
                  <a:pt x="2188743" y="20002"/>
                </a:lnTo>
                <a:lnTo>
                  <a:pt x="2174544" y="41579"/>
                </a:lnTo>
                <a:lnTo>
                  <a:pt x="2169363" y="67919"/>
                </a:lnTo>
                <a:lnTo>
                  <a:pt x="2169363" y="223443"/>
                </a:lnTo>
                <a:lnTo>
                  <a:pt x="2169363" y="351015"/>
                </a:lnTo>
                <a:lnTo>
                  <a:pt x="2169363" y="381990"/>
                </a:lnTo>
                <a:lnTo>
                  <a:pt x="2157526" y="422160"/>
                </a:lnTo>
                <a:lnTo>
                  <a:pt x="2132850" y="454444"/>
                </a:lnTo>
                <a:lnTo>
                  <a:pt x="2098217" y="475945"/>
                </a:lnTo>
                <a:lnTo>
                  <a:pt x="2056536" y="483755"/>
                </a:lnTo>
                <a:lnTo>
                  <a:pt x="2012340" y="474560"/>
                </a:lnTo>
                <a:lnTo>
                  <a:pt x="1976247" y="449465"/>
                </a:lnTo>
                <a:lnTo>
                  <a:pt x="1951901" y="412203"/>
                </a:lnTo>
                <a:lnTo>
                  <a:pt x="1942973" y="366509"/>
                </a:lnTo>
                <a:lnTo>
                  <a:pt x="1951901" y="320802"/>
                </a:lnTo>
                <a:lnTo>
                  <a:pt x="1976247" y="283540"/>
                </a:lnTo>
                <a:lnTo>
                  <a:pt x="2012340" y="258445"/>
                </a:lnTo>
                <a:lnTo>
                  <a:pt x="2056536" y="249250"/>
                </a:lnTo>
                <a:lnTo>
                  <a:pt x="2098217" y="257060"/>
                </a:lnTo>
                <a:lnTo>
                  <a:pt x="2132850" y="278561"/>
                </a:lnTo>
                <a:lnTo>
                  <a:pt x="2157526" y="310845"/>
                </a:lnTo>
                <a:lnTo>
                  <a:pt x="2169363" y="351015"/>
                </a:lnTo>
                <a:lnTo>
                  <a:pt x="2169363" y="223443"/>
                </a:lnTo>
                <a:lnTo>
                  <a:pt x="2145093" y="206209"/>
                </a:lnTo>
                <a:lnTo>
                  <a:pt x="2117915" y="193471"/>
                </a:lnTo>
                <a:lnTo>
                  <a:pt x="2088261" y="185585"/>
                </a:lnTo>
                <a:lnTo>
                  <a:pt x="2056536" y="182880"/>
                </a:lnTo>
                <a:lnTo>
                  <a:pt x="2008949" y="189407"/>
                </a:lnTo>
                <a:lnTo>
                  <a:pt x="1966150" y="207873"/>
                </a:lnTo>
                <a:lnTo>
                  <a:pt x="1929866" y="236524"/>
                </a:lnTo>
                <a:lnTo>
                  <a:pt x="1901825" y="273659"/>
                </a:lnTo>
                <a:lnTo>
                  <a:pt x="1883727" y="317563"/>
                </a:lnTo>
                <a:lnTo>
                  <a:pt x="1877326" y="366509"/>
                </a:lnTo>
                <a:lnTo>
                  <a:pt x="1883727" y="415607"/>
                </a:lnTo>
                <a:lnTo>
                  <a:pt x="1901825" y="459917"/>
                </a:lnTo>
                <a:lnTo>
                  <a:pt x="1929866" y="497586"/>
                </a:lnTo>
                <a:lnTo>
                  <a:pt x="1966150" y="526770"/>
                </a:lnTo>
                <a:lnTo>
                  <a:pt x="2008949" y="545630"/>
                </a:lnTo>
                <a:lnTo>
                  <a:pt x="2056536" y="552335"/>
                </a:lnTo>
                <a:lnTo>
                  <a:pt x="2088261" y="549275"/>
                </a:lnTo>
                <a:lnTo>
                  <a:pt x="2117915" y="540626"/>
                </a:lnTo>
                <a:lnTo>
                  <a:pt x="2145093" y="527138"/>
                </a:lnTo>
                <a:lnTo>
                  <a:pt x="2169363" y="509562"/>
                </a:lnTo>
                <a:lnTo>
                  <a:pt x="2169363" y="552373"/>
                </a:lnTo>
                <a:lnTo>
                  <a:pt x="2235784" y="552373"/>
                </a:lnTo>
                <a:lnTo>
                  <a:pt x="2235784" y="509562"/>
                </a:lnTo>
                <a:lnTo>
                  <a:pt x="2235784" y="483755"/>
                </a:lnTo>
                <a:lnTo>
                  <a:pt x="2235784" y="249250"/>
                </a:lnTo>
                <a:lnTo>
                  <a:pt x="2235784" y="223443"/>
                </a:lnTo>
                <a:lnTo>
                  <a:pt x="2235784" y="0"/>
                </a:lnTo>
                <a:close/>
              </a:path>
              <a:path w="2580004" h="739775">
                <a:moveTo>
                  <a:pt x="2579954" y="190017"/>
                </a:moveTo>
                <a:lnTo>
                  <a:pt x="2521801" y="202501"/>
                </a:lnTo>
                <a:lnTo>
                  <a:pt x="2487282" y="241338"/>
                </a:lnTo>
                <a:lnTo>
                  <a:pt x="2419985" y="393547"/>
                </a:lnTo>
                <a:lnTo>
                  <a:pt x="2352687" y="241338"/>
                </a:lnTo>
                <a:lnTo>
                  <a:pt x="2338247" y="218490"/>
                </a:lnTo>
                <a:lnTo>
                  <a:pt x="2318131" y="202501"/>
                </a:lnTo>
                <a:lnTo>
                  <a:pt x="2292108" y="193090"/>
                </a:lnTo>
                <a:lnTo>
                  <a:pt x="2259965" y="190017"/>
                </a:lnTo>
                <a:lnTo>
                  <a:pt x="2383117" y="477621"/>
                </a:lnTo>
                <a:lnTo>
                  <a:pt x="2271026" y="739406"/>
                </a:lnTo>
                <a:lnTo>
                  <a:pt x="2344775" y="739406"/>
                </a:lnTo>
                <a:lnTo>
                  <a:pt x="2579954" y="190017"/>
                </a:lnTo>
                <a:close/>
              </a:path>
            </a:pathLst>
          </a:custGeom>
          <a:solidFill>
            <a:srgbClr val="FFFFFF"/>
          </a:solidFill>
        </p:spPr>
        <p:txBody>
          <a:bodyPr wrap="square" lIns="0" tIns="0" rIns="0" bIns="0" rtlCol="0"/>
          <a:lstStyle/>
          <a:p>
            <a:endParaRPr sz="1154"/>
          </a:p>
        </p:txBody>
      </p:sp>
      <p:sp>
        <p:nvSpPr>
          <p:cNvPr id="4" name="object 4"/>
          <p:cNvSpPr/>
          <p:nvPr/>
        </p:nvSpPr>
        <p:spPr>
          <a:xfrm>
            <a:off x="358043" y="6049489"/>
            <a:ext cx="410910" cy="410910"/>
          </a:xfrm>
          <a:custGeom>
            <a:avLst/>
            <a:gdLst/>
            <a:ahLst/>
            <a:cxnLst/>
            <a:rect l="l" t="t" r="r" b="b"/>
            <a:pathLst>
              <a:path w="640715" h="640715">
                <a:moveTo>
                  <a:pt x="229108" y="320116"/>
                </a:moveTo>
                <a:lnTo>
                  <a:pt x="176834" y="299161"/>
                </a:lnTo>
                <a:lnTo>
                  <a:pt x="133972" y="266890"/>
                </a:lnTo>
                <a:lnTo>
                  <a:pt x="120307" y="251574"/>
                </a:lnTo>
                <a:lnTo>
                  <a:pt x="89420" y="260121"/>
                </a:lnTo>
                <a:lnTo>
                  <a:pt x="58940" y="274396"/>
                </a:lnTo>
                <a:lnTo>
                  <a:pt x="29070" y="294398"/>
                </a:lnTo>
                <a:lnTo>
                  <a:pt x="0" y="320128"/>
                </a:lnTo>
                <a:lnTo>
                  <a:pt x="29070" y="345859"/>
                </a:lnTo>
                <a:lnTo>
                  <a:pt x="58953" y="365861"/>
                </a:lnTo>
                <a:lnTo>
                  <a:pt x="89433" y="380123"/>
                </a:lnTo>
                <a:lnTo>
                  <a:pt x="120319" y="388658"/>
                </a:lnTo>
                <a:lnTo>
                  <a:pt x="124612" y="383324"/>
                </a:lnTo>
                <a:lnTo>
                  <a:pt x="129146" y="378206"/>
                </a:lnTo>
                <a:lnTo>
                  <a:pt x="133972" y="373367"/>
                </a:lnTo>
                <a:lnTo>
                  <a:pt x="154152" y="355841"/>
                </a:lnTo>
                <a:lnTo>
                  <a:pt x="176834" y="341083"/>
                </a:lnTo>
                <a:lnTo>
                  <a:pt x="201866" y="329171"/>
                </a:lnTo>
                <a:lnTo>
                  <a:pt x="229108" y="320116"/>
                </a:lnTo>
                <a:close/>
              </a:path>
              <a:path w="640715" h="640715">
                <a:moveTo>
                  <a:pt x="307314" y="332930"/>
                </a:moveTo>
                <a:lnTo>
                  <a:pt x="253009" y="337705"/>
                </a:lnTo>
                <a:lnTo>
                  <a:pt x="205994" y="351764"/>
                </a:lnTo>
                <a:lnTo>
                  <a:pt x="166636" y="374675"/>
                </a:lnTo>
                <a:lnTo>
                  <a:pt x="135343" y="406019"/>
                </a:lnTo>
                <a:lnTo>
                  <a:pt x="112509" y="445389"/>
                </a:lnTo>
                <a:lnTo>
                  <a:pt x="98513" y="492340"/>
                </a:lnTo>
                <a:lnTo>
                  <a:pt x="93764" y="546481"/>
                </a:lnTo>
                <a:lnTo>
                  <a:pt x="147904" y="541731"/>
                </a:lnTo>
                <a:lnTo>
                  <a:pt x="194856" y="527748"/>
                </a:lnTo>
                <a:lnTo>
                  <a:pt x="234226" y="504901"/>
                </a:lnTo>
                <a:lnTo>
                  <a:pt x="265569" y="473608"/>
                </a:lnTo>
                <a:lnTo>
                  <a:pt x="288480" y="434263"/>
                </a:lnTo>
                <a:lnTo>
                  <a:pt x="302539" y="387235"/>
                </a:lnTo>
                <a:lnTo>
                  <a:pt x="307314" y="332930"/>
                </a:lnTo>
                <a:close/>
              </a:path>
              <a:path w="640715" h="640715">
                <a:moveTo>
                  <a:pt x="307314" y="307314"/>
                </a:moveTo>
                <a:lnTo>
                  <a:pt x="302539" y="253022"/>
                </a:lnTo>
                <a:lnTo>
                  <a:pt x="288480" y="205994"/>
                </a:lnTo>
                <a:lnTo>
                  <a:pt x="265569" y="166636"/>
                </a:lnTo>
                <a:lnTo>
                  <a:pt x="234226" y="135343"/>
                </a:lnTo>
                <a:lnTo>
                  <a:pt x="194856" y="112509"/>
                </a:lnTo>
                <a:lnTo>
                  <a:pt x="147904" y="98526"/>
                </a:lnTo>
                <a:lnTo>
                  <a:pt x="93764" y="93764"/>
                </a:lnTo>
                <a:lnTo>
                  <a:pt x="98513" y="147904"/>
                </a:lnTo>
                <a:lnTo>
                  <a:pt x="112509" y="194868"/>
                </a:lnTo>
                <a:lnTo>
                  <a:pt x="135343" y="234226"/>
                </a:lnTo>
                <a:lnTo>
                  <a:pt x="166636" y="265582"/>
                </a:lnTo>
                <a:lnTo>
                  <a:pt x="205994" y="288493"/>
                </a:lnTo>
                <a:lnTo>
                  <a:pt x="253009" y="302539"/>
                </a:lnTo>
                <a:lnTo>
                  <a:pt x="307314" y="307314"/>
                </a:lnTo>
                <a:close/>
              </a:path>
              <a:path w="640715" h="640715">
                <a:moveTo>
                  <a:pt x="388645" y="120319"/>
                </a:moveTo>
                <a:lnTo>
                  <a:pt x="380111" y="89433"/>
                </a:lnTo>
                <a:lnTo>
                  <a:pt x="365848" y="58953"/>
                </a:lnTo>
                <a:lnTo>
                  <a:pt x="345859" y="29083"/>
                </a:lnTo>
                <a:lnTo>
                  <a:pt x="320116" y="0"/>
                </a:lnTo>
                <a:lnTo>
                  <a:pt x="294386" y="29083"/>
                </a:lnTo>
                <a:lnTo>
                  <a:pt x="274383" y="58953"/>
                </a:lnTo>
                <a:lnTo>
                  <a:pt x="260108" y="89433"/>
                </a:lnTo>
                <a:lnTo>
                  <a:pt x="251561" y="120307"/>
                </a:lnTo>
                <a:lnTo>
                  <a:pt x="256908" y="124599"/>
                </a:lnTo>
                <a:lnTo>
                  <a:pt x="262039" y="129133"/>
                </a:lnTo>
                <a:lnTo>
                  <a:pt x="299148" y="176834"/>
                </a:lnTo>
                <a:lnTo>
                  <a:pt x="320103" y="229108"/>
                </a:lnTo>
                <a:lnTo>
                  <a:pt x="329158" y="201866"/>
                </a:lnTo>
                <a:lnTo>
                  <a:pt x="355828" y="154152"/>
                </a:lnTo>
                <a:lnTo>
                  <a:pt x="383311" y="124612"/>
                </a:lnTo>
                <a:lnTo>
                  <a:pt x="388645" y="120319"/>
                </a:lnTo>
                <a:close/>
              </a:path>
              <a:path w="640715" h="640715">
                <a:moveTo>
                  <a:pt x="388670" y="519938"/>
                </a:moveTo>
                <a:lnTo>
                  <a:pt x="355828" y="486092"/>
                </a:lnTo>
                <a:lnTo>
                  <a:pt x="329184" y="438378"/>
                </a:lnTo>
                <a:lnTo>
                  <a:pt x="320141" y="411137"/>
                </a:lnTo>
                <a:lnTo>
                  <a:pt x="311099" y="438378"/>
                </a:lnTo>
                <a:lnTo>
                  <a:pt x="284416" y="486092"/>
                </a:lnTo>
                <a:lnTo>
                  <a:pt x="256933" y="515632"/>
                </a:lnTo>
                <a:lnTo>
                  <a:pt x="251587" y="519925"/>
                </a:lnTo>
                <a:lnTo>
                  <a:pt x="260121" y="550811"/>
                </a:lnTo>
                <a:lnTo>
                  <a:pt x="274383" y="581291"/>
                </a:lnTo>
                <a:lnTo>
                  <a:pt x="294386" y="611174"/>
                </a:lnTo>
                <a:lnTo>
                  <a:pt x="320116" y="640232"/>
                </a:lnTo>
                <a:lnTo>
                  <a:pt x="345859" y="611174"/>
                </a:lnTo>
                <a:lnTo>
                  <a:pt x="365861" y="581304"/>
                </a:lnTo>
                <a:lnTo>
                  <a:pt x="380136" y="550824"/>
                </a:lnTo>
                <a:lnTo>
                  <a:pt x="388670" y="519938"/>
                </a:lnTo>
                <a:close/>
              </a:path>
              <a:path w="640715" h="640715">
                <a:moveTo>
                  <a:pt x="546481" y="546481"/>
                </a:moveTo>
                <a:lnTo>
                  <a:pt x="541718" y="492340"/>
                </a:lnTo>
                <a:lnTo>
                  <a:pt x="527735" y="445389"/>
                </a:lnTo>
                <a:lnTo>
                  <a:pt x="504901" y="406019"/>
                </a:lnTo>
                <a:lnTo>
                  <a:pt x="473608" y="374675"/>
                </a:lnTo>
                <a:lnTo>
                  <a:pt x="434251" y="351764"/>
                </a:lnTo>
                <a:lnTo>
                  <a:pt x="387223" y="337705"/>
                </a:lnTo>
                <a:lnTo>
                  <a:pt x="332930" y="332930"/>
                </a:lnTo>
                <a:lnTo>
                  <a:pt x="337705" y="387235"/>
                </a:lnTo>
                <a:lnTo>
                  <a:pt x="351751" y="434263"/>
                </a:lnTo>
                <a:lnTo>
                  <a:pt x="374662" y="473608"/>
                </a:lnTo>
                <a:lnTo>
                  <a:pt x="406019" y="504901"/>
                </a:lnTo>
                <a:lnTo>
                  <a:pt x="445376" y="527748"/>
                </a:lnTo>
                <a:lnTo>
                  <a:pt x="492340" y="541731"/>
                </a:lnTo>
                <a:lnTo>
                  <a:pt x="546481" y="546481"/>
                </a:lnTo>
                <a:close/>
              </a:path>
              <a:path w="640715" h="640715">
                <a:moveTo>
                  <a:pt x="546481" y="93764"/>
                </a:moveTo>
                <a:lnTo>
                  <a:pt x="492340" y="98526"/>
                </a:lnTo>
                <a:lnTo>
                  <a:pt x="445376" y="112509"/>
                </a:lnTo>
                <a:lnTo>
                  <a:pt x="406019" y="135343"/>
                </a:lnTo>
                <a:lnTo>
                  <a:pt x="374662" y="166636"/>
                </a:lnTo>
                <a:lnTo>
                  <a:pt x="351751" y="205994"/>
                </a:lnTo>
                <a:lnTo>
                  <a:pt x="337705" y="253022"/>
                </a:lnTo>
                <a:lnTo>
                  <a:pt x="332930" y="307314"/>
                </a:lnTo>
                <a:lnTo>
                  <a:pt x="387223" y="302539"/>
                </a:lnTo>
                <a:lnTo>
                  <a:pt x="434251" y="288493"/>
                </a:lnTo>
                <a:lnTo>
                  <a:pt x="473608" y="265582"/>
                </a:lnTo>
                <a:lnTo>
                  <a:pt x="504901" y="234226"/>
                </a:lnTo>
                <a:lnTo>
                  <a:pt x="527735" y="194868"/>
                </a:lnTo>
                <a:lnTo>
                  <a:pt x="541718" y="147904"/>
                </a:lnTo>
                <a:lnTo>
                  <a:pt x="546481" y="93764"/>
                </a:lnTo>
                <a:close/>
              </a:path>
              <a:path w="640715" h="640715">
                <a:moveTo>
                  <a:pt x="640245" y="320128"/>
                </a:moveTo>
                <a:lnTo>
                  <a:pt x="611174" y="294398"/>
                </a:lnTo>
                <a:lnTo>
                  <a:pt x="581291" y="274396"/>
                </a:lnTo>
                <a:lnTo>
                  <a:pt x="550824" y="260121"/>
                </a:lnTo>
                <a:lnTo>
                  <a:pt x="519938" y="251574"/>
                </a:lnTo>
                <a:lnTo>
                  <a:pt x="515645" y="256921"/>
                </a:lnTo>
                <a:lnTo>
                  <a:pt x="511111" y="262051"/>
                </a:lnTo>
                <a:lnTo>
                  <a:pt x="463410" y="299161"/>
                </a:lnTo>
                <a:lnTo>
                  <a:pt x="411137" y="320116"/>
                </a:lnTo>
                <a:lnTo>
                  <a:pt x="438378" y="329171"/>
                </a:lnTo>
                <a:lnTo>
                  <a:pt x="486092" y="355841"/>
                </a:lnTo>
                <a:lnTo>
                  <a:pt x="515632" y="383324"/>
                </a:lnTo>
                <a:lnTo>
                  <a:pt x="519925" y="388658"/>
                </a:lnTo>
                <a:lnTo>
                  <a:pt x="550811" y="380123"/>
                </a:lnTo>
                <a:lnTo>
                  <a:pt x="581291" y="365861"/>
                </a:lnTo>
                <a:lnTo>
                  <a:pt x="611162" y="345859"/>
                </a:lnTo>
                <a:lnTo>
                  <a:pt x="640245" y="320128"/>
                </a:lnTo>
                <a:close/>
              </a:path>
            </a:pathLst>
          </a:custGeom>
          <a:solidFill>
            <a:srgbClr val="FFFFFF"/>
          </a:solidFill>
        </p:spPr>
        <p:txBody>
          <a:bodyPr wrap="square" lIns="0" tIns="0" rIns="0" bIns="0" rtlCol="0"/>
          <a:lstStyle/>
          <a:p>
            <a:endParaRPr sz="1154"/>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E03FA-D95B-8A0F-5C6B-08BA27B6A443}"/>
              </a:ext>
            </a:extLst>
          </p:cNvPr>
          <p:cNvSpPr/>
          <p:nvPr/>
        </p:nvSpPr>
        <p:spPr>
          <a:xfrm rot="5400000">
            <a:off x="5693446" y="-5706072"/>
            <a:ext cx="805109" cy="12192001"/>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pic>
        <p:nvPicPr>
          <p:cNvPr id="7" name="Picture 6">
            <a:extLst>
              <a:ext uri="{FF2B5EF4-FFF2-40B4-BE49-F238E27FC236}">
                <a16:creationId xmlns:a16="http://schemas.microsoft.com/office/drawing/2014/main" id="{A3CE0D39-B2B8-ACEA-D4FA-48BFA7286C87}"/>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744765" y="104447"/>
            <a:ext cx="1283112" cy="375692"/>
          </a:xfrm>
          <a:prstGeom prst="rect">
            <a:avLst/>
          </a:prstGeom>
        </p:spPr>
      </p:pic>
      <p:sp>
        <p:nvSpPr>
          <p:cNvPr id="8" name="object 2">
            <a:extLst>
              <a:ext uri="{FF2B5EF4-FFF2-40B4-BE49-F238E27FC236}">
                <a16:creationId xmlns:a16="http://schemas.microsoft.com/office/drawing/2014/main" id="{00DB3C12-7122-4509-AEEA-F5AD78C99B62}"/>
              </a:ext>
            </a:extLst>
          </p:cNvPr>
          <p:cNvSpPr txBox="1">
            <a:spLocks/>
          </p:cNvSpPr>
          <p:nvPr/>
        </p:nvSpPr>
        <p:spPr>
          <a:xfrm>
            <a:off x="164123" y="104447"/>
            <a:ext cx="4214982"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spc="35">
                <a:solidFill>
                  <a:schemeClr val="bg1"/>
                </a:solidFill>
                <a:latin typeface="Century Gothic" panose="020B0502020202020204" pitchFamily="34" charset="0"/>
              </a:rPr>
              <a:t>Holloway Park </a:t>
            </a:r>
          </a:p>
          <a:p>
            <a:pPr marL="8145">
              <a:spcBef>
                <a:spcPts val="64"/>
              </a:spcBef>
            </a:pPr>
            <a:r>
              <a:rPr lang="en-GB" sz="1154" b="1" kern="0" spc="35">
                <a:solidFill>
                  <a:schemeClr val="bg1"/>
                </a:solidFill>
                <a:latin typeface="Century Gothic" panose="020B0502020202020204" pitchFamily="34" charset="0"/>
              </a:rPr>
              <a:t>Servicing and refuse</a:t>
            </a:r>
            <a:endParaRPr lang="en-GB" sz="1154" kern="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929A6A58-1F6F-CE23-6295-E2D948D8F9B6}"/>
              </a:ext>
            </a:extLst>
          </p:cNvPr>
          <p:cNvSpPr txBox="1"/>
          <p:nvPr/>
        </p:nvSpPr>
        <p:spPr>
          <a:xfrm>
            <a:off x="95794" y="904303"/>
            <a:ext cx="6962930" cy="1600438"/>
          </a:xfrm>
          <a:prstGeom prst="rect">
            <a:avLst/>
          </a:prstGeom>
          <a:noFill/>
        </p:spPr>
        <p:txBody>
          <a:bodyPr wrap="square" rtlCol="0">
            <a:spAutoFit/>
          </a:bodyPr>
          <a:lstStyle/>
          <a:p>
            <a:r>
              <a:rPr lang="en-GB" sz="1400" b="1"/>
              <a:t>Phase 1</a:t>
            </a:r>
          </a:p>
          <a:p>
            <a:pPr marL="285750" indent="-285750">
              <a:buFont typeface="Arial" panose="020B0604020202020204" pitchFamily="34" charset="0"/>
              <a:buChar char="•"/>
            </a:pPr>
            <a:r>
              <a:rPr lang="en-GB" sz="1400"/>
              <a:t>Plot C – Refuse stores located in lower ground floor.</a:t>
            </a:r>
          </a:p>
          <a:p>
            <a:pPr marL="285750" indent="-285750">
              <a:buFont typeface="Arial" panose="020B0604020202020204" pitchFamily="34" charset="0"/>
              <a:buChar char="•"/>
            </a:pPr>
            <a:r>
              <a:rPr lang="en-GB" sz="1400"/>
              <a:t>Plot D - Refuse stores located in the partly submerged lower ground floor. Each core is provided with its own refuse store. On collection day, an on-site facilities management team will bring the bins to a holding areas and be on hand for refuse collection from the street between  C and D.</a:t>
            </a:r>
          </a:p>
          <a:p>
            <a:pPr marL="285750" indent="-285750">
              <a:buFont typeface="Arial" panose="020B0604020202020204" pitchFamily="34" charset="0"/>
              <a:buChar char="•"/>
            </a:pPr>
            <a:r>
              <a:rPr lang="en-GB" sz="1400"/>
              <a:t>Plot E – Refuse store located on GF for each building.</a:t>
            </a:r>
          </a:p>
        </p:txBody>
      </p:sp>
      <p:pic>
        <p:nvPicPr>
          <p:cNvPr id="9" name="Picture 8">
            <a:extLst>
              <a:ext uri="{FF2B5EF4-FFF2-40B4-BE49-F238E27FC236}">
                <a16:creationId xmlns:a16="http://schemas.microsoft.com/office/drawing/2014/main" id="{3778F2BA-5C4C-7247-4438-77EE3DA49CB7}"/>
              </a:ext>
            </a:extLst>
          </p:cNvPr>
          <p:cNvPicPr>
            <a:picLocks noChangeAspect="1"/>
          </p:cNvPicPr>
          <p:nvPr/>
        </p:nvPicPr>
        <p:blipFill>
          <a:blip r:embed="rId3"/>
          <a:stretch>
            <a:fillRect/>
          </a:stretch>
        </p:blipFill>
        <p:spPr>
          <a:xfrm>
            <a:off x="7127054" y="1097281"/>
            <a:ext cx="4969152" cy="2470262"/>
          </a:xfrm>
          <a:prstGeom prst="rect">
            <a:avLst/>
          </a:prstGeom>
          <a:ln>
            <a:solidFill>
              <a:schemeClr val="tx1"/>
            </a:solidFill>
          </a:ln>
        </p:spPr>
      </p:pic>
      <p:pic>
        <p:nvPicPr>
          <p:cNvPr id="11" name="Picture 10">
            <a:extLst>
              <a:ext uri="{FF2B5EF4-FFF2-40B4-BE49-F238E27FC236}">
                <a16:creationId xmlns:a16="http://schemas.microsoft.com/office/drawing/2014/main" id="{9F9EF72B-C701-473D-49A6-3A97B4BE1D8B}"/>
              </a:ext>
            </a:extLst>
          </p:cNvPr>
          <p:cNvPicPr>
            <a:picLocks noChangeAspect="1"/>
          </p:cNvPicPr>
          <p:nvPr/>
        </p:nvPicPr>
        <p:blipFill>
          <a:blip r:embed="rId4"/>
          <a:stretch>
            <a:fillRect/>
          </a:stretch>
        </p:blipFill>
        <p:spPr>
          <a:xfrm>
            <a:off x="164123" y="2966406"/>
            <a:ext cx="6802734" cy="2637540"/>
          </a:xfrm>
          <a:prstGeom prst="rect">
            <a:avLst/>
          </a:prstGeom>
          <a:ln>
            <a:solidFill>
              <a:schemeClr val="tx1"/>
            </a:solidFill>
          </a:ln>
        </p:spPr>
      </p:pic>
      <p:pic>
        <p:nvPicPr>
          <p:cNvPr id="13" name="Picture 12">
            <a:extLst>
              <a:ext uri="{FF2B5EF4-FFF2-40B4-BE49-F238E27FC236}">
                <a16:creationId xmlns:a16="http://schemas.microsoft.com/office/drawing/2014/main" id="{CD6D4243-5610-66EA-2033-EF24D7FC5191}"/>
              </a:ext>
            </a:extLst>
          </p:cNvPr>
          <p:cNvPicPr>
            <a:picLocks noChangeAspect="1"/>
          </p:cNvPicPr>
          <p:nvPr/>
        </p:nvPicPr>
        <p:blipFill>
          <a:blip r:embed="rId5"/>
          <a:stretch>
            <a:fillRect/>
          </a:stretch>
        </p:blipFill>
        <p:spPr>
          <a:xfrm>
            <a:off x="164123" y="5618862"/>
            <a:ext cx="1561828" cy="1160818"/>
          </a:xfrm>
          <a:prstGeom prst="rect">
            <a:avLst/>
          </a:prstGeom>
          <a:ln>
            <a:solidFill>
              <a:schemeClr val="tx1"/>
            </a:solidFill>
          </a:ln>
        </p:spPr>
      </p:pic>
      <p:sp>
        <p:nvSpPr>
          <p:cNvPr id="14" name="TextBox 13">
            <a:extLst>
              <a:ext uri="{FF2B5EF4-FFF2-40B4-BE49-F238E27FC236}">
                <a16:creationId xmlns:a16="http://schemas.microsoft.com/office/drawing/2014/main" id="{D912EB13-5251-8162-A7D2-63884ECBD36C}"/>
              </a:ext>
            </a:extLst>
          </p:cNvPr>
          <p:cNvSpPr txBox="1"/>
          <p:nvPr/>
        </p:nvSpPr>
        <p:spPr>
          <a:xfrm>
            <a:off x="164123" y="2658629"/>
            <a:ext cx="1724297" cy="307777"/>
          </a:xfrm>
          <a:prstGeom prst="rect">
            <a:avLst/>
          </a:prstGeom>
          <a:noFill/>
        </p:spPr>
        <p:txBody>
          <a:bodyPr wrap="square" rtlCol="0">
            <a:spAutoFit/>
          </a:bodyPr>
          <a:lstStyle/>
          <a:p>
            <a:r>
              <a:rPr lang="en-GB" sz="1400" b="1"/>
              <a:t>Plot D</a:t>
            </a:r>
          </a:p>
        </p:txBody>
      </p:sp>
      <p:sp>
        <p:nvSpPr>
          <p:cNvPr id="15" name="TextBox 14">
            <a:extLst>
              <a:ext uri="{FF2B5EF4-FFF2-40B4-BE49-F238E27FC236}">
                <a16:creationId xmlns:a16="http://schemas.microsoft.com/office/drawing/2014/main" id="{02834042-ED78-ED12-15A3-8BB0E00AF659}"/>
              </a:ext>
            </a:extLst>
          </p:cNvPr>
          <p:cNvSpPr txBox="1"/>
          <p:nvPr/>
        </p:nvSpPr>
        <p:spPr>
          <a:xfrm>
            <a:off x="6962930" y="789504"/>
            <a:ext cx="1724297" cy="307777"/>
          </a:xfrm>
          <a:prstGeom prst="rect">
            <a:avLst/>
          </a:prstGeom>
          <a:noFill/>
        </p:spPr>
        <p:txBody>
          <a:bodyPr wrap="square" rtlCol="0">
            <a:spAutoFit/>
          </a:bodyPr>
          <a:lstStyle/>
          <a:p>
            <a:r>
              <a:rPr lang="en-GB" sz="1400" b="1"/>
              <a:t>Plot C</a:t>
            </a:r>
          </a:p>
        </p:txBody>
      </p:sp>
      <p:pic>
        <p:nvPicPr>
          <p:cNvPr id="17" name="Picture 16">
            <a:extLst>
              <a:ext uri="{FF2B5EF4-FFF2-40B4-BE49-F238E27FC236}">
                <a16:creationId xmlns:a16="http://schemas.microsoft.com/office/drawing/2014/main" id="{11D679A1-F617-D8B7-9193-BBE6E86E45CC}"/>
              </a:ext>
            </a:extLst>
          </p:cNvPr>
          <p:cNvPicPr>
            <a:picLocks noChangeAspect="1"/>
          </p:cNvPicPr>
          <p:nvPr/>
        </p:nvPicPr>
        <p:blipFill>
          <a:blip r:embed="rId6"/>
          <a:stretch>
            <a:fillRect/>
          </a:stretch>
        </p:blipFill>
        <p:spPr>
          <a:xfrm>
            <a:off x="7127054" y="3965915"/>
            <a:ext cx="4969152" cy="2587656"/>
          </a:xfrm>
          <a:prstGeom prst="rect">
            <a:avLst/>
          </a:prstGeom>
          <a:ln>
            <a:solidFill>
              <a:schemeClr val="tx1"/>
            </a:solidFill>
          </a:ln>
        </p:spPr>
      </p:pic>
      <p:sp>
        <p:nvSpPr>
          <p:cNvPr id="18" name="TextBox 17">
            <a:extLst>
              <a:ext uri="{FF2B5EF4-FFF2-40B4-BE49-F238E27FC236}">
                <a16:creationId xmlns:a16="http://schemas.microsoft.com/office/drawing/2014/main" id="{E5EEFC3D-B5B3-A97B-7D80-4A972750BB85}"/>
              </a:ext>
            </a:extLst>
          </p:cNvPr>
          <p:cNvSpPr txBox="1"/>
          <p:nvPr/>
        </p:nvSpPr>
        <p:spPr>
          <a:xfrm>
            <a:off x="7028244" y="3658138"/>
            <a:ext cx="1724297" cy="307777"/>
          </a:xfrm>
          <a:prstGeom prst="rect">
            <a:avLst/>
          </a:prstGeom>
          <a:noFill/>
        </p:spPr>
        <p:txBody>
          <a:bodyPr wrap="square" rtlCol="0">
            <a:spAutoFit/>
          </a:bodyPr>
          <a:lstStyle/>
          <a:p>
            <a:r>
              <a:rPr lang="en-GB" sz="1400" b="1"/>
              <a:t>Plot E</a:t>
            </a:r>
          </a:p>
        </p:txBody>
      </p:sp>
    </p:spTree>
    <p:extLst>
      <p:ext uri="{BB962C8B-B14F-4D97-AF65-F5344CB8AC3E}">
        <p14:creationId xmlns:p14="http://schemas.microsoft.com/office/powerpoint/2010/main" val="2076633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E03FA-D95B-8A0F-5C6B-08BA27B6A443}"/>
              </a:ext>
            </a:extLst>
          </p:cNvPr>
          <p:cNvSpPr/>
          <p:nvPr/>
        </p:nvSpPr>
        <p:spPr>
          <a:xfrm rot="5400000">
            <a:off x="5693446" y="-5706072"/>
            <a:ext cx="805109" cy="12192001"/>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pic>
        <p:nvPicPr>
          <p:cNvPr id="7" name="Picture 6">
            <a:extLst>
              <a:ext uri="{FF2B5EF4-FFF2-40B4-BE49-F238E27FC236}">
                <a16:creationId xmlns:a16="http://schemas.microsoft.com/office/drawing/2014/main" id="{A3CE0D39-B2B8-ACEA-D4FA-48BFA7286C87}"/>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744765" y="104447"/>
            <a:ext cx="1283112" cy="375692"/>
          </a:xfrm>
          <a:prstGeom prst="rect">
            <a:avLst/>
          </a:prstGeom>
        </p:spPr>
      </p:pic>
      <p:sp>
        <p:nvSpPr>
          <p:cNvPr id="8" name="object 2">
            <a:extLst>
              <a:ext uri="{FF2B5EF4-FFF2-40B4-BE49-F238E27FC236}">
                <a16:creationId xmlns:a16="http://schemas.microsoft.com/office/drawing/2014/main" id="{00DB3C12-7122-4509-AEEA-F5AD78C99B62}"/>
              </a:ext>
            </a:extLst>
          </p:cNvPr>
          <p:cNvSpPr txBox="1">
            <a:spLocks/>
          </p:cNvSpPr>
          <p:nvPr/>
        </p:nvSpPr>
        <p:spPr>
          <a:xfrm>
            <a:off x="164123" y="104447"/>
            <a:ext cx="4214982"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spc="35">
                <a:solidFill>
                  <a:schemeClr val="bg1"/>
                </a:solidFill>
                <a:latin typeface="Century Gothic" panose="020B0502020202020204" pitchFamily="34" charset="0"/>
              </a:rPr>
              <a:t>Holloway Park </a:t>
            </a:r>
          </a:p>
          <a:p>
            <a:pPr marL="8145">
              <a:spcBef>
                <a:spcPts val="64"/>
              </a:spcBef>
            </a:pPr>
            <a:r>
              <a:rPr lang="en-GB" sz="1154" b="1" kern="0" spc="35">
                <a:solidFill>
                  <a:schemeClr val="bg1"/>
                </a:solidFill>
                <a:latin typeface="Century Gothic" panose="020B0502020202020204" pitchFamily="34" charset="0"/>
              </a:rPr>
              <a:t>Window cleaning strategy</a:t>
            </a:r>
            <a:endParaRPr lang="en-GB" sz="1154" kern="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929A6A58-1F6F-CE23-6295-E2D948D8F9B6}"/>
              </a:ext>
            </a:extLst>
          </p:cNvPr>
          <p:cNvSpPr txBox="1"/>
          <p:nvPr/>
        </p:nvSpPr>
        <p:spPr>
          <a:xfrm>
            <a:off x="304800" y="1149532"/>
            <a:ext cx="6318737" cy="2893100"/>
          </a:xfrm>
          <a:prstGeom prst="rect">
            <a:avLst/>
          </a:prstGeom>
          <a:noFill/>
        </p:spPr>
        <p:txBody>
          <a:bodyPr wrap="square" rtlCol="0">
            <a:spAutoFit/>
          </a:bodyPr>
          <a:lstStyle/>
          <a:p>
            <a:pPr marL="285750" indent="-285750">
              <a:buFont typeface="Arial" panose="020B0604020202020204" pitchFamily="34" charset="0"/>
              <a:buChar char="•"/>
            </a:pPr>
            <a:r>
              <a:rPr lang="en-GB" sz="1400" dirty="0"/>
              <a:t>Window cleaning and light facade maintenance will be necessary to all external elevations. This will involve managed solutions and to achieve 100% coverage, this will involve some use of access equipment.</a:t>
            </a:r>
          </a:p>
          <a:p>
            <a:pPr marL="285750" indent="-285750">
              <a:buFont typeface="Arial" panose="020B0604020202020204" pitchFamily="34" charset="0"/>
              <a:buChar char="•"/>
            </a:pPr>
            <a:endParaRPr lang="en-GB" sz="1400" dirty="0"/>
          </a:p>
          <a:p>
            <a:pPr marL="285750" indent="-285750">
              <a:buFont typeface="Arial" panose="020B0604020202020204" pitchFamily="34" charset="0"/>
              <a:buChar char="•"/>
            </a:pPr>
            <a:r>
              <a:rPr lang="en-GB" sz="1400" dirty="0"/>
              <a:t>The broad strategy is for:</a:t>
            </a:r>
          </a:p>
          <a:p>
            <a:pPr marL="742950" lvl="1" indent="-285750">
              <a:buFont typeface="Arial" panose="020B0604020202020204" pitchFamily="34" charset="0"/>
              <a:buChar char="•"/>
            </a:pPr>
            <a:r>
              <a:rPr lang="en-GB" sz="1400" dirty="0"/>
              <a:t>Windows on the lower storeys to be cleaned from the ground using a Reach and Wash pole.</a:t>
            </a:r>
          </a:p>
          <a:p>
            <a:pPr marL="742950" lvl="1" indent="-285750">
              <a:buFont typeface="Arial" panose="020B0604020202020204" pitchFamily="34" charset="0"/>
              <a:buChar char="•"/>
            </a:pPr>
            <a:r>
              <a:rPr lang="en-GB" sz="1400" dirty="0"/>
              <a:t>Windows on the upper storeys to be cleaned via an abseil system.</a:t>
            </a:r>
          </a:p>
          <a:p>
            <a:pPr marL="742950" lvl="1" indent="-285750">
              <a:buFont typeface="Arial" panose="020B0604020202020204" pitchFamily="34" charset="0"/>
              <a:buChar char="•"/>
            </a:pPr>
            <a:r>
              <a:rPr lang="en-GB" sz="1400" dirty="0"/>
              <a:t>Residents to clean windows directly from balconies where possible (except the extra care building, which will require a managed solution).</a:t>
            </a:r>
          </a:p>
          <a:p>
            <a:pPr marL="285750" indent="-285750">
              <a:buFont typeface="Arial" panose="020B0604020202020204" pitchFamily="34" charset="0"/>
              <a:buChar char="•"/>
            </a:pPr>
            <a:endParaRPr lang="en-GB" sz="1400" dirty="0">
              <a:highlight>
                <a:srgbClr val="FFFF00"/>
              </a:highlight>
            </a:endParaRPr>
          </a:p>
          <a:p>
            <a:pPr marL="285750" indent="-285750">
              <a:buFont typeface="Arial" panose="020B0604020202020204" pitchFamily="34" charset="0"/>
              <a:buChar char="•"/>
            </a:pPr>
            <a:r>
              <a:rPr lang="en-GB" sz="1400" dirty="0"/>
              <a:t>Please refer tot the façade access and maintenance strategy for more detail.</a:t>
            </a:r>
            <a:endParaRPr lang="en-GB" sz="1400" dirty="0">
              <a:highlight>
                <a:srgbClr val="FFFF00"/>
              </a:highlight>
            </a:endParaRPr>
          </a:p>
          <a:p>
            <a:pPr marL="285750" indent="-285750">
              <a:buFont typeface="Arial" panose="020B0604020202020204" pitchFamily="34" charset="0"/>
              <a:buChar char="•"/>
            </a:pPr>
            <a:endParaRPr lang="en-GB" sz="1400" dirty="0"/>
          </a:p>
        </p:txBody>
      </p:sp>
      <p:pic>
        <p:nvPicPr>
          <p:cNvPr id="4" name="Picture 3">
            <a:extLst>
              <a:ext uri="{FF2B5EF4-FFF2-40B4-BE49-F238E27FC236}">
                <a16:creationId xmlns:a16="http://schemas.microsoft.com/office/drawing/2014/main" id="{F41625AD-6B8B-12DA-39EF-188D644A533F}"/>
              </a:ext>
            </a:extLst>
          </p:cNvPr>
          <p:cNvPicPr>
            <a:picLocks noChangeAspect="1"/>
          </p:cNvPicPr>
          <p:nvPr/>
        </p:nvPicPr>
        <p:blipFill>
          <a:blip r:embed="rId3"/>
          <a:stretch>
            <a:fillRect/>
          </a:stretch>
        </p:blipFill>
        <p:spPr>
          <a:xfrm>
            <a:off x="6893902" y="1021373"/>
            <a:ext cx="5133975" cy="3314700"/>
          </a:xfrm>
          <a:prstGeom prst="rect">
            <a:avLst/>
          </a:prstGeom>
        </p:spPr>
      </p:pic>
    </p:spTree>
    <p:extLst>
      <p:ext uri="{BB962C8B-B14F-4D97-AF65-F5344CB8AC3E}">
        <p14:creationId xmlns:p14="http://schemas.microsoft.com/office/powerpoint/2010/main" val="1654059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E03FA-D95B-8A0F-5C6B-08BA27B6A443}"/>
              </a:ext>
            </a:extLst>
          </p:cNvPr>
          <p:cNvSpPr/>
          <p:nvPr/>
        </p:nvSpPr>
        <p:spPr>
          <a:xfrm rot="5400000">
            <a:off x="5693446" y="-5706072"/>
            <a:ext cx="805109" cy="12192001"/>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pic>
        <p:nvPicPr>
          <p:cNvPr id="7" name="Picture 6">
            <a:extLst>
              <a:ext uri="{FF2B5EF4-FFF2-40B4-BE49-F238E27FC236}">
                <a16:creationId xmlns:a16="http://schemas.microsoft.com/office/drawing/2014/main" id="{A3CE0D39-B2B8-ACEA-D4FA-48BFA7286C87}"/>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744765" y="104447"/>
            <a:ext cx="1283112" cy="375692"/>
          </a:xfrm>
          <a:prstGeom prst="rect">
            <a:avLst/>
          </a:prstGeom>
        </p:spPr>
      </p:pic>
      <p:sp>
        <p:nvSpPr>
          <p:cNvPr id="8" name="object 2">
            <a:extLst>
              <a:ext uri="{FF2B5EF4-FFF2-40B4-BE49-F238E27FC236}">
                <a16:creationId xmlns:a16="http://schemas.microsoft.com/office/drawing/2014/main" id="{00DB3C12-7122-4509-AEEA-F5AD78C99B62}"/>
              </a:ext>
            </a:extLst>
          </p:cNvPr>
          <p:cNvSpPr txBox="1">
            <a:spLocks/>
          </p:cNvSpPr>
          <p:nvPr/>
        </p:nvSpPr>
        <p:spPr>
          <a:xfrm>
            <a:off x="164123" y="104447"/>
            <a:ext cx="4214982"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spc="35" dirty="0">
                <a:solidFill>
                  <a:schemeClr val="bg1"/>
                </a:solidFill>
                <a:latin typeface="Century Gothic" panose="020B0502020202020204" pitchFamily="34" charset="0"/>
              </a:rPr>
              <a:t>Holloway Park </a:t>
            </a:r>
          </a:p>
          <a:p>
            <a:pPr marL="8145">
              <a:spcBef>
                <a:spcPts val="64"/>
              </a:spcBef>
            </a:pPr>
            <a:r>
              <a:rPr lang="en-GB" sz="1154" b="1" kern="0" spc="35" dirty="0">
                <a:solidFill>
                  <a:schemeClr val="bg1"/>
                </a:solidFill>
                <a:latin typeface="Century Gothic" panose="020B0502020202020204" pitchFamily="34" charset="0"/>
              </a:rPr>
              <a:t>MEP</a:t>
            </a:r>
            <a:endParaRPr lang="en-GB" sz="1154" kern="0" dirty="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929A6A58-1F6F-CE23-6295-E2D948D8F9B6}"/>
              </a:ext>
            </a:extLst>
          </p:cNvPr>
          <p:cNvSpPr txBox="1"/>
          <p:nvPr/>
        </p:nvSpPr>
        <p:spPr>
          <a:xfrm>
            <a:off x="69669" y="792484"/>
            <a:ext cx="6087291" cy="6017032"/>
          </a:xfrm>
          <a:prstGeom prst="rect">
            <a:avLst/>
          </a:prstGeom>
          <a:noFill/>
        </p:spPr>
        <p:txBody>
          <a:bodyPr wrap="square" rtlCol="0">
            <a:spAutoFit/>
          </a:bodyPr>
          <a:lstStyle/>
          <a:p>
            <a:r>
              <a:rPr lang="en-GB" sz="1100" b="1" dirty="0"/>
              <a:t>Heating systems</a:t>
            </a:r>
          </a:p>
          <a:p>
            <a:pPr marL="285750" indent="-285750">
              <a:buFont typeface="Arial" panose="020B0604020202020204" pitchFamily="34" charset="0"/>
              <a:buChar char="•"/>
            </a:pPr>
            <a:r>
              <a:rPr lang="en-GB" sz="1100" dirty="0"/>
              <a:t>Heating to all plots will be provided by LTHW generated by roof mounted ASHPs. During 5% of the year, on average, when the ambient temperature is too cold to achieve flow temperature of 55%, electric boilers will be brought online to ensure the required flow temperature. Currently for phase 1 two electric boilers are required to be located with the ASHP plantroom.</a:t>
            </a:r>
          </a:p>
          <a:p>
            <a:pPr marL="285750" indent="-285750">
              <a:buFont typeface="Arial" panose="020B0604020202020204" pitchFamily="34" charset="0"/>
              <a:buChar char="•"/>
            </a:pPr>
            <a:r>
              <a:rPr lang="en-GB" sz="1100" dirty="0"/>
              <a:t>Each apartment will be provided with an HIU and will be primarily heated using a ‘wet’ underfloor heating (UFH) system.</a:t>
            </a:r>
          </a:p>
          <a:p>
            <a:pPr marL="285750" indent="-285750">
              <a:buFont typeface="Arial" panose="020B0604020202020204" pitchFamily="34" charset="0"/>
              <a:buChar char="•"/>
            </a:pPr>
            <a:r>
              <a:rPr lang="en-GB" sz="1100" dirty="0"/>
              <a:t>A capped LTHW supply will be provided for the commercial units as part of the shell and core package.</a:t>
            </a:r>
          </a:p>
          <a:p>
            <a:endParaRPr lang="en-GB" sz="1100" dirty="0"/>
          </a:p>
          <a:p>
            <a:r>
              <a:rPr lang="en-GB" sz="1100" b="1" dirty="0"/>
              <a:t>Water</a:t>
            </a:r>
          </a:p>
          <a:p>
            <a:pPr marL="171450" indent="-171450">
              <a:buFont typeface="Arial" panose="020B0604020202020204" pitchFamily="34" charset="0"/>
              <a:buChar char="•"/>
            </a:pPr>
            <a:r>
              <a:rPr lang="en-GB" sz="1100" dirty="0"/>
              <a:t>Mains water will be bought to site from a connection to the water utility main in Parkhurst Road.</a:t>
            </a:r>
          </a:p>
          <a:p>
            <a:pPr marL="171450" indent="-171450">
              <a:buFont typeface="Arial" panose="020B0604020202020204" pitchFamily="34" charset="0"/>
              <a:buChar char="•"/>
            </a:pPr>
            <a:r>
              <a:rPr lang="en-GB" sz="1100" dirty="0"/>
              <a:t>Cold water will be distributed throughout each building. From the riser, pipework will be distributed through the corridor on the floor, with individual branches off to the utility cupboard of each apartment. </a:t>
            </a:r>
          </a:p>
          <a:p>
            <a:pPr marL="171450" indent="-171450">
              <a:buFont typeface="Arial" panose="020B0604020202020204" pitchFamily="34" charset="0"/>
              <a:buChar char="•"/>
            </a:pPr>
            <a:r>
              <a:rPr lang="en-GB" sz="1100" dirty="0"/>
              <a:t>Each apartment water utility meter will be located in the riser.</a:t>
            </a:r>
          </a:p>
          <a:p>
            <a:pPr marL="171450" indent="-171450">
              <a:buFont typeface="Arial" panose="020B0604020202020204" pitchFamily="34" charset="0"/>
              <a:buChar char="•"/>
            </a:pPr>
            <a:r>
              <a:rPr lang="en-GB" sz="1100" dirty="0"/>
              <a:t>Sprinkler system in each apartment.</a:t>
            </a:r>
          </a:p>
          <a:p>
            <a:pPr marL="171450" indent="-171450">
              <a:buFont typeface="Arial" panose="020B0604020202020204" pitchFamily="34" charset="0"/>
              <a:buChar char="•"/>
            </a:pPr>
            <a:r>
              <a:rPr lang="en-GB" sz="1100" dirty="0"/>
              <a:t>Commercial spaces, resident amenity spaces will be provided with sprinkler systems. </a:t>
            </a:r>
          </a:p>
          <a:p>
            <a:pPr marL="171450" indent="-171450">
              <a:buFont typeface="Arial" panose="020B0604020202020204" pitchFamily="34" charset="0"/>
              <a:buChar char="•"/>
            </a:pPr>
            <a:endParaRPr lang="en-GB" sz="1100" dirty="0"/>
          </a:p>
          <a:p>
            <a:r>
              <a:rPr lang="en-GB" sz="1100" b="1" dirty="0"/>
              <a:t>Gas</a:t>
            </a:r>
          </a:p>
          <a:p>
            <a:pPr marL="171450" indent="-171450">
              <a:buFont typeface="Arial" panose="020B0604020202020204" pitchFamily="34" charset="0"/>
              <a:buChar char="•"/>
            </a:pPr>
            <a:r>
              <a:rPr lang="en-GB" sz="1100" dirty="0"/>
              <a:t>A low-pressure gas supply will be brought into the site for the benefit of the commercial spaces. The supply will be taken to plot B’s dedicated lower ground floor meter room and also to a capped off connection outside of plot C’s commercial unit</a:t>
            </a:r>
          </a:p>
          <a:p>
            <a:endParaRPr lang="en-GB" sz="1100" dirty="0"/>
          </a:p>
          <a:p>
            <a:r>
              <a:rPr lang="en-GB" sz="1100" b="1" dirty="0"/>
              <a:t>Electrical: </a:t>
            </a:r>
          </a:p>
          <a:p>
            <a:pPr marL="285750" indent="-285750">
              <a:buFont typeface="Arial" panose="020B0604020202020204" pitchFamily="34" charset="0"/>
              <a:buChar char="•"/>
            </a:pPr>
            <a:r>
              <a:rPr lang="en-GB" sz="1100" dirty="0"/>
              <a:t>PV panels will be located at roof level. The electricity generated will only be used for landlord services, such as lighting, lifts and pumps.</a:t>
            </a:r>
          </a:p>
          <a:p>
            <a:pPr marL="285750" indent="-285750">
              <a:buFont typeface="Arial" panose="020B0604020202020204" pitchFamily="34" charset="0"/>
              <a:buChar char="•"/>
            </a:pPr>
            <a:r>
              <a:rPr lang="en-GB" sz="1100" dirty="0"/>
              <a:t>Apartments will have MVHR units + cooling module.</a:t>
            </a:r>
          </a:p>
          <a:p>
            <a:pPr marL="285750" indent="-285750">
              <a:buFont typeface="Arial" panose="020B0604020202020204" pitchFamily="34" charset="0"/>
              <a:buChar char="•"/>
            </a:pPr>
            <a:r>
              <a:rPr lang="en-GB" sz="1100" dirty="0"/>
              <a:t>EV charging points to all 30 wheelchair parking spaces.</a:t>
            </a:r>
          </a:p>
          <a:p>
            <a:pPr marL="285750" indent="-285750">
              <a:buFont typeface="Arial" panose="020B0604020202020204" pitchFamily="34" charset="0"/>
              <a:buChar char="•"/>
            </a:pPr>
            <a:r>
              <a:rPr lang="en-GB" sz="1100" dirty="0"/>
              <a:t>Each plot will be served via its own single or twin substation, which shall provide metered LV electrical supplies for the landlord, residential and commercial areas. </a:t>
            </a:r>
          </a:p>
          <a:p>
            <a:pPr marL="285750" indent="-285750">
              <a:buFont typeface="Arial" panose="020B0604020202020204" pitchFamily="34" charset="0"/>
              <a:buChar char="•"/>
            </a:pPr>
            <a:r>
              <a:rPr lang="en-GB" sz="1100" dirty="0"/>
              <a:t>Each apartment will be provided with a fused multi distribution panel.</a:t>
            </a:r>
          </a:p>
          <a:p>
            <a:pPr marL="285750" indent="-285750">
              <a:buFont typeface="Arial" panose="020B0604020202020204" pitchFamily="34" charset="0"/>
              <a:buChar char="•"/>
            </a:pPr>
            <a:r>
              <a:rPr lang="en-GB" sz="1100" dirty="0"/>
              <a:t>General and emergency lighting provided within communal lobbies.</a:t>
            </a:r>
          </a:p>
          <a:p>
            <a:pPr marL="285750" indent="-285750">
              <a:buFont typeface="Arial" panose="020B0604020202020204" pitchFamily="34" charset="0"/>
              <a:buChar char="•"/>
            </a:pPr>
            <a:r>
              <a:rPr lang="en-GB" sz="1100" dirty="0"/>
              <a:t>External lighting will be designed in accordance with the requirements of the landscape architect. </a:t>
            </a:r>
          </a:p>
          <a:p>
            <a:pPr marL="285750" indent="-285750">
              <a:buFont typeface="Arial" panose="020B0604020202020204" pitchFamily="34" charset="0"/>
              <a:buChar char="•"/>
            </a:pPr>
            <a:endParaRPr lang="en-GB" sz="1100" dirty="0"/>
          </a:p>
        </p:txBody>
      </p:sp>
      <p:sp>
        <p:nvSpPr>
          <p:cNvPr id="3" name="TextBox 2">
            <a:extLst>
              <a:ext uri="{FF2B5EF4-FFF2-40B4-BE49-F238E27FC236}">
                <a16:creationId xmlns:a16="http://schemas.microsoft.com/office/drawing/2014/main" id="{F1796431-2321-DE78-71FD-FD4A37A392FF}"/>
              </a:ext>
            </a:extLst>
          </p:cNvPr>
          <p:cNvSpPr txBox="1"/>
          <p:nvPr/>
        </p:nvSpPr>
        <p:spPr>
          <a:xfrm>
            <a:off x="6296304" y="792482"/>
            <a:ext cx="5870917" cy="3816429"/>
          </a:xfrm>
          <a:prstGeom prst="rect">
            <a:avLst/>
          </a:prstGeom>
          <a:noFill/>
        </p:spPr>
        <p:txBody>
          <a:bodyPr wrap="square" rtlCol="0">
            <a:spAutoFit/>
          </a:bodyPr>
          <a:lstStyle/>
          <a:p>
            <a:r>
              <a:rPr lang="en-GB" sz="1100" b="1"/>
              <a:t>Lifts</a:t>
            </a:r>
          </a:p>
          <a:p>
            <a:pPr marL="171450" indent="-171450">
              <a:buFont typeface="Arial" panose="020B0604020202020204" pitchFamily="34" charset="0"/>
              <a:buChar char="•"/>
            </a:pPr>
            <a:r>
              <a:rPr lang="en-GB" sz="1100"/>
              <a:t>Lifts are provided in each block.</a:t>
            </a:r>
          </a:p>
          <a:p>
            <a:pPr marL="171450" indent="-171450">
              <a:buFont typeface="Arial" panose="020B0604020202020204" pitchFamily="34" charset="0"/>
              <a:buChar char="•"/>
            </a:pPr>
            <a:r>
              <a:rPr lang="en-GB" sz="1100"/>
              <a:t>A firefighting lift will serve each building.</a:t>
            </a:r>
          </a:p>
          <a:p>
            <a:pPr marL="171450" indent="-171450">
              <a:buFont typeface="Arial" panose="020B0604020202020204" pitchFamily="34" charset="0"/>
              <a:buChar char="•"/>
            </a:pPr>
            <a:r>
              <a:rPr lang="en-GB" sz="1100"/>
              <a:t>A total of 16 lifts are being provided in phase</a:t>
            </a:r>
          </a:p>
          <a:p>
            <a:endParaRPr lang="en-GB" sz="1100"/>
          </a:p>
          <a:p>
            <a:r>
              <a:rPr lang="en-GB" sz="1100" b="1"/>
              <a:t>Security</a:t>
            </a:r>
          </a:p>
          <a:p>
            <a:pPr marL="171450" indent="-171450">
              <a:buFont typeface="Arial" panose="020B0604020202020204" pitchFamily="34" charset="0"/>
              <a:buChar char="•"/>
            </a:pPr>
            <a:r>
              <a:rPr lang="en-GB" sz="1100"/>
              <a:t>Access to the buildings will be via and electronic access control system</a:t>
            </a:r>
          </a:p>
          <a:p>
            <a:pPr marL="171450" indent="-171450">
              <a:buFont typeface="Arial" panose="020B0604020202020204" pitchFamily="34" charset="0"/>
              <a:buChar char="•"/>
            </a:pPr>
            <a:r>
              <a:rPr lang="en-GB" sz="1100"/>
              <a:t>CCTV cameras to be installed for vehicle parking, cycle sores., entrance lobbies and public realm. </a:t>
            </a:r>
          </a:p>
          <a:p>
            <a:endParaRPr lang="en-GB" sz="1100"/>
          </a:p>
          <a:p>
            <a:r>
              <a:rPr lang="en-GB" sz="1100" b="1"/>
              <a:t>Fire</a:t>
            </a:r>
          </a:p>
          <a:p>
            <a:pPr marL="171450" indent="-171450">
              <a:buFont typeface="Arial" panose="020B0604020202020204" pitchFamily="34" charset="0"/>
              <a:buChar char="•"/>
            </a:pPr>
            <a:r>
              <a:rPr lang="en-GB" sz="1100"/>
              <a:t>All flats will be provided with a standalone fire alarm system.</a:t>
            </a:r>
          </a:p>
          <a:p>
            <a:pPr marL="171450" indent="-171450">
              <a:buFont typeface="Arial" panose="020B0604020202020204" pitchFamily="34" charset="0"/>
              <a:buChar char="•"/>
            </a:pPr>
            <a:r>
              <a:rPr lang="en-GB" sz="1100"/>
              <a:t>All landlord areas will be provided with an automatic fire alarm system.</a:t>
            </a:r>
          </a:p>
          <a:p>
            <a:pPr marL="171450" indent="-171450">
              <a:buFont typeface="Arial" panose="020B0604020202020204" pitchFamily="34" charset="0"/>
              <a:buChar char="•"/>
            </a:pPr>
            <a:r>
              <a:rPr lang="en-GB" sz="1100"/>
              <a:t>A primary fire alarm panel will be located in the entrance of each block.</a:t>
            </a:r>
          </a:p>
          <a:p>
            <a:pPr marL="171450" indent="-171450">
              <a:buFont typeface="Arial" panose="020B0604020202020204" pitchFamily="34" charset="0"/>
              <a:buChar char="•"/>
            </a:pPr>
            <a:endParaRPr lang="en-GB" sz="1100"/>
          </a:p>
          <a:p>
            <a:r>
              <a:rPr lang="en-GB" sz="1100" b="1"/>
              <a:t>Lighting protection</a:t>
            </a:r>
          </a:p>
          <a:p>
            <a:pPr marL="171450" indent="-171450">
              <a:buFont typeface="Arial" panose="020B0604020202020204" pitchFamily="34" charset="0"/>
              <a:buChar char="•"/>
            </a:pPr>
            <a:r>
              <a:rPr lang="en-GB" sz="1100"/>
              <a:t>A full lighting protection system will be provided to all buildings.</a:t>
            </a:r>
          </a:p>
          <a:p>
            <a:endParaRPr lang="en-GB" sz="1100"/>
          </a:p>
          <a:p>
            <a:r>
              <a:rPr lang="en-GB" sz="1100" b="1"/>
              <a:t>Drainage</a:t>
            </a:r>
          </a:p>
          <a:p>
            <a:pPr marL="171450" indent="-171450">
              <a:buFont typeface="Arial" panose="020B0604020202020204" pitchFamily="34" charset="0"/>
              <a:buChar char="•"/>
            </a:pPr>
            <a:r>
              <a:rPr lang="en-GB" sz="1100"/>
              <a:t>Rainwater will be conveyed from the roof areas and balconies  to below ground drainage through external rainwater pipes.</a:t>
            </a:r>
          </a:p>
          <a:p>
            <a:pPr marL="171450" indent="-171450">
              <a:buFont typeface="Arial" panose="020B0604020202020204" pitchFamily="34" charset="0"/>
              <a:buChar char="•"/>
            </a:pPr>
            <a:r>
              <a:rPr lang="en-GB" sz="1100"/>
              <a:t>A landlord stack will be located within the cores of each building for foul drainage. </a:t>
            </a:r>
          </a:p>
          <a:p>
            <a:pPr marL="171450" indent="-171450">
              <a:buFont typeface="Arial" panose="020B0604020202020204" pitchFamily="34" charset="0"/>
              <a:buChar char="•"/>
            </a:pPr>
            <a:endParaRPr lang="en-GB" sz="1100"/>
          </a:p>
        </p:txBody>
      </p:sp>
    </p:spTree>
    <p:extLst>
      <p:ext uri="{BB962C8B-B14F-4D97-AF65-F5344CB8AC3E}">
        <p14:creationId xmlns:p14="http://schemas.microsoft.com/office/powerpoint/2010/main" val="25393585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E03FA-D95B-8A0F-5C6B-08BA27B6A443}"/>
              </a:ext>
            </a:extLst>
          </p:cNvPr>
          <p:cNvSpPr/>
          <p:nvPr/>
        </p:nvSpPr>
        <p:spPr>
          <a:xfrm rot="5400000">
            <a:off x="5693446" y="-5706072"/>
            <a:ext cx="805109" cy="12192001"/>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pic>
        <p:nvPicPr>
          <p:cNvPr id="7" name="Picture 6">
            <a:extLst>
              <a:ext uri="{FF2B5EF4-FFF2-40B4-BE49-F238E27FC236}">
                <a16:creationId xmlns:a16="http://schemas.microsoft.com/office/drawing/2014/main" id="{A3CE0D39-B2B8-ACEA-D4FA-48BFA7286C87}"/>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744765" y="104447"/>
            <a:ext cx="1283112" cy="375692"/>
          </a:xfrm>
          <a:prstGeom prst="rect">
            <a:avLst/>
          </a:prstGeom>
        </p:spPr>
      </p:pic>
      <p:sp>
        <p:nvSpPr>
          <p:cNvPr id="8" name="object 2">
            <a:extLst>
              <a:ext uri="{FF2B5EF4-FFF2-40B4-BE49-F238E27FC236}">
                <a16:creationId xmlns:a16="http://schemas.microsoft.com/office/drawing/2014/main" id="{00DB3C12-7122-4509-AEEA-F5AD78C99B62}"/>
              </a:ext>
            </a:extLst>
          </p:cNvPr>
          <p:cNvSpPr txBox="1">
            <a:spLocks/>
          </p:cNvSpPr>
          <p:nvPr/>
        </p:nvSpPr>
        <p:spPr>
          <a:xfrm>
            <a:off x="164123" y="104447"/>
            <a:ext cx="4214982"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spc="35">
                <a:solidFill>
                  <a:schemeClr val="bg1"/>
                </a:solidFill>
                <a:latin typeface="Century Gothic" panose="020B0502020202020204" pitchFamily="34" charset="0"/>
              </a:rPr>
              <a:t>Holloway Park </a:t>
            </a:r>
          </a:p>
          <a:p>
            <a:pPr marL="8145">
              <a:spcBef>
                <a:spcPts val="64"/>
              </a:spcBef>
            </a:pPr>
            <a:r>
              <a:rPr lang="en-GB" sz="1154" b="1" kern="0" spc="35">
                <a:solidFill>
                  <a:schemeClr val="bg1"/>
                </a:solidFill>
                <a:latin typeface="Century Gothic" panose="020B0502020202020204" pitchFamily="34" charset="0"/>
              </a:rPr>
              <a:t>Landscaping</a:t>
            </a:r>
            <a:endParaRPr lang="en-GB" sz="1154" kern="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B3338D07-6E65-CEB4-E285-1BD8F1D62C9B}"/>
              </a:ext>
            </a:extLst>
          </p:cNvPr>
          <p:cNvSpPr txBox="1"/>
          <p:nvPr/>
        </p:nvSpPr>
        <p:spPr>
          <a:xfrm>
            <a:off x="164123" y="909556"/>
            <a:ext cx="5421609" cy="3323987"/>
          </a:xfrm>
          <a:prstGeom prst="rect">
            <a:avLst/>
          </a:prstGeom>
          <a:noFill/>
        </p:spPr>
        <p:txBody>
          <a:bodyPr wrap="square" rtlCol="0">
            <a:spAutoFit/>
          </a:bodyPr>
          <a:lstStyle/>
          <a:p>
            <a:pPr marL="285750" indent="-285750">
              <a:buFont typeface="Arial" panose="020B0604020202020204" pitchFamily="34" charset="0"/>
              <a:buChar char="•"/>
            </a:pPr>
            <a:r>
              <a:rPr lang="en-GB" sz="1400"/>
              <a:t>The development provides a large amount of publicly accessible space. The public garden and nature garden, along with the new connection to Trecastle Way makes up a large proportion of the public realm.</a:t>
            </a:r>
          </a:p>
          <a:p>
            <a:pPr marL="285750" indent="-285750">
              <a:buFont typeface="Arial" panose="020B0604020202020204" pitchFamily="34" charset="0"/>
              <a:buChar char="•"/>
            </a:pPr>
            <a:r>
              <a:rPr lang="en-GB" sz="1400"/>
              <a:t>The Managing Agent will be responsible to the management of the public realm, including the service road. None of the spaces will be adopted by the Local Authority.</a:t>
            </a:r>
          </a:p>
          <a:p>
            <a:pPr marL="285750" indent="-285750">
              <a:buFont typeface="Arial" panose="020B0604020202020204" pitchFamily="34" charset="0"/>
              <a:buChar char="•"/>
            </a:pPr>
            <a:r>
              <a:rPr lang="en-GB" sz="1400"/>
              <a:t>All plots include an area of communal open space which will need to be maintained by the Managing Agent, with the exception of the Women’s Building garden, which will be maintained by the tenant of the Women’s Building.  </a:t>
            </a:r>
          </a:p>
          <a:p>
            <a:pPr marL="285750" indent="-285750">
              <a:buFont typeface="Arial" panose="020B0604020202020204" pitchFamily="34" charset="0"/>
              <a:buChar char="•"/>
            </a:pPr>
            <a:r>
              <a:rPr lang="en-GB" sz="1400"/>
              <a:t>Management and maintenance of the public realm and landscape is vital in ensuring that the proposed development contributes positively to the visual elements of the area and creates usable and valued spaced for the residents and visitors to enjoy.</a:t>
            </a:r>
          </a:p>
        </p:txBody>
      </p:sp>
      <p:pic>
        <p:nvPicPr>
          <p:cNvPr id="5" name="Picture 4">
            <a:extLst>
              <a:ext uri="{FF2B5EF4-FFF2-40B4-BE49-F238E27FC236}">
                <a16:creationId xmlns:a16="http://schemas.microsoft.com/office/drawing/2014/main" id="{E51A625A-CDD6-DBE4-8877-94B1B5C2C739}"/>
              </a:ext>
            </a:extLst>
          </p:cNvPr>
          <p:cNvPicPr>
            <a:picLocks noChangeAspect="1"/>
          </p:cNvPicPr>
          <p:nvPr/>
        </p:nvPicPr>
        <p:blipFill>
          <a:blip r:embed="rId3"/>
          <a:stretch>
            <a:fillRect/>
          </a:stretch>
        </p:blipFill>
        <p:spPr>
          <a:xfrm>
            <a:off x="5892000" y="1084976"/>
            <a:ext cx="5910758" cy="5221474"/>
          </a:xfrm>
          <a:prstGeom prst="rect">
            <a:avLst/>
          </a:prstGeom>
        </p:spPr>
      </p:pic>
      <p:pic>
        <p:nvPicPr>
          <p:cNvPr id="10" name="Picture 9">
            <a:extLst>
              <a:ext uri="{FF2B5EF4-FFF2-40B4-BE49-F238E27FC236}">
                <a16:creationId xmlns:a16="http://schemas.microsoft.com/office/drawing/2014/main" id="{72CDEE94-E73C-AA01-D783-7B924B359012}"/>
              </a:ext>
            </a:extLst>
          </p:cNvPr>
          <p:cNvPicPr>
            <a:picLocks noChangeAspect="1"/>
          </p:cNvPicPr>
          <p:nvPr/>
        </p:nvPicPr>
        <p:blipFill>
          <a:blip r:embed="rId4"/>
          <a:stretch>
            <a:fillRect/>
          </a:stretch>
        </p:blipFill>
        <p:spPr>
          <a:xfrm>
            <a:off x="2047458" y="4145439"/>
            <a:ext cx="3538274" cy="2161011"/>
          </a:xfrm>
          <a:prstGeom prst="rect">
            <a:avLst/>
          </a:prstGeom>
        </p:spPr>
      </p:pic>
    </p:spTree>
    <p:extLst>
      <p:ext uri="{BB962C8B-B14F-4D97-AF65-F5344CB8AC3E}">
        <p14:creationId xmlns:p14="http://schemas.microsoft.com/office/powerpoint/2010/main" val="3548756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E03FA-D95B-8A0F-5C6B-08BA27B6A443}"/>
              </a:ext>
            </a:extLst>
          </p:cNvPr>
          <p:cNvSpPr/>
          <p:nvPr/>
        </p:nvSpPr>
        <p:spPr>
          <a:xfrm rot="5400000">
            <a:off x="5693446" y="-5706072"/>
            <a:ext cx="805109" cy="12192001"/>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pic>
        <p:nvPicPr>
          <p:cNvPr id="7" name="Picture 6">
            <a:extLst>
              <a:ext uri="{FF2B5EF4-FFF2-40B4-BE49-F238E27FC236}">
                <a16:creationId xmlns:a16="http://schemas.microsoft.com/office/drawing/2014/main" id="{A3CE0D39-B2B8-ACEA-D4FA-48BFA7286C87}"/>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744765" y="104447"/>
            <a:ext cx="1283112" cy="375692"/>
          </a:xfrm>
          <a:prstGeom prst="rect">
            <a:avLst/>
          </a:prstGeom>
        </p:spPr>
      </p:pic>
      <p:sp>
        <p:nvSpPr>
          <p:cNvPr id="8" name="object 2">
            <a:extLst>
              <a:ext uri="{FF2B5EF4-FFF2-40B4-BE49-F238E27FC236}">
                <a16:creationId xmlns:a16="http://schemas.microsoft.com/office/drawing/2014/main" id="{00DB3C12-7122-4509-AEEA-F5AD78C99B62}"/>
              </a:ext>
            </a:extLst>
          </p:cNvPr>
          <p:cNvSpPr txBox="1">
            <a:spLocks/>
          </p:cNvSpPr>
          <p:nvPr/>
        </p:nvSpPr>
        <p:spPr>
          <a:xfrm>
            <a:off x="164123" y="104447"/>
            <a:ext cx="4214982"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spc="35">
                <a:solidFill>
                  <a:schemeClr val="bg1"/>
                </a:solidFill>
                <a:latin typeface="Century Gothic" panose="020B0502020202020204" pitchFamily="34" charset="0"/>
              </a:rPr>
              <a:t>Holloway Park </a:t>
            </a:r>
          </a:p>
          <a:p>
            <a:pPr marL="8145">
              <a:spcBef>
                <a:spcPts val="64"/>
              </a:spcBef>
            </a:pPr>
            <a:r>
              <a:rPr lang="en-GB" sz="1154" b="1" kern="0" spc="35">
                <a:solidFill>
                  <a:schemeClr val="bg1"/>
                </a:solidFill>
                <a:latin typeface="Century Gothic" panose="020B0502020202020204" pitchFamily="34" charset="0"/>
              </a:rPr>
              <a:t>Landscaping strategies</a:t>
            </a:r>
            <a:endParaRPr lang="en-GB" sz="1154" kern="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B3338D07-6E65-CEB4-E285-1BD8F1D62C9B}"/>
              </a:ext>
            </a:extLst>
          </p:cNvPr>
          <p:cNvSpPr txBox="1"/>
          <p:nvPr/>
        </p:nvSpPr>
        <p:spPr>
          <a:xfrm>
            <a:off x="164123" y="929878"/>
            <a:ext cx="5569755" cy="923330"/>
          </a:xfrm>
          <a:prstGeom prst="rect">
            <a:avLst/>
          </a:prstGeom>
          <a:noFill/>
        </p:spPr>
        <p:txBody>
          <a:bodyPr wrap="square" rtlCol="0">
            <a:spAutoFit/>
          </a:bodyPr>
          <a:lstStyle/>
          <a:p>
            <a:r>
              <a:rPr lang="en-GB"/>
              <a:t>A variety of movement networks are proposed across the site which favour pedestrians and cyclists (NB phases 2/3 subject to redesign).</a:t>
            </a:r>
          </a:p>
        </p:txBody>
      </p:sp>
      <p:pic>
        <p:nvPicPr>
          <p:cNvPr id="4" name="Picture 3">
            <a:extLst>
              <a:ext uri="{FF2B5EF4-FFF2-40B4-BE49-F238E27FC236}">
                <a16:creationId xmlns:a16="http://schemas.microsoft.com/office/drawing/2014/main" id="{F36109EE-E8AA-7164-2F44-FC99ABFBE7BD}"/>
              </a:ext>
            </a:extLst>
          </p:cNvPr>
          <p:cNvPicPr>
            <a:picLocks noChangeAspect="1"/>
          </p:cNvPicPr>
          <p:nvPr/>
        </p:nvPicPr>
        <p:blipFill>
          <a:blip r:embed="rId3"/>
          <a:stretch>
            <a:fillRect/>
          </a:stretch>
        </p:blipFill>
        <p:spPr>
          <a:xfrm>
            <a:off x="710464" y="2041427"/>
            <a:ext cx="5023414" cy="4628606"/>
          </a:xfrm>
          <a:prstGeom prst="rect">
            <a:avLst/>
          </a:prstGeom>
        </p:spPr>
      </p:pic>
      <p:pic>
        <p:nvPicPr>
          <p:cNvPr id="11" name="Picture 10">
            <a:extLst>
              <a:ext uri="{FF2B5EF4-FFF2-40B4-BE49-F238E27FC236}">
                <a16:creationId xmlns:a16="http://schemas.microsoft.com/office/drawing/2014/main" id="{404A4304-2E48-8645-8C32-21C0A093C4BA}"/>
              </a:ext>
            </a:extLst>
          </p:cNvPr>
          <p:cNvPicPr>
            <a:picLocks noChangeAspect="1"/>
          </p:cNvPicPr>
          <p:nvPr/>
        </p:nvPicPr>
        <p:blipFill>
          <a:blip r:embed="rId4"/>
          <a:stretch>
            <a:fillRect/>
          </a:stretch>
        </p:blipFill>
        <p:spPr>
          <a:xfrm>
            <a:off x="49431" y="5186211"/>
            <a:ext cx="2222183" cy="1483822"/>
          </a:xfrm>
          <a:prstGeom prst="rect">
            <a:avLst/>
          </a:prstGeom>
        </p:spPr>
      </p:pic>
      <p:sp>
        <p:nvSpPr>
          <p:cNvPr id="13" name="TextBox 12">
            <a:extLst>
              <a:ext uri="{FF2B5EF4-FFF2-40B4-BE49-F238E27FC236}">
                <a16:creationId xmlns:a16="http://schemas.microsoft.com/office/drawing/2014/main" id="{54B00EF7-9F3C-C32F-E668-BB54112CE3D5}"/>
              </a:ext>
            </a:extLst>
          </p:cNvPr>
          <p:cNvSpPr txBox="1"/>
          <p:nvPr/>
        </p:nvSpPr>
        <p:spPr>
          <a:xfrm>
            <a:off x="6648312" y="894539"/>
            <a:ext cx="5347061" cy="923330"/>
          </a:xfrm>
          <a:prstGeom prst="rect">
            <a:avLst/>
          </a:prstGeom>
          <a:noFill/>
        </p:spPr>
        <p:txBody>
          <a:bodyPr wrap="square" rtlCol="0">
            <a:spAutoFit/>
          </a:bodyPr>
          <a:lstStyle/>
          <a:p>
            <a:r>
              <a:rPr lang="en-GB"/>
              <a:t>A new service road will be provided through the site, along with 30 resident wheelchair parking bays and loading/drop off zones.</a:t>
            </a:r>
          </a:p>
        </p:txBody>
      </p:sp>
      <p:pic>
        <p:nvPicPr>
          <p:cNvPr id="15" name="Picture 14">
            <a:extLst>
              <a:ext uri="{FF2B5EF4-FFF2-40B4-BE49-F238E27FC236}">
                <a16:creationId xmlns:a16="http://schemas.microsoft.com/office/drawing/2014/main" id="{2BC45120-D4C1-3A56-D5CD-A24E1DE1232F}"/>
              </a:ext>
            </a:extLst>
          </p:cNvPr>
          <p:cNvPicPr>
            <a:picLocks noChangeAspect="1"/>
          </p:cNvPicPr>
          <p:nvPr/>
        </p:nvPicPr>
        <p:blipFill>
          <a:blip r:embed="rId5"/>
          <a:stretch>
            <a:fillRect/>
          </a:stretch>
        </p:blipFill>
        <p:spPr>
          <a:xfrm>
            <a:off x="6720116" y="1990603"/>
            <a:ext cx="5203454" cy="4479866"/>
          </a:xfrm>
          <a:prstGeom prst="rect">
            <a:avLst/>
          </a:prstGeom>
        </p:spPr>
      </p:pic>
      <p:pic>
        <p:nvPicPr>
          <p:cNvPr id="17" name="Picture 16">
            <a:extLst>
              <a:ext uri="{FF2B5EF4-FFF2-40B4-BE49-F238E27FC236}">
                <a16:creationId xmlns:a16="http://schemas.microsoft.com/office/drawing/2014/main" id="{A2765BBB-E50F-DFF3-5381-35DA4EE627CA}"/>
              </a:ext>
            </a:extLst>
          </p:cNvPr>
          <p:cNvPicPr>
            <a:picLocks noChangeAspect="1"/>
          </p:cNvPicPr>
          <p:nvPr/>
        </p:nvPicPr>
        <p:blipFill>
          <a:blip r:embed="rId6"/>
          <a:stretch>
            <a:fillRect/>
          </a:stretch>
        </p:blipFill>
        <p:spPr>
          <a:xfrm>
            <a:off x="6244045" y="4962307"/>
            <a:ext cx="1956165" cy="1680896"/>
          </a:xfrm>
          <a:prstGeom prst="rect">
            <a:avLst/>
          </a:prstGeom>
        </p:spPr>
      </p:pic>
    </p:spTree>
    <p:extLst>
      <p:ext uri="{BB962C8B-B14F-4D97-AF65-F5344CB8AC3E}">
        <p14:creationId xmlns:p14="http://schemas.microsoft.com/office/powerpoint/2010/main" val="705419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E03FA-D95B-8A0F-5C6B-08BA27B6A443}"/>
              </a:ext>
            </a:extLst>
          </p:cNvPr>
          <p:cNvSpPr/>
          <p:nvPr/>
        </p:nvSpPr>
        <p:spPr>
          <a:xfrm rot="5400000">
            <a:off x="5693446" y="-5706072"/>
            <a:ext cx="805109" cy="12192001"/>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pic>
        <p:nvPicPr>
          <p:cNvPr id="7" name="Picture 6">
            <a:extLst>
              <a:ext uri="{FF2B5EF4-FFF2-40B4-BE49-F238E27FC236}">
                <a16:creationId xmlns:a16="http://schemas.microsoft.com/office/drawing/2014/main" id="{A3CE0D39-B2B8-ACEA-D4FA-48BFA7286C87}"/>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744765" y="104447"/>
            <a:ext cx="1283112" cy="375692"/>
          </a:xfrm>
          <a:prstGeom prst="rect">
            <a:avLst/>
          </a:prstGeom>
        </p:spPr>
      </p:pic>
      <p:sp>
        <p:nvSpPr>
          <p:cNvPr id="8" name="object 2">
            <a:extLst>
              <a:ext uri="{FF2B5EF4-FFF2-40B4-BE49-F238E27FC236}">
                <a16:creationId xmlns:a16="http://schemas.microsoft.com/office/drawing/2014/main" id="{00DB3C12-7122-4509-AEEA-F5AD78C99B62}"/>
              </a:ext>
            </a:extLst>
          </p:cNvPr>
          <p:cNvSpPr txBox="1">
            <a:spLocks/>
          </p:cNvSpPr>
          <p:nvPr/>
        </p:nvSpPr>
        <p:spPr>
          <a:xfrm>
            <a:off x="164123" y="104447"/>
            <a:ext cx="4214982"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spc="35" dirty="0">
                <a:solidFill>
                  <a:schemeClr val="bg1"/>
                </a:solidFill>
                <a:latin typeface="Century Gothic" panose="020B0502020202020204" pitchFamily="34" charset="0"/>
              </a:rPr>
              <a:t>Holloway Park </a:t>
            </a:r>
          </a:p>
          <a:p>
            <a:pPr marL="8145">
              <a:spcBef>
                <a:spcPts val="64"/>
              </a:spcBef>
            </a:pPr>
            <a:r>
              <a:rPr lang="en-GB" sz="1154" b="1" kern="0" spc="35" dirty="0">
                <a:solidFill>
                  <a:schemeClr val="bg1"/>
                </a:solidFill>
                <a:latin typeface="Century Gothic" panose="020B0502020202020204" pitchFamily="34" charset="0"/>
              </a:rPr>
              <a:t>Play space (indicative)</a:t>
            </a:r>
            <a:endParaRPr lang="en-GB" sz="1154" kern="0" dirty="0">
              <a:solidFill>
                <a:schemeClr val="bg1"/>
              </a:solidFill>
              <a:latin typeface="Century Gothic" panose="020B0502020202020204" pitchFamily="34" charset="0"/>
            </a:endParaRPr>
          </a:p>
        </p:txBody>
      </p:sp>
      <p:sp>
        <p:nvSpPr>
          <p:cNvPr id="3" name="TextBox 2">
            <a:extLst>
              <a:ext uri="{FF2B5EF4-FFF2-40B4-BE49-F238E27FC236}">
                <a16:creationId xmlns:a16="http://schemas.microsoft.com/office/drawing/2014/main" id="{B3338D07-6E65-CEB4-E285-1BD8F1D62C9B}"/>
              </a:ext>
            </a:extLst>
          </p:cNvPr>
          <p:cNvSpPr txBox="1"/>
          <p:nvPr/>
        </p:nvSpPr>
        <p:spPr>
          <a:xfrm>
            <a:off x="164123" y="929878"/>
            <a:ext cx="4651717" cy="2893100"/>
          </a:xfrm>
          <a:prstGeom prst="rect">
            <a:avLst/>
          </a:prstGeom>
          <a:noFill/>
        </p:spPr>
        <p:txBody>
          <a:bodyPr wrap="square" rtlCol="0">
            <a:spAutoFit/>
          </a:bodyPr>
          <a:lstStyle/>
          <a:p>
            <a:pPr marL="285750" indent="-285750">
              <a:buFont typeface="Arial" panose="020B0604020202020204" pitchFamily="34" charset="0"/>
              <a:buChar char="•"/>
            </a:pPr>
            <a:r>
              <a:rPr lang="en-GB" sz="1400" dirty="0"/>
              <a:t>A variety areas of play space will be provided (approximately 5,300m2). </a:t>
            </a:r>
          </a:p>
          <a:p>
            <a:pPr marL="285750" indent="-285750">
              <a:buFont typeface="Arial" panose="020B0604020202020204" pitchFamily="34" charset="0"/>
              <a:buChar char="•"/>
            </a:pPr>
            <a:r>
              <a:rPr lang="en-GB" sz="1400" dirty="0"/>
              <a:t>Within the Public Garden the play offering includes provision for traditional play areas / features, lawn areas for non-prescriptive play, and natural trails through planting and under tree canopies.</a:t>
            </a:r>
          </a:p>
          <a:p>
            <a:pPr marL="285750" indent="-285750">
              <a:buFont typeface="Arial" panose="020B0604020202020204" pitchFamily="34" charset="0"/>
              <a:buChar char="•"/>
            </a:pPr>
            <a:r>
              <a:rPr lang="en-GB" sz="1400" dirty="0"/>
              <a:t>A destination play spaces with a play tower, swings, climbing nets and slide is proposed. </a:t>
            </a:r>
          </a:p>
          <a:p>
            <a:pPr marL="285750" indent="-285750">
              <a:buFont typeface="Arial" panose="020B0604020202020204" pitchFamily="34" charset="0"/>
              <a:buChar char="•"/>
            </a:pPr>
            <a:r>
              <a:rPr lang="en-GB" sz="1400" dirty="0"/>
              <a:t>The proposals include natural play features such as logs, steps and boulders along with more structured elements such as timber structures, animals and mounding. Areas of lawn will provide additional informal play space. Seating will be provided in close proximity to play. </a:t>
            </a:r>
          </a:p>
        </p:txBody>
      </p:sp>
      <p:pic>
        <p:nvPicPr>
          <p:cNvPr id="5" name="Picture 4">
            <a:extLst>
              <a:ext uri="{FF2B5EF4-FFF2-40B4-BE49-F238E27FC236}">
                <a16:creationId xmlns:a16="http://schemas.microsoft.com/office/drawing/2014/main" id="{928CAEA0-1063-CF07-E825-8B5AEC83CDDB}"/>
              </a:ext>
            </a:extLst>
          </p:cNvPr>
          <p:cNvPicPr>
            <a:picLocks noChangeAspect="1"/>
          </p:cNvPicPr>
          <p:nvPr/>
        </p:nvPicPr>
        <p:blipFill>
          <a:blip r:embed="rId3"/>
          <a:stretch>
            <a:fillRect/>
          </a:stretch>
        </p:blipFill>
        <p:spPr>
          <a:xfrm>
            <a:off x="5162773" y="1027611"/>
            <a:ext cx="6705990" cy="5830389"/>
          </a:xfrm>
          <a:prstGeom prst="rect">
            <a:avLst/>
          </a:prstGeom>
        </p:spPr>
      </p:pic>
      <p:pic>
        <p:nvPicPr>
          <p:cNvPr id="10" name="Picture 9">
            <a:extLst>
              <a:ext uri="{FF2B5EF4-FFF2-40B4-BE49-F238E27FC236}">
                <a16:creationId xmlns:a16="http://schemas.microsoft.com/office/drawing/2014/main" id="{ADE4BDC9-B03A-A3C0-3365-3559EFDF316A}"/>
              </a:ext>
            </a:extLst>
          </p:cNvPr>
          <p:cNvPicPr>
            <a:picLocks noChangeAspect="1"/>
          </p:cNvPicPr>
          <p:nvPr/>
        </p:nvPicPr>
        <p:blipFill>
          <a:blip r:embed="rId4"/>
          <a:stretch>
            <a:fillRect/>
          </a:stretch>
        </p:blipFill>
        <p:spPr>
          <a:xfrm>
            <a:off x="2271614" y="4284617"/>
            <a:ext cx="2819199" cy="2573383"/>
          </a:xfrm>
          <a:prstGeom prst="rect">
            <a:avLst/>
          </a:prstGeom>
        </p:spPr>
      </p:pic>
    </p:spTree>
    <p:extLst>
      <p:ext uri="{BB962C8B-B14F-4D97-AF65-F5344CB8AC3E}">
        <p14:creationId xmlns:p14="http://schemas.microsoft.com/office/powerpoint/2010/main" val="3678714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E03FA-D95B-8A0F-5C6B-08BA27B6A443}"/>
              </a:ext>
            </a:extLst>
          </p:cNvPr>
          <p:cNvSpPr/>
          <p:nvPr/>
        </p:nvSpPr>
        <p:spPr>
          <a:xfrm rot="5400000">
            <a:off x="5693446" y="-5706072"/>
            <a:ext cx="805109" cy="12192001"/>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pic>
        <p:nvPicPr>
          <p:cNvPr id="7" name="Picture 6">
            <a:extLst>
              <a:ext uri="{FF2B5EF4-FFF2-40B4-BE49-F238E27FC236}">
                <a16:creationId xmlns:a16="http://schemas.microsoft.com/office/drawing/2014/main" id="{A3CE0D39-B2B8-ACEA-D4FA-48BFA7286C87}"/>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744765" y="104447"/>
            <a:ext cx="1283112" cy="375692"/>
          </a:xfrm>
          <a:prstGeom prst="rect">
            <a:avLst/>
          </a:prstGeom>
        </p:spPr>
      </p:pic>
      <p:sp>
        <p:nvSpPr>
          <p:cNvPr id="8" name="object 2">
            <a:extLst>
              <a:ext uri="{FF2B5EF4-FFF2-40B4-BE49-F238E27FC236}">
                <a16:creationId xmlns:a16="http://schemas.microsoft.com/office/drawing/2014/main" id="{00DB3C12-7122-4509-AEEA-F5AD78C99B62}"/>
              </a:ext>
            </a:extLst>
          </p:cNvPr>
          <p:cNvSpPr txBox="1">
            <a:spLocks/>
          </p:cNvSpPr>
          <p:nvPr/>
        </p:nvSpPr>
        <p:spPr>
          <a:xfrm>
            <a:off x="164123" y="104447"/>
            <a:ext cx="4214982"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spc="35">
                <a:solidFill>
                  <a:schemeClr val="bg1"/>
                </a:solidFill>
                <a:latin typeface="Century Gothic" panose="020B0502020202020204" pitchFamily="34" charset="0"/>
              </a:rPr>
              <a:t>Holloway Park </a:t>
            </a:r>
          </a:p>
          <a:p>
            <a:pPr marL="8145">
              <a:spcBef>
                <a:spcPts val="64"/>
              </a:spcBef>
            </a:pPr>
            <a:r>
              <a:rPr lang="en-GB" sz="1154" b="1" kern="0" spc="35">
                <a:solidFill>
                  <a:schemeClr val="bg1"/>
                </a:solidFill>
                <a:latin typeface="Century Gothic" panose="020B0502020202020204" pitchFamily="34" charset="0"/>
              </a:rPr>
              <a:t>Caretaking/estate office</a:t>
            </a:r>
            <a:endParaRPr lang="en-GB" sz="1154" kern="0">
              <a:solidFill>
                <a:schemeClr val="bg1"/>
              </a:solidFill>
              <a:latin typeface="Century Gothic" panose="020B0502020202020204" pitchFamily="34" charset="0"/>
            </a:endParaRPr>
          </a:p>
        </p:txBody>
      </p:sp>
      <p:sp>
        <p:nvSpPr>
          <p:cNvPr id="2" name="TextBox 1">
            <a:extLst>
              <a:ext uri="{FF2B5EF4-FFF2-40B4-BE49-F238E27FC236}">
                <a16:creationId xmlns:a16="http://schemas.microsoft.com/office/drawing/2014/main" id="{E766F590-5443-5A14-6ACD-0B4CB9A662AE}"/>
              </a:ext>
            </a:extLst>
          </p:cNvPr>
          <p:cNvSpPr txBox="1"/>
          <p:nvPr/>
        </p:nvSpPr>
        <p:spPr>
          <a:xfrm>
            <a:off x="82061" y="813663"/>
            <a:ext cx="12027877" cy="1077218"/>
          </a:xfrm>
          <a:prstGeom prst="rect">
            <a:avLst/>
          </a:prstGeom>
          <a:noFill/>
        </p:spPr>
        <p:txBody>
          <a:bodyPr wrap="square" rtlCol="0">
            <a:spAutoFit/>
          </a:bodyPr>
          <a:lstStyle/>
          <a:p>
            <a:pPr marL="285750" indent="-285750">
              <a:buFont typeface="Arial" panose="020B0604020202020204" pitchFamily="34" charset="0"/>
              <a:buChar char="•"/>
            </a:pPr>
            <a:r>
              <a:rPr lang="en-GB" sz="1600" dirty="0"/>
              <a:t>A caretakers' welfare facility is located in Plot C for use by the estate team.</a:t>
            </a:r>
          </a:p>
          <a:p>
            <a:pPr marL="285750" indent="-285750">
              <a:buFont typeface="Arial" panose="020B0604020202020204" pitchFamily="34" charset="0"/>
              <a:buChar char="•"/>
            </a:pPr>
            <a:r>
              <a:rPr lang="en-GB" sz="1600" dirty="0"/>
              <a:t>Separate welfare facilities are located adjacent to the concierge in plot D. This is for use by the concierge and Peabody neighbourhood management team.</a:t>
            </a:r>
          </a:p>
          <a:p>
            <a:pPr marL="285750" indent="-285750">
              <a:buFont typeface="Arial" panose="020B0604020202020204" pitchFamily="34" charset="0"/>
              <a:buChar char="•"/>
            </a:pPr>
            <a:r>
              <a:rPr lang="en-GB" sz="1600" dirty="0"/>
              <a:t>An estate office is also located in Plot D adjacent to the concierge. This is for sole use by Peabody’s neighbourhood management team.</a:t>
            </a:r>
          </a:p>
        </p:txBody>
      </p:sp>
      <p:pic>
        <p:nvPicPr>
          <p:cNvPr id="5" name="Picture 4">
            <a:extLst>
              <a:ext uri="{FF2B5EF4-FFF2-40B4-BE49-F238E27FC236}">
                <a16:creationId xmlns:a16="http://schemas.microsoft.com/office/drawing/2014/main" id="{B9DBFDF8-08EA-EFF0-5A5E-DA58D80EC20E}"/>
              </a:ext>
            </a:extLst>
          </p:cNvPr>
          <p:cNvPicPr>
            <a:picLocks noChangeAspect="1"/>
          </p:cNvPicPr>
          <p:nvPr/>
        </p:nvPicPr>
        <p:blipFill>
          <a:blip r:embed="rId3"/>
          <a:stretch>
            <a:fillRect/>
          </a:stretch>
        </p:blipFill>
        <p:spPr>
          <a:xfrm>
            <a:off x="6095999" y="2525964"/>
            <a:ext cx="4048125" cy="4332036"/>
          </a:xfrm>
          <a:prstGeom prst="rect">
            <a:avLst/>
          </a:prstGeom>
        </p:spPr>
      </p:pic>
      <p:sp>
        <p:nvSpPr>
          <p:cNvPr id="12" name="TextBox 11">
            <a:extLst>
              <a:ext uri="{FF2B5EF4-FFF2-40B4-BE49-F238E27FC236}">
                <a16:creationId xmlns:a16="http://schemas.microsoft.com/office/drawing/2014/main" id="{07946B73-AA19-48B5-5AB4-3A4A179F497F}"/>
              </a:ext>
            </a:extLst>
          </p:cNvPr>
          <p:cNvSpPr txBox="1"/>
          <p:nvPr/>
        </p:nvSpPr>
        <p:spPr>
          <a:xfrm>
            <a:off x="6096053" y="2192506"/>
            <a:ext cx="3625112" cy="261610"/>
          </a:xfrm>
          <a:prstGeom prst="rect">
            <a:avLst/>
          </a:prstGeom>
          <a:noFill/>
        </p:spPr>
        <p:txBody>
          <a:bodyPr wrap="square" rtlCol="0">
            <a:spAutoFit/>
          </a:bodyPr>
          <a:lstStyle/>
          <a:p>
            <a:r>
              <a:rPr lang="en-GB" sz="1100" b="1" dirty="0">
                <a:solidFill>
                  <a:schemeClr val="accent5">
                    <a:lumMod val="75000"/>
                  </a:schemeClr>
                </a:solidFill>
                <a:latin typeface="Arial" panose="020B0604020202020204" pitchFamily="34" charset="0"/>
                <a:cs typeface="Arial" panose="020B0604020202020204" pitchFamily="34" charset="0"/>
              </a:rPr>
              <a:t>Caretakers’ Welfare Facilities (Lower Ground Floor)</a:t>
            </a:r>
          </a:p>
        </p:txBody>
      </p:sp>
      <p:pic>
        <p:nvPicPr>
          <p:cNvPr id="9" name="Picture 8">
            <a:extLst>
              <a:ext uri="{FF2B5EF4-FFF2-40B4-BE49-F238E27FC236}">
                <a16:creationId xmlns:a16="http://schemas.microsoft.com/office/drawing/2014/main" id="{79C45B0B-C75A-2313-051D-D070ACBE589C}"/>
              </a:ext>
            </a:extLst>
          </p:cNvPr>
          <p:cNvPicPr>
            <a:picLocks noChangeAspect="1"/>
          </p:cNvPicPr>
          <p:nvPr/>
        </p:nvPicPr>
        <p:blipFill>
          <a:blip r:embed="rId4"/>
          <a:stretch>
            <a:fillRect/>
          </a:stretch>
        </p:blipFill>
        <p:spPr>
          <a:xfrm>
            <a:off x="446174" y="2631306"/>
            <a:ext cx="3536730" cy="3871408"/>
          </a:xfrm>
          <a:prstGeom prst="rect">
            <a:avLst/>
          </a:prstGeom>
        </p:spPr>
      </p:pic>
      <p:sp>
        <p:nvSpPr>
          <p:cNvPr id="10" name="TextBox 9">
            <a:extLst>
              <a:ext uri="{FF2B5EF4-FFF2-40B4-BE49-F238E27FC236}">
                <a16:creationId xmlns:a16="http://schemas.microsoft.com/office/drawing/2014/main" id="{FADE150C-70E1-E461-0A34-26FC059EBB35}"/>
              </a:ext>
            </a:extLst>
          </p:cNvPr>
          <p:cNvSpPr txBox="1"/>
          <p:nvPr/>
        </p:nvSpPr>
        <p:spPr>
          <a:xfrm>
            <a:off x="357791" y="2360001"/>
            <a:ext cx="3625113" cy="261610"/>
          </a:xfrm>
          <a:prstGeom prst="rect">
            <a:avLst/>
          </a:prstGeom>
          <a:noFill/>
        </p:spPr>
        <p:txBody>
          <a:bodyPr wrap="square" rtlCol="0">
            <a:spAutoFit/>
          </a:bodyPr>
          <a:lstStyle/>
          <a:p>
            <a:r>
              <a:rPr lang="en-GB" sz="1100" b="1" dirty="0">
                <a:solidFill>
                  <a:schemeClr val="accent5">
                    <a:lumMod val="75000"/>
                  </a:schemeClr>
                </a:solidFill>
                <a:latin typeface="Arial" panose="020B0604020202020204" pitchFamily="34" charset="0"/>
                <a:cs typeface="Arial" panose="020B0604020202020204" pitchFamily="34" charset="0"/>
              </a:rPr>
              <a:t>Concierge + Estate Office (Upper Ground Floor)</a:t>
            </a:r>
          </a:p>
        </p:txBody>
      </p:sp>
    </p:spTree>
    <p:extLst>
      <p:ext uri="{BB962C8B-B14F-4D97-AF65-F5344CB8AC3E}">
        <p14:creationId xmlns:p14="http://schemas.microsoft.com/office/powerpoint/2010/main" val="2674290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E03FA-D95B-8A0F-5C6B-08BA27B6A443}"/>
              </a:ext>
            </a:extLst>
          </p:cNvPr>
          <p:cNvSpPr/>
          <p:nvPr/>
        </p:nvSpPr>
        <p:spPr>
          <a:xfrm rot="5400000">
            <a:off x="5693446" y="-5706072"/>
            <a:ext cx="805109" cy="12192001"/>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pic>
        <p:nvPicPr>
          <p:cNvPr id="7" name="Picture 6">
            <a:extLst>
              <a:ext uri="{FF2B5EF4-FFF2-40B4-BE49-F238E27FC236}">
                <a16:creationId xmlns:a16="http://schemas.microsoft.com/office/drawing/2014/main" id="{A3CE0D39-B2B8-ACEA-D4FA-48BFA7286C87}"/>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744765" y="104447"/>
            <a:ext cx="1283112" cy="375692"/>
          </a:xfrm>
          <a:prstGeom prst="rect">
            <a:avLst/>
          </a:prstGeom>
        </p:spPr>
      </p:pic>
      <p:sp>
        <p:nvSpPr>
          <p:cNvPr id="8" name="object 2">
            <a:extLst>
              <a:ext uri="{FF2B5EF4-FFF2-40B4-BE49-F238E27FC236}">
                <a16:creationId xmlns:a16="http://schemas.microsoft.com/office/drawing/2014/main" id="{00DB3C12-7122-4509-AEEA-F5AD78C99B62}"/>
              </a:ext>
            </a:extLst>
          </p:cNvPr>
          <p:cNvSpPr txBox="1">
            <a:spLocks/>
          </p:cNvSpPr>
          <p:nvPr/>
        </p:nvSpPr>
        <p:spPr>
          <a:xfrm>
            <a:off x="164123" y="104447"/>
            <a:ext cx="4214982"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spc="35" dirty="0">
                <a:solidFill>
                  <a:schemeClr val="bg1"/>
                </a:solidFill>
                <a:latin typeface="Century Gothic" panose="020B0502020202020204" pitchFamily="34" charset="0"/>
              </a:rPr>
              <a:t>Holloway Park </a:t>
            </a:r>
          </a:p>
          <a:p>
            <a:pPr marL="8145">
              <a:spcBef>
                <a:spcPts val="64"/>
              </a:spcBef>
            </a:pPr>
            <a:r>
              <a:rPr lang="en-GB" sz="1154" b="1" kern="0" spc="35" dirty="0">
                <a:solidFill>
                  <a:schemeClr val="bg1"/>
                </a:solidFill>
                <a:latin typeface="Century Gothic" panose="020B0502020202020204" pitchFamily="34" charset="0"/>
              </a:rPr>
              <a:t>Commercial (consented scheme)</a:t>
            </a:r>
            <a:endParaRPr lang="en-GB" sz="1154" kern="0" dirty="0">
              <a:solidFill>
                <a:schemeClr val="bg1"/>
              </a:solidFill>
              <a:latin typeface="Century Gothic" panose="020B0502020202020204" pitchFamily="34" charset="0"/>
            </a:endParaRPr>
          </a:p>
        </p:txBody>
      </p:sp>
      <p:pic>
        <p:nvPicPr>
          <p:cNvPr id="2" name="Picture 1">
            <a:extLst>
              <a:ext uri="{FF2B5EF4-FFF2-40B4-BE49-F238E27FC236}">
                <a16:creationId xmlns:a16="http://schemas.microsoft.com/office/drawing/2014/main" id="{B2F188D0-A0F9-51B6-F14F-7149C46F85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9284" y="1233500"/>
            <a:ext cx="5071868" cy="4097806"/>
          </a:xfrm>
          <a:prstGeom prst="rect">
            <a:avLst/>
          </a:prstGeom>
        </p:spPr>
      </p:pic>
      <p:pic>
        <p:nvPicPr>
          <p:cNvPr id="5" name="Picture 4">
            <a:extLst>
              <a:ext uri="{FF2B5EF4-FFF2-40B4-BE49-F238E27FC236}">
                <a16:creationId xmlns:a16="http://schemas.microsoft.com/office/drawing/2014/main" id="{8ED049DC-F6E3-6975-54E7-9795456185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0196" y="2376055"/>
            <a:ext cx="5116242" cy="4171511"/>
          </a:xfrm>
          <a:prstGeom prst="rect">
            <a:avLst/>
          </a:prstGeom>
        </p:spPr>
      </p:pic>
      <p:sp>
        <p:nvSpPr>
          <p:cNvPr id="9" name="Callout: Line 8">
            <a:extLst>
              <a:ext uri="{FF2B5EF4-FFF2-40B4-BE49-F238E27FC236}">
                <a16:creationId xmlns:a16="http://schemas.microsoft.com/office/drawing/2014/main" id="{5ABC4AD6-6BDF-B0C3-5CFC-AF3ADB50F2B9}"/>
              </a:ext>
            </a:extLst>
          </p:cNvPr>
          <p:cNvSpPr/>
          <p:nvPr/>
        </p:nvSpPr>
        <p:spPr>
          <a:xfrm>
            <a:off x="9519266" y="5331306"/>
            <a:ext cx="2420375" cy="1383642"/>
          </a:xfrm>
          <a:prstGeom prst="borderCallout1">
            <a:avLst>
              <a:gd name="adj1" fmla="val 389"/>
              <a:gd name="adj2" fmla="val 42542"/>
              <a:gd name="adj3" fmla="val -144218"/>
              <a:gd name="adj4" fmla="val 21735"/>
            </a:avLst>
          </a:prstGeom>
          <a:solidFill>
            <a:srgbClr val="00A3AD">
              <a:alpha val="69804"/>
            </a:srgbClr>
          </a:solidFill>
          <a:ln>
            <a:solidFill>
              <a:srgbClr val="00A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GB" sz="1000" b="1" dirty="0">
                <a:effectLst/>
                <a:latin typeface="Calibri" panose="020F0502020204030204" pitchFamily="34" charset="0"/>
                <a:ea typeface="Calibri" panose="020F0502020204030204" pitchFamily="34" charset="0"/>
                <a:cs typeface="Times New Roman" panose="02020603050405020304" pitchFamily="18" charset="0"/>
              </a:rPr>
              <a:t>Phases 2/3</a:t>
            </a:r>
          </a:p>
          <a:p>
            <a:pPr marL="342900" lvl="0" indent="-342900">
              <a:buFont typeface="Symbol" panose="05050102010706020507" pitchFamily="18" charset="2"/>
              <a:buChar char=""/>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marL="800100" lvl="1"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Express supermarket </a:t>
            </a:r>
          </a:p>
          <a:p>
            <a:pPr marL="800100" lvl="1" indent="-342900">
              <a:buFont typeface="Symbol" panose="05050102010706020507" pitchFamily="18" charset="2"/>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Independent stores e.g. hairdresser, florist, bakery etc.</a:t>
            </a:r>
          </a:p>
        </p:txBody>
      </p:sp>
      <p:cxnSp>
        <p:nvCxnSpPr>
          <p:cNvPr id="10" name="Straight Connector 9">
            <a:extLst>
              <a:ext uri="{FF2B5EF4-FFF2-40B4-BE49-F238E27FC236}">
                <a16:creationId xmlns:a16="http://schemas.microsoft.com/office/drawing/2014/main" id="{A96215F4-345C-8C8A-E564-159B6F4658D6}"/>
              </a:ext>
            </a:extLst>
          </p:cNvPr>
          <p:cNvCxnSpPr>
            <a:cxnSpLocks/>
          </p:cNvCxnSpPr>
          <p:nvPr/>
        </p:nvCxnSpPr>
        <p:spPr>
          <a:xfrm flipH="1" flipV="1">
            <a:off x="6514063" y="4811042"/>
            <a:ext cx="4065734" cy="520264"/>
          </a:xfrm>
          <a:prstGeom prst="line">
            <a:avLst/>
          </a:prstGeom>
          <a:ln w="28575">
            <a:solidFill>
              <a:srgbClr val="00A3AD"/>
            </a:solidFill>
          </a:ln>
        </p:spPr>
        <p:style>
          <a:lnRef idx="1">
            <a:schemeClr val="accent1"/>
          </a:lnRef>
          <a:fillRef idx="0">
            <a:schemeClr val="accent1"/>
          </a:fillRef>
          <a:effectRef idx="0">
            <a:schemeClr val="accent1"/>
          </a:effectRef>
          <a:fontRef idx="minor">
            <a:schemeClr val="tx1"/>
          </a:fontRef>
        </p:style>
      </p:cxnSp>
      <p:sp>
        <p:nvSpPr>
          <p:cNvPr id="12" name="Callout: Line 11">
            <a:extLst>
              <a:ext uri="{FF2B5EF4-FFF2-40B4-BE49-F238E27FC236}">
                <a16:creationId xmlns:a16="http://schemas.microsoft.com/office/drawing/2014/main" id="{5289C3EA-815A-47C2-3ED4-AF40236BCF6F}"/>
              </a:ext>
            </a:extLst>
          </p:cNvPr>
          <p:cNvSpPr/>
          <p:nvPr/>
        </p:nvSpPr>
        <p:spPr>
          <a:xfrm>
            <a:off x="713457" y="4691159"/>
            <a:ext cx="2172627" cy="1092726"/>
          </a:xfrm>
          <a:prstGeom prst="borderCallout1">
            <a:avLst>
              <a:gd name="adj1" fmla="val 51745"/>
              <a:gd name="adj2" fmla="val 99839"/>
              <a:gd name="adj3" fmla="val 43575"/>
              <a:gd name="adj4" fmla="val 231998"/>
            </a:avLst>
          </a:prstGeom>
          <a:solidFill>
            <a:srgbClr val="00A3AD">
              <a:alpha val="69804"/>
            </a:srgbClr>
          </a:solidFill>
          <a:ln>
            <a:solidFill>
              <a:srgbClr val="00A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GB" sz="1000" b="1" dirty="0">
                <a:effectLst/>
                <a:latin typeface="Calibri" panose="020F0502020204030204" pitchFamily="34" charset="0"/>
                <a:ea typeface="Calibri" panose="020F0502020204030204" pitchFamily="34" charset="0"/>
                <a:cs typeface="Times New Roman" panose="02020603050405020304" pitchFamily="18" charset="0"/>
              </a:rPr>
              <a:t>Phase 1 Plot C – </a:t>
            </a:r>
            <a:r>
              <a:rPr lang="en-GB" sz="1000" b="1" dirty="0">
                <a:latin typeface="Calibri" panose="020F0502020204030204" pitchFamily="34" charset="0"/>
                <a:ea typeface="Calibri" panose="020F0502020204030204" pitchFamily="34" charset="0"/>
                <a:cs typeface="Times New Roman" panose="02020603050405020304" pitchFamily="18" charset="0"/>
              </a:rPr>
              <a:t>92</a:t>
            </a:r>
            <a:r>
              <a:rPr lang="en-GB" sz="1000" b="1" dirty="0">
                <a:effectLst/>
                <a:latin typeface="Calibri" panose="020F0502020204030204" pitchFamily="34" charset="0"/>
                <a:ea typeface="Calibri" panose="020F0502020204030204" pitchFamily="34" charset="0"/>
                <a:cs typeface="Times New Roman" panose="02020603050405020304" pitchFamily="18" charset="0"/>
              </a:rPr>
              <a:t> </a:t>
            </a:r>
            <a:r>
              <a:rPr lang="en-GB" sz="1000" b="1" dirty="0" err="1">
                <a:effectLst/>
                <a:latin typeface="Calibri" panose="020F0502020204030204" pitchFamily="34" charset="0"/>
                <a:ea typeface="Calibri" panose="020F0502020204030204" pitchFamily="34" charset="0"/>
                <a:cs typeface="Times New Roman" panose="02020603050405020304" pitchFamily="18" charset="0"/>
              </a:rPr>
              <a:t>sq</a:t>
            </a:r>
            <a:r>
              <a:rPr lang="en-GB" sz="1000" b="1" dirty="0">
                <a:effectLst/>
                <a:latin typeface="Calibri" panose="020F0502020204030204" pitchFamily="34" charset="0"/>
                <a:ea typeface="Calibri" panose="020F0502020204030204" pitchFamily="34" charset="0"/>
                <a:cs typeface="Times New Roman" panose="02020603050405020304" pitchFamily="18" charset="0"/>
              </a:rPr>
              <a:t> m NIA, 112 </a:t>
            </a:r>
            <a:r>
              <a:rPr lang="en-GB" sz="1000" b="1" dirty="0" err="1">
                <a:effectLst/>
                <a:latin typeface="Calibri" panose="020F0502020204030204" pitchFamily="34" charset="0"/>
                <a:ea typeface="Calibri" panose="020F0502020204030204" pitchFamily="34" charset="0"/>
                <a:cs typeface="Times New Roman" panose="02020603050405020304" pitchFamily="18" charset="0"/>
              </a:rPr>
              <a:t>sq</a:t>
            </a:r>
            <a:r>
              <a:rPr lang="en-GB" sz="1000" b="1" dirty="0">
                <a:effectLst/>
                <a:latin typeface="Calibri" panose="020F0502020204030204" pitchFamily="34" charset="0"/>
                <a:ea typeface="Calibri" panose="020F0502020204030204" pitchFamily="34" charset="0"/>
                <a:cs typeface="Times New Roman" panose="02020603050405020304" pitchFamily="18" charset="0"/>
              </a:rPr>
              <a:t> m GIA</a:t>
            </a:r>
          </a:p>
          <a:p>
            <a:pPr marL="342900" lvl="0" indent="-342900" algn="just">
              <a:buFont typeface="Symbol" panose="05050102010706020507" pitchFamily="18" charset="2"/>
              <a:buChar char=""/>
            </a:pP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Café/</a:t>
            </a:r>
            <a:r>
              <a:rPr lang="en-GB" sz="1000" dirty="0">
                <a:latin typeface="Calibri" panose="020F0502020204030204" pitchFamily="34" charset="0"/>
                <a:ea typeface="Calibri" panose="020F0502020204030204" pitchFamily="34" charset="0"/>
                <a:cs typeface="Times New Roman" panose="02020603050405020304" pitchFamily="18" charset="0"/>
              </a:rPr>
              <a:t>Coffee Shop</a:t>
            </a:r>
          </a:p>
          <a:p>
            <a:pPr marL="342900" lvl="0" indent="-342900" algn="just">
              <a:buFont typeface="Symbol" panose="05050102010706020507" pitchFamily="18" charset="2"/>
              <a:buChar char=""/>
            </a:pPr>
            <a:r>
              <a:rPr lang="en-GB" sz="1000" dirty="0">
                <a:effectLst/>
                <a:latin typeface="Calibri" panose="020F0502020204030204" pitchFamily="34" charset="0"/>
                <a:ea typeface="Calibri" panose="020F0502020204030204" pitchFamily="34" charset="0"/>
                <a:cs typeface="Times New Roman" panose="02020603050405020304" pitchFamily="18" charset="0"/>
              </a:rPr>
              <a:t>Wellness studio </a:t>
            </a:r>
          </a:p>
        </p:txBody>
      </p:sp>
      <p:sp>
        <p:nvSpPr>
          <p:cNvPr id="18" name="TextBox 17">
            <a:extLst>
              <a:ext uri="{FF2B5EF4-FFF2-40B4-BE49-F238E27FC236}">
                <a16:creationId xmlns:a16="http://schemas.microsoft.com/office/drawing/2014/main" id="{21DDAB2A-6F49-7F77-C73A-D7C365112A51}"/>
              </a:ext>
            </a:extLst>
          </p:cNvPr>
          <p:cNvSpPr txBox="1"/>
          <p:nvPr/>
        </p:nvSpPr>
        <p:spPr>
          <a:xfrm>
            <a:off x="37376" y="1027598"/>
            <a:ext cx="5697415" cy="1169551"/>
          </a:xfrm>
          <a:prstGeom prst="rect">
            <a:avLst/>
          </a:prstGeom>
          <a:noFill/>
        </p:spPr>
        <p:txBody>
          <a:bodyPr wrap="square" rtlCol="0">
            <a:spAutoFit/>
          </a:bodyPr>
          <a:lstStyle/>
          <a:p>
            <a:pPr marL="285750" indent="-285750">
              <a:buFont typeface="Arial" panose="020B0604020202020204" pitchFamily="34" charset="0"/>
              <a:buChar char="•"/>
            </a:pPr>
            <a:r>
              <a:rPr lang="en-GB" sz="1400" dirty="0"/>
              <a:t>Holloway Park will provide c.1,800 sqm GIA of commercial space (subject to change with </a:t>
            </a:r>
            <a:r>
              <a:rPr lang="en-GB" sz="1400" dirty="0" err="1"/>
              <a:t>ph</a:t>
            </a:r>
            <a:r>
              <a:rPr lang="en-GB" sz="1400" dirty="0"/>
              <a:t> 2/3 redesign), with indicative uses shown below. The majority of the commercial space will be delivered in ph2/3.</a:t>
            </a:r>
          </a:p>
          <a:p>
            <a:pPr marL="285750" indent="-285750">
              <a:buFont typeface="Arial" panose="020B0604020202020204" pitchFamily="34" charset="0"/>
              <a:buChar char="•"/>
            </a:pPr>
            <a:r>
              <a:rPr lang="en-GB" sz="1400" dirty="0"/>
              <a:t>The commercial spaces will be let on internal repair and insuring leases. </a:t>
            </a:r>
          </a:p>
          <a:p>
            <a:pPr marL="285750" indent="-285750">
              <a:buFont typeface="Arial" panose="020B0604020202020204" pitchFamily="34" charset="0"/>
              <a:buChar char="•"/>
            </a:pPr>
            <a:r>
              <a:rPr lang="en-GB" sz="1400" dirty="0"/>
              <a:t>The commercial tenants will be responsible for their refuse strategy.</a:t>
            </a:r>
          </a:p>
        </p:txBody>
      </p:sp>
    </p:spTree>
    <p:extLst>
      <p:ext uri="{BB962C8B-B14F-4D97-AF65-F5344CB8AC3E}">
        <p14:creationId xmlns:p14="http://schemas.microsoft.com/office/powerpoint/2010/main" val="2167725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E03FA-D95B-8A0F-5C6B-08BA27B6A443}"/>
              </a:ext>
            </a:extLst>
          </p:cNvPr>
          <p:cNvSpPr/>
          <p:nvPr/>
        </p:nvSpPr>
        <p:spPr>
          <a:xfrm rot="5400000">
            <a:off x="5693446" y="-5706072"/>
            <a:ext cx="805109" cy="12192001"/>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pic>
        <p:nvPicPr>
          <p:cNvPr id="7" name="Picture 6">
            <a:extLst>
              <a:ext uri="{FF2B5EF4-FFF2-40B4-BE49-F238E27FC236}">
                <a16:creationId xmlns:a16="http://schemas.microsoft.com/office/drawing/2014/main" id="{A3CE0D39-B2B8-ACEA-D4FA-48BFA7286C87}"/>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744765" y="104447"/>
            <a:ext cx="1283112" cy="375692"/>
          </a:xfrm>
          <a:prstGeom prst="rect">
            <a:avLst/>
          </a:prstGeom>
        </p:spPr>
      </p:pic>
      <p:sp>
        <p:nvSpPr>
          <p:cNvPr id="8" name="object 2">
            <a:extLst>
              <a:ext uri="{FF2B5EF4-FFF2-40B4-BE49-F238E27FC236}">
                <a16:creationId xmlns:a16="http://schemas.microsoft.com/office/drawing/2014/main" id="{00DB3C12-7122-4509-AEEA-F5AD78C99B62}"/>
              </a:ext>
            </a:extLst>
          </p:cNvPr>
          <p:cNvSpPr txBox="1">
            <a:spLocks/>
          </p:cNvSpPr>
          <p:nvPr/>
        </p:nvSpPr>
        <p:spPr>
          <a:xfrm>
            <a:off x="164123" y="104447"/>
            <a:ext cx="4214982"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spc="35">
                <a:solidFill>
                  <a:schemeClr val="bg1"/>
                </a:solidFill>
                <a:latin typeface="Century Gothic" panose="020B0502020202020204" pitchFamily="34" charset="0"/>
              </a:rPr>
              <a:t>Holloway Park </a:t>
            </a:r>
          </a:p>
          <a:p>
            <a:pPr marL="8145">
              <a:spcBef>
                <a:spcPts val="64"/>
              </a:spcBef>
            </a:pPr>
            <a:r>
              <a:rPr lang="en-GB" sz="1154" b="1" kern="0" spc="35">
                <a:solidFill>
                  <a:schemeClr val="bg1"/>
                </a:solidFill>
                <a:latin typeface="Century Gothic" panose="020B0502020202020204" pitchFamily="34" charset="0"/>
              </a:rPr>
              <a:t>Women’s Building</a:t>
            </a:r>
            <a:endParaRPr lang="en-GB" sz="1154" kern="0">
              <a:solidFill>
                <a:schemeClr val="bg1"/>
              </a:solidFill>
              <a:latin typeface="Century Gothic" panose="020B0502020202020204" pitchFamily="34" charset="0"/>
            </a:endParaRPr>
          </a:p>
        </p:txBody>
      </p:sp>
      <p:sp>
        <p:nvSpPr>
          <p:cNvPr id="3" name="object 2">
            <a:extLst>
              <a:ext uri="{FF2B5EF4-FFF2-40B4-BE49-F238E27FC236}">
                <a16:creationId xmlns:a16="http://schemas.microsoft.com/office/drawing/2014/main" id="{F8E20DD3-0E10-9D71-7980-71A783203149}"/>
              </a:ext>
            </a:extLst>
          </p:cNvPr>
          <p:cNvSpPr>
            <a:spLocks noChangeAspect="1"/>
          </p:cNvSpPr>
          <p:nvPr/>
        </p:nvSpPr>
        <p:spPr>
          <a:xfrm>
            <a:off x="6178038" y="1110073"/>
            <a:ext cx="5849839" cy="3817371"/>
          </a:xfrm>
          <a:prstGeom prst="rect">
            <a:avLst/>
          </a:prstGeom>
          <a:blipFill>
            <a:blip r:embed="rId3"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2" name="object 2">
            <a:extLst>
              <a:ext uri="{FF2B5EF4-FFF2-40B4-BE49-F238E27FC236}">
                <a16:creationId xmlns:a16="http://schemas.microsoft.com/office/drawing/2014/main" id="{959CE07C-00C1-AA12-AC37-501C54CB6BE3}"/>
              </a:ext>
            </a:extLst>
          </p:cNvPr>
          <p:cNvSpPr>
            <a:spLocks noChangeAspect="1"/>
          </p:cNvSpPr>
          <p:nvPr/>
        </p:nvSpPr>
        <p:spPr>
          <a:xfrm>
            <a:off x="277075" y="2452268"/>
            <a:ext cx="5818925" cy="4102225"/>
          </a:xfrm>
          <a:prstGeom prst="rect">
            <a:avLst/>
          </a:prstGeom>
          <a:blipFill>
            <a:blip r:embed="rId4" cstate="email">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4" name="TextBox 3">
            <a:extLst>
              <a:ext uri="{FF2B5EF4-FFF2-40B4-BE49-F238E27FC236}">
                <a16:creationId xmlns:a16="http://schemas.microsoft.com/office/drawing/2014/main" id="{0A907AB7-0A53-689C-C140-90F0131C34AE}"/>
              </a:ext>
            </a:extLst>
          </p:cNvPr>
          <p:cNvSpPr txBox="1"/>
          <p:nvPr/>
        </p:nvSpPr>
        <p:spPr>
          <a:xfrm>
            <a:off x="164123" y="929878"/>
            <a:ext cx="5569020" cy="1384995"/>
          </a:xfrm>
          <a:prstGeom prst="rect">
            <a:avLst/>
          </a:prstGeom>
          <a:noFill/>
        </p:spPr>
        <p:txBody>
          <a:bodyPr wrap="square" rtlCol="0">
            <a:spAutoFit/>
          </a:bodyPr>
          <a:lstStyle/>
          <a:p>
            <a:pPr marL="285750" indent="-285750">
              <a:buFont typeface="Arial" panose="020B0604020202020204" pitchFamily="34" charset="0"/>
              <a:buChar char="•"/>
            </a:pPr>
            <a:r>
              <a:rPr lang="en-GB" sz="1400" dirty="0"/>
              <a:t>Holloway Park will provide a c.1,490 sqm GIA Women’s Building, with a dedicated garden</a:t>
            </a:r>
          </a:p>
          <a:p>
            <a:pPr marL="285750" indent="-285750">
              <a:buFont typeface="Arial" panose="020B0604020202020204" pitchFamily="34" charset="0"/>
              <a:buChar char="•"/>
            </a:pPr>
            <a:r>
              <a:rPr lang="en-GB" sz="1400" dirty="0"/>
              <a:t>The Women’s Building will be let on an internal repair and insuring lease</a:t>
            </a:r>
          </a:p>
          <a:p>
            <a:pPr marL="285750" indent="-285750">
              <a:buFont typeface="Arial" panose="020B0604020202020204" pitchFamily="34" charset="0"/>
              <a:buChar char="•"/>
            </a:pPr>
            <a:r>
              <a:rPr lang="en-GB" sz="1400" dirty="0"/>
              <a:t>The tenant will be responsible for the maintenance of the garden</a:t>
            </a:r>
          </a:p>
          <a:p>
            <a:pPr marL="285750" indent="-285750">
              <a:buFont typeface="Arial" panose="020B0604020202020204" pitchFamily="34" charset="0"/>
              <a:buChar char="•"/>
            </a:pPr>
            <a:r>
              <a:rPr lang="en-GB" sz="1400" dirty="0"/>
              <a:t>The tenant will also be responsible for their refuse strategy</a:t>
            </a:r>
          </a:p>
        </p:txBody>
      </p:sp>
      <p:sp>
        <p:nvSpPr>
          <p:cNvPr id="5" name="TextBox 4">
            <a:extLst>
              <a:ext uri="{FF2B5EF4-FFF2-40B4-BE49-F238E27FC236}">
                <a16:creationId xmlns:a16="http://schemas.microsoft.com/office/drawing/2014/main" id="{FBA03973-F817-40BC-3EA4-6F8BEE358120}"/>
              </a:ext>
            </a:extLst>
          </p:cNvPr>
          <p:cNvSpPr txBox="1"/>
          <p:nvPr/>
        </p:nvSpPr>
        <p:spPr>
          <a:xfrm>
            <a:off x="3461430" y="6543872"/>
            <a:ext cx="4543425" cy="307777"/>
          </a:xfrm>
          <a:prstGeom prst="rect">
            <a:avLst/>
          </a:prstGeom>
          <a:noFill/>
        </p:spPr>
        <p:txBody>
          <a:bodyPr wrap="square" rtlCol="0">
            <a:spAutoFit/>
          </a:bodyPr>
          <a:lstStyle/>
          <a:p>
            <a:r>
              <a:rPr lang="en-GB" sz="1400">
                <a:latin typeface="+mj-lt"/>
              </a:rPr>
              <a:t>Upper Ground Floor</a:t>
            </a:r>
          </a:p>
        </p:txBody>
      </p:sp>
      <p:sp>
        <p:nvSpPr>
          <p:cNvPr id="9" name="TextBox 8">
            <a:extLst>
              <a:ext uri="{FF2B5EF4-FFF2-40B4-BE49-F238E27FC236}">
                <a16:creationId xmlns:a16="http://schemas.microsoft.com/office/drawing/2014/main" id="{C70D6E7F-1711-27F1-14D3-6BE5F1407A74}"/>
              </a:ext>
            </a:extLst>
          </p:cNvPr>
          <p:cNvSpPr txBox="1"/>
          <p:nvPr/>
        </p:nvSpPr>
        <p:spPr>
          <a:xfrm>
            <a:off x="9626015" y="4927444"/>
            <a:ext cx="4543425" cy="307777"/>
          </a:xfrm>
          <a:prstGeom prst="rect">
            <a:avLst/>
          </a:prstGeom>
          <a:noFill/>
        </p:spPr>
        <p:txBody>
          <a:bodyPr wrap="square" rtlCol="0">
            <a:spAutoFit/>
          </a:bodyPr>
          <a:lstStyle/>
          <a:p>
            <a:r>
              <a:rPr lang="en-GB" sz="1400">
                <a:latin typeface="+mj-lt"/>
              </a:rPr>
              <a:t>Lower Ground Floor</a:t>
            </a:r>
          </a:p>
        </p:txBody>
      </p:sp>
    </p:spTree>
    <p:extLst>
      <p:ext uri="{BB962C8B-B14F-4D97-AF65-F5344CB8AC3E}">
        <p14:creationId xmlns:p14="http://schemas.microsoft.com/office/powerpoint/2010/main" val="30067146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E03FA-D95B-8A0F-5C6B-08BA27B6A443}"/>
              </a:ext>
            </a:extLst>
          </p:cNvPr>
          <p:cNvSpPr/>
          <p:nvPr/>
        </p:nvSpPr>
        <p:spPr>
          <a:xfrm rot="5400000">
            <a:off x="5693446" y="-5706072"/>
            <a:ext cx="805109" cy="12192001"/>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pic>
        <p:nvPicPr>
          <p:cNvPr id="7" name="Picture 6">
            <a:extLst>
              <a:ext uri="{FF2B5EF4-FFF2-40B4-BE49-F238E27FC236}">
                <a16:creationId xmlns:a16="http://schemas.microsoft.com/office/drawing/2014/main" id="{A3CE0D39-B2B8-ACEA-D4FA-48BFA7286C87}"/>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744765" y="104447"/>
            <a:ext cx="1283112" cy="375692"/>
          </a:xfrm>
          <a:prstGeom prst="rect">
            <a:avLst/>
          </a:prstGeom>
        </p:spPr>
      </p:pic>
      <p:sp>
        <p:nvSpPr>
          <p:cNvPr id="8" name="object 2">
            <a:extLst>
              <a:ext uri="{FF2B5EF4-FFF2-40B4-BE49-F238E27FC236}">
                <a16:creationId xmlns:a16="http://schemas.microsoft.com/office/drawing/2014/main" id="{00DB3C12-7122-4509-AEEA-F5AD78C99B62}"/>
              </a:ext>
            </a:extLst>
          </p:cNvPr>
          <p:cNvSpPr txBox="1">
            <a:spLocks/>
          </p:cNvSpPr>
          <p:nvPr/>
        </p:nvSpPr>
        <p:spPr>
          <a:xfrm>
            <a:off x="164123" y="104447"/>
            <a:ext cx="4214982"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spc="35">
                <a:solidFill>
                  <a:schemeClr val="bg1"/>
                </a:solidFill>
                <a:latin typeface="Century Gothic" panose="020B0502020202020204" pitchFamily="34" charset="0"/>
              </a:rPr>
              <a:t>Holloway Park </a:t>
            </a:r>
          </a:p>
          <a:p>
            <a:pPr marL="8145">
              <a:spcBef>
                <a:spcPts val="64"/>
              </a:spcBef>
            </a:pPr>
            <a:r>
              <a:rPr lang="en-GB" sz="1154" b="1" kern="0" spc="35">
                <a:solidFill>
                  <a:schemeClr val="bg1"/>
                </a:solidFill>
                <a:latin typeface="Century Gothic" panose="020B0502020202020204" pitchFamily="34" charset="0"/>
              </a:rPr>
              <a:t>Extra Care</a:t>
            </a:r>
            <a:endParaRPr lang="en-GB" sz="1154" kern="0">
              <a:solidFill>
                <a:schemeClr val="bg1"/>
              </a:solidFill>
              <a:latin typeface="Century Gothic" panose="020B0502020202020204" pitchFamily="34" charset="0"/>
            </a:endParaRPr>
          </a:p>
        </p:txBody>
      </p:sp>
      <p:pic>
        <p:nvPicPr>
          <p:cNvPr id="5" name="Picture 4">
            <a:extLst>
              <a:ext uri="{FF2B5EF4-FFF2-40B4-BE49-F238E27FC236}">
                <a16:creationId xmlns:a16="http://schemas.microsoft.com/office/drawing/2014/main" id="{6133B3ED-18DD-458B-A25F-2FF21E1D930F}"/>
              </a:ext>
            </a:extLst>
          </p:cNvPr>
          <p:cNvPicPr>
            <a:picLocks noChangeAspect="1"/>
          </p:cNvPicPr>
          <p:nvPr/>
        </p:nvPicPr>
        <p:blipFill>
          <a:blip r:embed="rId3"/>
          <a:stretch>
            <a:fillRect/>
          </a:stretch>
        </p:blipFill>
        <p:spPr>
          <a:xfrm>
            <a:off x="574386" y="2593623"/>
            <a:ext cx="4853440" cy="3669889"/>
          </a:xfrm>
          <a:prstGeom prst="rect">
            <a:avLst/>
          </a:prstGeom>
        </p:spPr>
      </p:pic>
      <p:pic>
        <p:nvPicPr>
          <p:cNvPr id="9" name="Picture 8">
            <a:extLst>
              <a:ext uri="{FF2B5EF4-FFF2-40B4-BE49-F238E27FC236}">
                <a16:creationId xmlns:a16="http://schemas.microsoft.com/office/drawing/2014/main" id="{668A876F-F925-C9D5-DE75-16E0DDE9B0FD}"/>
              </a:ext>
            </a:extLst>
          </p:cNvPr>
          <p:cNvPicPr>
            <a:picLocks noChangeAspect="1"/>
          </p:cNvPicPr>
          <p:nvPr/>
        </p:nvPicPr>
        <p:blipFill>
          <a:blip r:embed="rId4"/>
          <a:stretch>
            <a:fillRect/>
          </a:stretch>
        </p:blipFill>
        <p:spPr>
          <a:xfrm>
            <a:off x="6096000" y="2488666"/>
            <a:ext cx="4685457" cy="3669891"/>
          </a:xfrm>
          <a:prstGeom prst="rect">
            <a:avLst/>
          </a:prstGeom>
        </p:spPr>
      </p:pic>
      <p:sp>
        <p:nvSpPr>
          <p:cNvPr id="12" name="TextBox 11">
            <a:extLst>
              <a:ext uri="{FF2B5EF4-FFF2-40B4-BE49-F238E27FC236}">
                <a16:creationId xmlns:a16="http://schemas.microsoft.com/office/drawing/2014/main" id="{4FEB7E8A-09D3-90D9-5D49-10DC24AE1AB9}"/>
              </a:ext>
            </a:extLst>
          </p:cNvPr>
          <p:cNvSpPr txBox="1"/>
          <p:nvPr/>
        </p:nvSpPr>
        <p:spPr>
          <a:xfrm>
            <a:off x="164122" y="929878"/>
            <a:ext cx="11184063" cy="1169551"/>
          </a:xfrm>
          <a:prstGeom prst="rect">
            <a:avLst/>
          </a:prstGeom>
          <a:noFill/>
        </p:spPr>
        <p:txBody>
          <a:bodyPr wrap="square" rtlCol="0">
            <a:spAutoFit/>
          </a:bodyPr>
          <a:lstStyle/>
          <a:p>
            <a:pPr marL="285750" indent="-285750">
              <a:buFont typeface="Arial" panose="020B0604020202020204" pitchFamily="34" charset="0"/>
              <a:buChar char="•"/>
            </a:pPr>
            <a:r>
              <a:rPr lang="en-GB" sz="1400" dirty="0"/>
              <a:t>Holloway Park will provide 60 x 1B2P Social Rent Extra Care homes</a:t>
            </a:r>
          </a:p>
          <a:p>
            <a:pPr marL="285750" indent="-285750">
              <a:buFont typeface="Arial" panose="020B0604020202020204" pitchFamily="34" charset="0"/>
              <a:buChar char="•"/>
            </a:pPr>
            <a:r>
              <a:rPr lang="en-GB" sz="1400" dirty="0"/>
              <a:t>The Managing Agent will be responsible for the management and maintenance of this building including internal communal and staff areas.</a:t>
            </a:r>
          </a:p>
          <a:p>
            <a:pPr marL="285750" indent="-285750">
              <a:buFont typeface="Arial" panose="020B0604020202020204" pitchFamily="34" charset="0"/>
              <a:buChar char="•"/>
            </a:pPr>
            <a:r>
              <a:rPr lang="en-GB" sz="1400" dirty="0"/>
              <a:t>Care services for these residents will be provided separately through a care provider, and therefore the Managing Agent does not need to make allowances for the care services, however consideration should be given to the client group, and relevant training should be provided to site personnel.</a:t>
            </a:r>
          </a:p>
        </p:txBody>
      </p:sp>
      <p:sp>
        <p:nvSpPr>
          <p:cNvPr id="13" name="TextBox 12">
            <a:extLst>
              <a:ext uri="{FF2B5EF4-FFF2-40B4-BE49-F238E27FC236}">
                <a16:creationId xmlns:a16="http://schemas.microsoft.com/office/drawing/2014/main" id="{DA73F2C6-695E-0838-21C0-A3CEF2513112}"/>
              </a:ext>
            </a:extLst>
          </p:cNvPr>
          <p:cNvSpPr txBox="1"/>
          <p:nvPr/>
        </p:nvSpPr>
        <p:spPr>
          <a:xfrm>
            <a:off x="574386" y="6326820"/>
            <a:ext cx="4543425" cy="307777"/>
          </a:xfrm>
          <a:prstGeom prst="rect">
            <a:avLst/>
          </a:prstGeom>
          <a:noFill/>
        </p:spPr>
        <p:txBody>
          <a:bodyPr wrap="square" rtlCol="0">
            <a:spAutoFit/>
          </a:bodyPr>
          <a:lstStyle/>
          <a:p>
            <a:r>
              <a:rPr lang="en-GB" sz="1400" dirty="0">
                <a:latin typeface="+mj-lt"/>
              </a:rPr>
              <a:t>Ground Floor</a:t>
            </a:r>
          </a:p>
        </p:txBody>
      </p:sp>
      <p:sp>
        <p:nvSpPr>
          <p:cNvPr id="14" name="TextBox 13">
            <a:extLst>
              <a:ext uri="{FF2B5EF4-FFF2-40B4-BE49-F238E27FC236}">
                <a16:creationId xmlns:a16="http://schemas.microsoft.com/office/drawing/2014/main" id="{D79A156E-6394-3F66-B0D8-3F0C232F4502}"/>
              </a:ext>
            </a:extLst>
          </p:cNvPr>
          <p:cNvSpPr txBox="1"/>
          <p:nvPr/>
        </p:nvSpPr>
        <p:spPr>
          <a:xfrm>
            <a:off x="6096000" y="6329842"/>
            <a:ext cx="4543425" cy="307777"/>
          </a:xfrm>
          <a:prstGeom prst="rect">
            <a:avLst/>
          </a:prstGeom>
          <a:noFill/>
        </p:spPr>
        <p:txBody>
          <a:bodyPr wrap="square" rtlCol="0">
            <a:spAutoFit/>
          </a:bodyPr>
          <a:lstStyle/>
          <a:p>
            <a:r>
              <a:rPr lang="en-GB" sz="1400" dirty="0">
                <a:latin typeface="+mj-lt"/>
              </a:rPr>
              <a:t>Upper Floors</a:t>
            </a:r>
          </a:p>
        </p:txBody>
      </p:sp>
    </p:spTree>
    <p:extLst>
      <p:ext uri="{BB962C8B-B14F-4D97-AF65-F5344CB8AC3E}">
        <p14:creationId xmlns:p14="http://schemas.microsoft.com/office/powerpoint/2010/main" val="321785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C6A04-2A7F-461D-DC9B-F8CEFE159D3D}"/>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DF3B6C7-0A28-1988-F22D-383B82813D18}"/>
              </a:ext>
            </a:extLst>
          </p:cNvPr>
          <p:cNvSpPr/>
          <p:nvPr/>
        </p:nvSpPr>
        <p:spPr>
          <a:xfrm rot="5400000">
            <a:off x="5721531" y="-5721531"/>
            <a:ext cx="748937" cy="12192000"/>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sp>
        <p:nvSpPr>
          <p:cNvPr id="7" name="object 2">
            <a:extLst>
              <a:ext uri="{FF2B5EF4-FFF2-40B4-BE49-F238E27FC236}">
                <a16:creationId xmlns:a16="http://schemas.microsoft.com/office/drawing/2014/main" id="{AD971BF0-BE8F-68F0-7B9B-4AF984A55E81}"/>
              </a:ext>
            </a:extLst>
          </p:cNvPr>
          <p:cNvSpPr txBox="1">
            <a:spLocks/>
          </p:cNvSpPr>
          <p:nvPr/>
        </p:nvSpPr>
        <p:spPr>
          <a:xfrm>
            <a:off x="322008" y="90711"/>
            <a:ext cx="2944379"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dirty="0">
                <a:solidFill>
                  <a:schemeClr val="bg1"/>
                </a:solidFill>
                <a:latin typeface="Century Gothic" panose="020B0502020202020204" pitchFamily="34" charset="0"/>
              </a:rPr>
              <a:t>Holloway Park</a:t>
            </a:r>
            <a:r>
              <a:rPr lang="en-GB" sz="898" kern="0" dirty="0">
                <a:solidFill>
                  <a:schemeClr val="bg1"/>
                </a:solidFill>
                <a:latin typeface="Century Gothic" panose="020B0502020202020204" pitchFamily="34" charset="0"/>
              </a:rPr>
              <a:t> </a:t>
            </a:r>
            <a:endParaRPr lang="en-GB" sz="1154" b="1" kern="0" dirty="0">
              <a:solidFill>
                <a:schemeClr val="bg1"/>
              </a:solidFill>
              <a:latin typeface="Century Gothic" panose="020B0502020202020204" pitchFamily="34" charset="0"/>
            </a:endParaRPr>
          </a:p>
          <a:p>
            <a:pPr marL="8145">
              <a:spcBef>
                <a:spcPts val="64"/>
              </a:spcBef>
            </a:pPr>
            <a:r>
              <a:rPr lang="en-GB" sz="1154" b="1" kern="0" dirty="0">
                <a:solidFill>
                  <a:schemeClr val="bg1"/>
                </a:solidFill>
                <a:latin typeface="Century Gothic" panose="020B0502020202020204" pitchFamily="34" charset="0"/>
              </a:rPr>
              <a:t>Preamble</a:t>
            </a:r>
          </a:p>
        </p:txBody>
      </p:sp>
      <p:sp>
        <p:nvSpPr>
          <p:cNvPr id="6" name="TextBox 5">
            <a:extLst>
              <a:ext uri="{FF2B5EF4-FFF2-40B4-BE49-F238E27FC236}">
                <a16:creationId xmlns:a16="http://schemas.microsoft.com/office/drawing/2014/main" id="{8540DE4A-32D9-86BB-C6E6-60DA393EB7F0}"/>
              </a:ext>
            </a:extLst>
          </p:cNvPr>
          <p:cNvSpPr txBox="1"/>
          <p:nvPr/>
        </p:nvSpPr>
        <p:spPr>
          <a:xfrm>
            <a:off x="1457746" y="1293267"/>
            <a:ext cx="3530811" cy="667427"/>
          </a:xfrm>
          <a:prstGeom prst="rect">
            <a:avLst/>
          </a:prstGeom>
          <a:noFill/>
        </p:spPr>
        <p:txBody>
          <a:bodyPr wrap="square">
            <a:spAutoFit/>
          </a:bodyPr>
          <a:lstStyle/>
          <a:p>
            <a:pPr marL="191396" marR="5294" indent="-183251">
              <a:lnSpc>
                <a:spcPct val="111100"/>
              </a:lnSpc>
              <a:buFont typeface="Arial" panose="020B0604020202020204" pitchFamily="34" charset="0"/>
              <a:buChar char="•"/>
              <a:tabLst>
                <a:tab pos="154338" algn="l"/>
                <a:tab pos="154746" algn="l"/>
              </a:tabLst>
            </a:pPr>
            <a:endParaRPr lang="en-GB" sz="1154">
              <a:latin typeface="Century Gothic" panose="020B0502020202020204" pitchFamily="34" charset="0"/>
              <a:cs typeface="Arial"/>
            </a:endParaRPr>
          </a:p>
          <a:p>
            <a:pPr marL="191396" marR="5294" indent="-183251">
              <a:lnSpc>
                <a:spcPct val="111100"/>
              </a:lnSpc>
              <a:buFont typeface="Arial" panose="020B0604020202020204" pitchFamily="34" charset="0"/>
              <a:buChar char="•"/>
              <a:tabLst>
                <a:tab pos="154338" algn="l"/>
                <a:tab pos="154746" algn="l"/>
              </a:tabLst>
            </a:pPr>
            <a:endParaRPr lang="en-GB" sz="1154">
              <a:latin typeface="Century Gothic" panose="020B0502020202020204" pitchFamily="34" charset="0"/>
              <a:cs typeface="Arial"/>
            </a:endParaRPr>
          </a:p>
          <a:p>
            <a:pPr marL="191396" marR="5294" indent="-183251">
              <a:lnSpc>
                <a:spcPct val="111100"/>
              </a:lnSpc>
              <a:buFont typeface="Arial" panose="020B0604020202020204" pitchFamily="34" charset="0"/>
              <a:buChar char="•"/>
              <a:tabLst>
                <a:tab pos="154338" algn="l"/>
                <a:tab pos="154746" algn="l"/>
              </a:tabLst>
            </a:pPr>
            <a:endParaRPr lang="en-GB" sz="1154">
              <a:latin typeface="Century Gothic" panose="020B0502020202020204" pitchFamily="34" charset="0"/>
              <a:cs typeface="Arial"/>
            </a:endParaRPr>
          </a:p>
        </p:txBody>
      </p:sp>
      <p:pic>
        <p:nvPicPr>
          <p:cNvPr id="9" name="Picture 8">
            <a:extLst>
              <a:ext uri="{FF2B5EF4-FFF2-40B4-BE49-F238E27FC236}">
                <a16:creationId xmlns:a16="http://schemas.microsoft.com/office/drawing/2014/main" id="{6841C910-565E-BBFB-19E9-D698BA75F1F4}"/>
              </a:ext>
            </a:extLst>
          </p:cNvPr>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522182" y="90711"/>
            <a:ext cx="1283112" cy="375692"/>
          </a:xfrm>
          <a:prstGeom prst="rect">
            <a:avLst/>
          </a:prstGeom>
        </p:spPr>
      </p:pic>
      <p:sp>
        <p:nvSpPr>
          <p:cNvPr id="2" name="TextBox 1">
            <a:extLst>
              <a:ext uri="{FF2B5EF4-FFF2-40B4-BE49-F238E27FC236}">
                <a16:creationId xmlns:a16="http://schemas.microsoft.com/office/drawing/2014/main" id="{46C29536-D437-DD13-59F7-4B634FC270A4}"/>
              </a:ext>
            </a:extLst>
          </p:cNvPr>
          <p:cNvSpPr txBox="1"/>
          <p:nvPr/>
        </p:nvSpPr>
        <p:spPr>
          <a:xfrm>
            <a:off x="533399" y="1145086"/>
            <a:ext cx="8341093" cy="3046988"/>
          </a:xfrm>
          <a:prstGeom prst="rect">
            <a:avLst/>
          </a:prstGeom>
          <a:noFill/>
        </p:spPr>
        <p:txBody>
          <a:bodyPr wrap="square" rtlCol="0">
            <a:spAutoFit/>
          </a:bodyPr>
          <a:lstStyle/>
          <a:p>
            <a:r>
              <a:rPr lang="en-GB" sz="1200" b="1" dirty="0">
                <a:latin typeface="Aptos" panose="020B0004020202020204" pitchFamily="34" charset="0"/>
              </a:rPr>
              <a:t>Purpose: </a:t>
            </a:r>
            <a:r>
              <a:rPr lang="en-GB" sz="1200" dirty="0">
                <a:latin typeface="Aptos" panose="020B0004020202020204" pitchFamily="34" charset="0"/>
              </a:rPr>
              <a:t>This document is intended to provide additional background information for the purposes of project understanding.</a:t>
            </a:r>
          </a:p>
          <a:p>
            <a:endParaRPr lang="en-GB" sz="1200" dirty="0">
              <a:latin typeface="Aptos" panose="020B0004020202020204" pitchFamily="34" charset="0"/>
            </a:endParaRPr>
          </a:p>
          <a:p>
            <a:r>
              <a:rPr lang="en-GB" sz="1200" b="1" dirty="0">
                <a:latin typeface="Aptos" panose="020B0004020202020204" pitchFamily="34" charset="0"/>
              </a:rPr>
              <a:t>Note</a:t>
            </a:r>
            <a:r>
              <a:rPr lang="en-GB" sz="1200" dirty="0">
                <a:latin typeface="Aptos" panose="020B0004020202020204" pitchFamily="34" charset="0"/>
              </a:rPr>
              <a:t>: Whilst we have made an effort to provide information in a user-friendly format which will be of use for aiding project understanding, it should be noted that information and images in this presentation are subject to change for through continued design development (for phase 1) in addition to the redesign of phases 2 and 3 ahead of a revised planning application. Information in this presentation should therefore be considered indicative.</a:t>
            </a:r>
          </a:p>
          <a:p>
            <a:endParaRPr lang="en-GB" sz="1200" b="1" dirty="0">
              <a:solidFill>
                <a:srgbClr val="FF0000"/>
              </a:solidFill>
              <a:latin typeface="Aptos" panose="020B0004020202020204" pitchFamily="34" charset="0"/>
            </a:endParaRPr>
          </a:p>
          <a:p>
            <a:r>
              <a:rPr lang="en-GB" sz="1200" b="1" dirty="0">
                <a:solidFill>
                  <a:srgbClr val="FF0000"/>
                </a:solidFill>
                <a:latin typeface="Aptos" panose="020B0004020202020204" pitchFamily="34" charset="0"/>
              </a:rPr>
              <a:t>More up to date and detailed design information can be found in the drawings pack provided.</a:t>
            </a:r>
          </a:p>
          <a:p>
            <a:endParaRPr lang="en-GB" sz="1200" dirty="0">
              <a:latin typeface="Aptos" panose="020B0004020202020204" pitchFamily="34" charset="0"/>
            </a:endParaRPr>
          </a:p>
          <a:p>
            <a:endParaRPr lang="en-GB" sz="1200" dirty="0">
              <a:latin typeface="Aptos" panose="020B0004020202020204" pitchFamily="34" charset="0"/>
            </a:endParaRPr>
          </a:p>
          <a:p>
            <a:endParaRPr lang="en-GB" sz="1200" dirty="0">
              <a:latin typeface="Aptos" panose="020B0004020202020204" pitchFamily="34" charset="0"/>
            </a:endParaRPr>
          </a:p>
          <a:p>
            <a:endParaRPr lang="en-GB" sz="1200" dirty="0">
              <a:latin typeface="Aptos" panose="020B0004020202020204" pitchFamily="34" charset="0"/>
            </a:endParaRPr>
          </a:p>
          <a:p>
            <a:endParaRPr lang="en-GB" sz="1200" dirty="0">
              <a:latin typeface="Aptos" panose="020B0004020202020204" pitchFamily="34" charset="0"/>
            </a:endParaRPr>
          </a:p>
          <a:p>
            <a:endParaRPr lang="en-GB" sz="1200" dirty="0">
              <a:latin typeface="Aptos" panose="020B0004020202020204" pitchFamily="34" charset="0"/>
            </a:endParaRPr>
          </a:p>
          <a:p>
            <a:endParaRPr lang="en-GB" sz="1200" dirty="0">
              <a:latin typeface="Aptos" panose="020B0004020202020204" pitchFamily="34" charset="0"/>
            </a:endParaRPr>
          </a:p>
        </p:txBody>
      </p:sp>
    </p:spTree>
    <p:extLst>
      <p:ext uri="{BB962C8B-B14F-4D97-AF65-F5344CB8AC3E}">
        <p14:creationId xmlns:p14="http://schemas.microsoft.com/office/powerpoint/2010/main" val="4047184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0BA01A-287D-97E6-6EDD-1AF557796C2C}"/>
              </a:ext>
            </a:extLst>
          </p:cNvPr>
          <p:cNvSpPr/>
          <p:nvPr/>
        </p:nvSpPr>
        <p:spPr>
          <a:xfrm rot="5400000">
            <a:off x="5721531" y="-5721531"/>
            <a:ext cx="748937" cy="12192000"/>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sp>
        <p:nvSpPr>
          <p:cNvPr id="7" name="object 2">
            <a:extLst>
              <a:ext uri="{FF2B5EF4-FFF2-40B4-BE49-F238E27FC236}">
                <a16:creationId xmlns:a16="http://schemas.microsoft.com/office/drawing/2014/main" id="{7C62C0D8-CA7F-49E7-9571-583D4AF2D5FE}"/>
              </a:ext>
            </a:extLst>
          </p:cNvPr>
          <p:cNvSpPr txBox="1">
            <a:spLocks/>
          </p:cNvSpPr>
          <p:nvPr/>
        </p:nvSpPr>
        <p:spPr>
          <a:xfrm>
            <a:off x="322008" y="90711"/>
            <a:ext cx="2944379"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a:solidFill>
                  <a:schemeClr val="bg1"/>
                </a:solidFill>
                <a:latin typeface="Century Gothic" panose="020B0502020202020204" pitchFamily="34" charset="0"/>
              </a:rPr>
              <a:t>Holloway Park</a:t>
            </a:r>
            <a:r>
              <a:rPr lang="en-GB" sz="898" kern="0">
                <a:solidFill>
                  <a:schemeClr val="bg1"/>
                </a:solidFill>
                <a:latin typeface="Century Gothic" panose="020B0502020202020204" pitchFamily="34" charset="0"/>
              </a:rPr>
              <a:t> </a:t>
            </a:r>
            <a:endParaRPr lang="en-GB" sz="1154" b="1" kern="0">
              <a:solidFill>
                <a:schemeClr val="bg1"/>
              </a:solidFill>
              <a:latin typeface="Century Gothic" panose="020B0502020202020204" pitchFamily="34" charset="0"/>
            </a:endParaRPr>
          </a:p>
          <a:p>
            <a:pPr marL="8145">
              <a:spcBef>
                <a:spcPts val="64"/>
              </a:spcBef>
            </a:pPr>
            <a:r>
              <a:rPr lang="en-GB" sz="1154" b="1" kern="0">
                <a:solidFill>
                  <a:schemeClr val="bg1"/>
                </a:solidFill>
                <a:latin typeface="Century Gothic" panose="020B0502020202020204" pitchFamily="34" charset="0"/>
              </a:rPr>
              <a:t>Location</a:t>
            </a:r>
          </a:p>
        </p:txBody>
      </p:sp>
      <p:sp>
        <p:nvSpPr>
          <p:cNvPr id="6" name="TextBox 5">
            <a:extLst>
              <a:ext uri="{FF2B5EF4-FFF2-40B4-BE49-F238E27FC236}">
                <a16:creationId xmlns:a16="http://schemas.microsoft.com/office/drawing/2014/main" id="{4CDCA524-31D0-AE1F-BB7C-091014F16C5B}"/>
              </a:ext>
            </a:extLst>
          </p:cNvPr>
          <p:cNvSpPr txBox="1"/>
          <p:nvPr/>
        </p:nvSpPr>
        <p:spPr>
          <a:xfrm>
            <a:off x="1457746" y="1293267"/>
            <a:ext cx="3530811" cy="667427"/>
          </a:xfrm>
          <a:prstGeom prst="rect">
            <a:avLst/>
          </a:prstGeom>
          <a:noFill/>
        </p:spPr>
        <p:txBody>
          <a:bodyPr wrap="square">
            <a:spAutoFit/>
          </a:bodyPr>
          <a:lstStyle/>
          <a:p>
            <a:pPr marL="191396" marR="5294" indent="-183251">
              <a:lnSpc>
                <a:spcPct val="111100"/>
              </a:lnSpc>
              <a:buFont typeface="Arial" panose="020B0604020202020204" pitchFamily="34" charset="0"/>
              <a:buChar char="•"/>
              <a:tabLst>
                <a:tab pos="154338" algn="l"/>
                <a:tab pos="154746" algn="l"/>
              </a:tabLst>
            </a:pPr>
            <a:endParaRPr lang="en-GB" sz="1154">
              <a:latin typeface="Century Gothic" panose="020B0502020202020204" pitchFamily="34" charset="0"/>
              <a:cs typeface="Arial"/>
            </a:endParaRPr>
          </a:p>
          <a:p>
            <a:pPr marL="191396" marR="5294" indent="-183251">
              <a:lnSpc>
                <a:spcPct val="111100"/>
              </a:lnSpc>
              <a:buFont typeface="Arial" panose="020B0604020202020204" pitchFamily="34" charset="0"/>
              <a:buChar char="•"/>
              <a:tabLst>
                <a:tab pos="154338" algn="l"/>
                <a:tab pos="154746" algn="l"/>
              </a:tabLst>
            </a:pPr>
            <a:endParaRPr lang="en-GB" sz="1154">
              <a:latin typeface="Century Gothic" panose="020B0502020202020204" pitchFamily="34" charset="0"/>
              <a:cs typeface="Arial"/>
            </a:endParaRPr>
          </a:p>
          <a:p>
            <a:pPr marL="191396" marR="5294" indent="-183251">
              <a:lnSpc>
                <a:spcPct val="111100"/>
              </a:lnSpc>
              <a:buFont typeface="Arial" panose="020B0604020202020204" pitchFamily="34" charset="0"/>
              <a:buChar char="•"/>
              <a:tabLst>
                <a:tab pos="154338" algn="l"/>
                <a:tab pos="154746" algn="l"/>
              </a:tabLst>
            </a:pPr>
            <a:endParaRPr lang="en-GB" sz="1154">
              <a:latin typeface="Century Gothic" panose="020B0502020202020204" pitchFamily="34" charset="0"/>
              <a:cs typeface="Arial"/>
            </a:endParaRPr>
          </a:p>
        </p:txBody>
      </p:sp>
      <p:pic>
        <p:nvPicPr>
          <p:cNvPr id="9" name="Picture 8">
            <a:extLst>
              <a:ext uri="{FF2B5EF4-FFF2-40B4-BE49-F238E27FC236}">
                <a16:creationId xmlns:a16="http://schemas.microsoft.com/office/drawing/2014/main" id="{E18AB086-1DDC-5FCE-51E9-1A4E09A27489}"/>
              </a:ext>
            </a:extLst>
          </p:cNvPr>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522182" y="90711"/>
            <a:ext cx="1283112" cy="375692"/>
          </a:xfrm>
          <a:prstGeom prst="rect">
            <a:avLst/>
          </a:prstGeom>
        </p:spPr>
      </p:pic>
      <p:pic>
        <p:nvPicPr>
          <p:cNvPr id="10" name="Picture 9">
            <a:extLst>
              <a:ext uri="{FF2B5EF4-FFF2-40B4-BE49-F238E27FC236}">
                <a16:creationId xmlns:a16="http://schemas.microsoft.com/office/drawing/2014/main" id="{3A7B091D-CFE8-4C88-8582-D54E31E9916F}"/>
              </a:ext>
            </a:extLst>
          </p:cNvPr>
          <p:cNvPicPr>
            <a:picLocks noChangeAspect="1"/>
          </p:cNvPicPr>
          <p:nvPr/>
        </p:nvPicPr>
        <p:blipFill rotWithShape="1">
          <a:blip r:embed="rId4"/>
          <a:srcRect l="24583" r="-1" b="3640"/>
          <a:stretch/>
        </p:blipFill>
        <p:spPr>
          <a:xfrm>
            <a:off x="2417559" y="1001393"/>
            <a:ext cx="7356880" cy="5519019"/>
          </a:xfrm>
          <a:prstGeom prst="rect">
            <a:avLst/>
          </a:prstGeom>
        </p:spPr>
      </p:pic>
    </p:spTree>
    <p:extLst>
      <p:ext uri="{BB962C8B-B14F-4D97-AF65-F5344CB8AC3E}">
        <p14:creationId xmlns:p14="http://schemas.microsoft.com/office/powerpoint/2010/main" val="937017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aerial view of a city&#10;&#10;Description automatically generated">
            <a:extLst>
              <a:ext uri="{FF2B5EF4-FFF2-40B4-BE49-F238E27FC236}">
                <a16:creationId xmlns:a16="http://schemas.microsoft.com/office/drawing/2014/main" id="{06B74E80-09EF-6976-52CE-8E96738886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0294" y="793453"/>
            <a:ext cx="5144548" cy="5144548"/>
          </a:xfrm>
          <a:prstGeom prst="rect">
            <a:avLst/>
          </a:prstGeom>
        </p:spPr>
      </p:pic>
      <p:sp>
        <p:nvSpPr>
          <p:cNvPr id="6" name="Rectangle 5">
            <a:extLst>
              <a:ext uri="{FF2B5EF4-FFF2-40B4-BE49-F238E27FC236}">
                <a16:creationId xmlns:a16="http://schemas.microsoft.com/office/drawing/2014/main" id="{3D158B93-B467-6B29-7A09-DB42448701CD}"/>
              </a:ext>
            </a:extLst>
          </p:cNvPr>
          <p:cNvSpPr/>
          <p:nvPr/>
        </p:nvSpPr>
        <p:spPr>
          <a:xfrm rot="5400000">
            <a:off x="5760441" y="-5760440"/>
            <a:ext cx="671119" cy="12192002"/>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86405"/>
            <a:endParaRPr lang="en-GB" sz="1154">
              <a:solidFill>
                <a:prstClr val="white"/>
              </a:solidFill>
              <a:latin typeface="Calibri"/>
            </a:endParaRPr>
          </a:p>
        </p:txBody>
      </p:sp>
      <p:sp>
        <p:nvSpPr>
          <p:cNvPr id="9" name="object 2">
            <a:extLst>
              <a:ext uri="{FF2B5EF4-FFF2-40B4-BE49-F238E27FC236}">
                <a16:creationId xmlns:a16="http://schemas.microsoft.com/office/drawing/2014/main" id="{9313D6B6-8F15-5552-CECF-3AE7A5BBB60B}"/>
              </a:ext>
            </a:extLst>
          </p:cNvPr>
          <p:cNvSpPr txBox="1">
            <a:spLocks/>
          </p:cNvSpPr>
          <p:nvPr/>
        </p:nvSpPr>
        <p:spPr>
          <a:xfrm>
            <a:off x="163137" y="27031"/>
            <a:ext cx="4019505" cy="553374"/>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defTabSz="586405">
              <a:spcBef>
                <a:spcPts val="64"/>
              </a:spcBef>
            </a:pPr>
            <a:r>
              <a:rPr lang="en-GB" sz="2309" kern="0" spc="35">
                <a:solidFill>
                  <a:prstClr val="white"/>
                </a:solidFill>
                <a:latin typeface="Century Gothic" panose="020B0502020202020204" pitchFamily="34" charset="0"/>
              </a:rPr>
              <a:t>Holloway Park</a:t>
            </a:r>
          </a:p>
          <a:p>
            <a:pPr marL="8145" defTabSz="586405">
              <a:spcBef>
                <a:spcPts val="64"/>
              </a:spcBef>
            </a:pPr>
            <a:r>
              <a:rPr lang="en-GB" sz="1150" b="1" kern="0" spc="35">
                <a:solidFill>
                  <a:prstClr val="white"/>
                </a:solidFill>
                <a:latin typeface="Century Gothic" panose="020B0502020202020204" pitchFamily="34" charset="0"/>
              </a:rPr>
              <a:t>Consented masterplan</a:t>
            </a:r>
          </a:p>
        </p:txBody>
      </p:sp>
      <p:pic>
        <p:nvPicPr>
          <p:cNvPr id="10" name="Picture 9">
            <a:extLst>
              <a:ext uri="{FF2B5EF4-FFF2-40B4-BE49-F238E27FC236}">
                <a16:creationId xmlns:a16="http://schemas.microsoft.com/office/drawing/2014/main" id="{94DA3CBB-12FB-41FE-1EAB-A2EA5D7002B2}"/>
              </a:ext>
            </a:extLst>
          </p:cNvPr>
          <p:cNvPicPr>
            <a:picLocks noChangeAspect="1"/>
          </p:cNvPicPr>
          <p:nvPr/>
        </p:nvPicPr>
        <p:blipFill>
          <a:blip r:embed="rId4"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745751" y="122333"/>
            <a:ext cx="1283112" cy="375692"/>
          </a:xfrm>
          <a:prstGeom prst="rect">
            <a:avLst/>
          </a:prstGeom>
        </p:spPr>
      </p:pic>
      <p:sp>
        <p:nvSpPr>
          <p:cNvPr id="2" name="TextBox 1">
            <a:extLst>
              <a:ext uri="{FF2B5EF4-FFF2-40B4-BE49-F238E27FC236}">
                <a16:creationId xmlns:a16="http://schemas.microsoft.com/office/drawing/2014/main" id="{F56264AB-F0C4-45C8-B6B9-818E79ECD80F}"/>
              </a:ext>
            </a:extLst>
          </p:cNvPr>
          <p:cNvSpPr txBox="1"/>
          <p:nvPr/>
        </p:nvSpPr>
        <p:spPr>
          <a:xfrm>
            <a:off x="274672" y="807110"/>
            <a:ext cx="3826525" cy="1477328"/>
          </a:xfrm>
          <a:prstGeom prst="rect">
            <a:avLst/>
          </a:prstGeom>
          <a:solidFill>
            <a:srgbClr val="00A3AD">
              <a:alpha val="69804"/>
            </a:srgbClr>
          </a:solidFill>
          <a:ln w="28575">
            <a:solidFill>
              <a:srgbClr val="00A3AD"/>
            </a:solidFill>
          </a:ln>
        </p:spPr>
        <p:txBody>
          <a:bodyPr wrap="square" rtlCol="0">
            <a:spAutoFit/>
          </a:bodyPr>
          <a:lstStyle/>
          <a:p>
            <a:pPr defTabSz="586405"/>
            <a:r>
              <a:rPr lang="en-GB" sz="1000" b="1" dirty="0">
                <a:solidFill>
                  <a:prstClr val="white"/>
                </a:solidFill>
                <a:latin typeface="Century Gothic" panose="020B0502020202020204" pitchFamily="34" charset="0"/>
                <a:cs typeface="Arial" panose="020B0604020202020204" pitchFamily="34" charset="0"/>
              </a:rPr>
              <a:t>Consented Masterplan: </a:t>
            </a:r>
            <a:r>
              <a:rPr lang="en-GB" sz="1000" dirty="0">
                <a:solidFill>
                  <a:prstClr val="white"/>
                </a:solidFill>
                <a:latin typeface="Century Gothic" panose="020B0502020202020204" pitchFamily="34" charset="0"/>
                <a:cs typeface="Arial" panose="020B0604020202020204" pitchFamily="34" charset="0"/>
              </a:rPr>
              <a:t>985 new homes (60% affordable):</a:t>
            </a:r>
          </a:p>
          <a:p>
            <a:pPr defTabSz="586405"/>
            <a:endParaRPr lang="en-GB" sz="1000" dirty="0">
              <a:solidFill>
                <a:prstClr val="white"/>
              </a:solidFill>
              <a:latin typeface="Century Gothic" panose="020B0502020202020204" pitchFamily="34" charset="0"/>
              <a:cs typeface="Arial" panose="020B0604020202020204" pitchFamily="34" charset="0"/>
            </a:endParaRPr>
          </a:p>
          <a:p>
            <a:pPr marL="183251" indent="-183251" defTabSz="586405">
              <a:buFontTx/>
              <a:buChar char="-"/>
            </a:pPr>
            <a:r>
              <a:rPr lang="en-GB" sz="1000" dirty="0">
                <a:solidFill>
                  <a:prstClr val="white"/>
                </a:solidFill>
                <a:latin typeface="Century Gothic" panose="020B0502020202020204" pitchFamily="34" charset="0"/>
                <a:cs typeface="Arial" panose="020B0604020202020204" pitchFamily="34" charset="0"/>
              </a:rPr>
              <a:t>415 social rent (42%)</a:t>
            </a:r>
          </a:p>
          <a:p>
            <a:pPr marL="183251" indent="-183251" defTabSz="586405">
              <a:buFontTx/>
              <a:buChar char="-"/>
            </a:pPr>
            <a:r>
              <a:rPr lang="en-GB" sz="1000" dirty="0">
                <a:solidFill>
                  <a:prstClr val="white"/>
                </a:solidFill>
                <a:latin typeface="Century Gothic" panose="020B0502020202020204" pitchFamily="34" charset="0"/>
                <a:cs typeface="Arial" panose="020B0604020202020204" pitchFamily="34" charset="0"/>
              </a:rPr>
              <a:t>178 shared ownership (18%)</a:t>
            </a:r>
          </a:p>
          <a:p>
            <a:pPr marL="183251" indent="-183251" defTabSz="586405">
              <a:buFontTx/>
              <a:buChar char="-"/>
            </a:pPr>
            <a:r>
              <a:rPr lang="en-GB" sz="1000" dirty="0">
                <a:solidFill>
                  <a:prstClr val="white"/>
                </a:solidFill>
                <a:latin typeface="Century Gothic" panose="020B0502020202020204" pitchFamily="34" charset="0"/>
                <a:cs typeface="Arial" panose="020B0604020202020204" pitchFamily="34" charset="0"/>
              </a:rPr>
              <a:t>392 private (40%)</a:t>
            </a:r>
          </a:p>
          <a:p>
            <a:pPr marL="183251" indent="-183251" defTabSz="586405">
              <a:buFontTx/>
              <a:buChar char="-"/>
            </a:pPr>
            <a:endParaRPr lang="en-GB" sz="1000" dirty="0">
              <a:solidFill>
                <a:prstClr val="white"/>
              </a:solidFill>
              <a:latin typeface="Century Gothic" panose="020B0502020202020204" pitchFamily="34" charset="0"/>
              <a:cs typeface="Arial" panose="020B0604020202020204" pitchFamily="34" charset="0"/>
            </a:endParaRPr>
          </a:p>
          <a:p>
            <a:pPr defTabSz="586405"/>
            <a:r>
              <a:rPr lang="en-GB" sz="1000" b="1" dirty="0">
                <a:solidFill>
                  <a:schemeClr val="bg1"/>
                </a:solidFill>
                <a:latin typeface="Century Gothic" panose="020B0502020202020204" pitchFamily="34" charset="0"/>
                <a:cs typeface="Arial" panose="020B0604020202020204" pitchFamily="34" charset="0"/>
              </a:rPr>
              <a:t>NB Phases 2 and 3 are under redesign ahead of a revised planning application to be submitted in late 2025 to deliver a c. 1,100 home masterplan.</a:t>
            </a:r>
          </a:p>
        </p:txBody>
      </p:sp>
      <p:sp>
        <p:nvSpPr>
          <p:cNvPr id="7" name="Callout: Line 6">
            <a:extLst>
              <a:ext uri="{FF2B5EF4-FFF2-40B4-BE49-F238E27FC236}">
                <a16:creationId xmlns:a16="http://schemas.microsoft.com/office/drawing/2014/main" id="{2A74D57F-9EFD-4E6A-664F-99EEF3134C5E}"/>
              </a:ext>
            </a:extLst>
          </p:cNvPr>
          <p:cNvSpPr/>
          <p:nvPr/>
        </p:nvSpPr>
        <p:spPr>
          <a:xfrm>
            <a:off x="11062237" y="1147180"/>
            <a:ext cx="966626" cy="303668"/>
          </a:xfrm>
          <a:prstGeom prst="borderCallout1">
            <a:avLst>
              <a:gd name="adj1" fmla="val 44813"/>
              <a:gd name="adj2" fmla="val 1096"/>
              <a:gd name="adj3" fmla="val 631044"/>
              <a:gd name="adj4" fmla="val -305977"/>
            </a:avLst>
          </a:prstGeom>
          <a:solidFill>
            <a:srgbClr val="00A3AD">
              <a:alpha val="69804"/>
            </a:srgbClr>
          </a:solidFill>
          <a:ln>
            <a:solidFill>
              <a:srgbClr val="00A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latin typeface="Century Gothic" panose="020B0502020202020204" pitchFamily="34" charset="0"/>
                <a:cs typeface="Times New Roman" panose="02020603050405020304" pitchFamily="18" charset="0"/>
              </a:rPr>
              <a:t>Public Park</a:t>
            </a:r>
            <a:endParaRPr lang="en-GB" sz="1000">
              <a:latin typeface="Century Gothic" panose="020B0502020202020204" pitchFamily="34" charset="0"/>
            </a:endParaRPr>
          </a:p>
        </p:txBody>
      </p:sp>
      <p:sp>
        <p:nvSpPr>
          <p:cNvPr id="11" name="Callout: Line 10">
            <a:extLst>
              <a:ext uri="{FF2B5EF4-FFF2-40B4-BE49-F238E27FC236}">
                <a16:creationId xmlns:a16="http://schemas.microsoft.com/office/drawing/2014/main" id="{9B0D8EF9-1BED-6B80-D010-BBE19FE578AE}"/>
              </a:ext>
            </a:extLst>
          </p:cNvPr>
          <p:cNvSpPr/>
          <p:nvPr/>
        </p:nvSpPr>
        <p:spPr>
          <a:xfrm>
            <a:off x="11062237" y="2647871"/>
            <a:ext cx="966626" cy="303668"/>
          </a:xfrm>
          <a:prstGeom prst="borderCallout1">
            <a:avLst>
              <a:gd name="adj1" fmla="val 44813"/>
              <a:gd name="adj2" fmla="val 1096"/>
              <a:gd name="adj3" fmla="val 164594"/>
              <a:gd name="adj4" fmla="val -89483"/>
            </a:avLst>
          </a:prstGeom>
          <a:solidFill>
            <a:srgbClr val="00A3AD">
              <a:alpha val="69804"/>
            </a:srgbClr>
          </a:solidFill>
          <a:ln>
            <a:solidFill>
              <a:srgbClr val="00A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latin typeface="Century Gothic" panose="020B0502020202020204" pitchFamily="34" charset="0"/>
                <a:cs typeface="Times New Roman" panose="02020603050405020304" pitchFamily="18" charset="0"/>
              </a:rPr>
              <a:t>Commercial Space</a:t>
            </a:r>
            <a:endParaRPr lang="en-GB" sz="1000">
              <a:latin typeface="Century Gothic" panose="020B0502020202020204" pitchFamily="34" charset="0"/>
            </a:endParaRPr>
          </a:p>
        </p:txBody>
      </p:sp>
      <p:sp>
        <p:nvSpPr>
          <p:cNvPr id="12" name="Callout: Line 11">
            <a:extLst>
              <a:ext uri="{FF2B5EF4-FFF2-40B4-BE49-F238E27FC236}">
                <a16:creationId xmlns:a16="http://schemas.microsoft.com/office/drawing/2014/main" id="{872678AB-18F2-4D41-9D04-62CCB3102A9E}"/>
              </a:ext>
            </a:extLst>
          </p:cNvPr>
          <p:cNvSpPr/>
          <p:nvPr/>
        </p:nvSpPr>
        <p:spPr>
          <a:xfrm>
            <a:off x="11064014" y="3853499"/>
            <a:ext cx="964849" cy="303669"/>
          </a:xfrm>
          <a:prstGeom prst="borderCallout1">
            <a:avLst>
              <a:gd name="adj1" fmla="val 44813"/>
              <a:gd name="adj2" fmla="val 1096"/>
              <a:gd name="adj3" fmla="val -167834"/>
              <a:gd name="adj4" fmla="val -218405"/>
            </a:avLst>
          </a:prstGeom>
          <a:solidFill>
            <a:srgbClr val="00A3AD">
              <a:alpha val="69804"/>
            </a:srgbClr>
          </a:solidFill>
          <a:ln>
            <a:solidFill>
              <a:srgbClr val="00A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latin typeface="Century Gothic" panose="020B0502020202020204" pitchFamily="34" charset="0"/>
                <a:cs typeface="Times New Roman" panose="02020603050405020304" pitchFamily="18" charset="0"/>
              </a:rPr>
              <a:t>Commercial Space</a:t>
            </a:r>
            <a:endParaRPr lang="en-GB" sz="1000">
              <a:latin typeface="Century Gothic" panose="020B0502020202020204" pitchFamily="34" charset="0"/>
            </a:endParaRPr>
          </a:p>
        </p:txBody>
      </p:sp>
      <p:sp>
        <p:nvSpPr>
          <p:cNvPr id="13" name="Callout: Line 12">
            <a:extLst>
              <a:ext uri="{FF2B5EF4-FFF2-40B4-BE49-F238E27FC236}">
                <a16:creationId xmlns:a16="http://schemas.microsoft.com/office/drawing/2014/main" id="{CF42F129-A469-E2C1-1CC1-DA03924749C3}"/>
              </a:ext>
            </a:extLst>
          </p:cNvPr>
          <p:cNvSpPr/>
          <p:nvPr/>
        </p:nvSpPr>
        <p:spPr>
          <a:xfrm>
            <a:off x="11062237" y="4979961"/>
            <a:ext cx="964849" cy="372663"/>
          </a:xfrm>
          <a:prstGeom prst="borderCallout1">
            <a:avLst>
              <a:gd name="adj1" fmla="val 44813"/>
              <a:gd name="adj2" fmla="val 1096"/>
              <a:gd name="adj3" fmla="val -182693"/>
              <a:gd name="adj4" fmla="val -218236"/>
            </a:avLst>
          </a:prstGeom>
          <a:solidFill>
            <a:srgbClr val="00A3AD">
              <a:alpha val="69804"/>
            </a:srgbClr>
          </a:solidFill>
          <a:ln>
            <a:solidFill>
              <a:srgbClr val="00A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latin typeface="Century Gothic" panose="020B0502020202020204" pitchFamily="34" charset="0"/>
                <a:cs typeface="Times New Roman" panose="02020603050405020304" pitchFamily="18" charset="0"/>
              </a:rPr>
              <a:t>Women’s Building</a:t>
            </a:r>
            <a:endParaRPr lang="en-GB" sz="1000">
              <a:latin typeface="Century Gothic" panose="020B0502020202020204" pitchFamily="34" charset="0"/>
            </a:endParaRPr>
          </a:p>
        </p:txBody>
      </p:sp>
      <p:sp>
        <p:nvSpPr>
          <p:cNvPr id="14" name="Callout: Line 13">
            <a:extLst>
              <a:ext uri="{FF2B5EF4-FFF2-40B4-BE49-F238E27FC236}">
                <a16:creationId xmlns:a16="http://schemas.microsoft.com/office/drawing/2014/main" id="{43F7887A-2A60-D0E8-589D-01B4C2F27965}"/>
              </a:ext>
            </a:extLst>
          </p:cNvPr>
          <p:cNvSpPr/>
          <p:nvPr/>
        </p:nvSpPr>
        <p:spPr>
          <a:xfrm>
            <a:off x="5420574" y="6060333"/>
            <a:ext cx="1609200" cy="515038"/>
          </a:xfrm>
          <a:prstGeom prst="borderCallout1">
            <a:avLst>
              <a:gd name="adj1" fmla="val 48965"/>
              <a:gd name="adj2" fmla="val 100219"/>
              <a:gd name="adj3" fmla="val -561907"/>
              <a:gd name="adj4" fmla="val 134812"/>
            </a:avLst>
          </a:prstGeom>
          <a:solidFill>
            <a:srgbClr val="00A3AD">
              <a:alpha val="69804"/>
            </a:srgbClr>
          </a:solidFill>
          <a:ln>
            <a:solidFill>
              <a:srgbClr val="00A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latin typeface="Century Gothic" panose="020B0502020202020204" pitchFamily="34" charset="0"/>
                <a:cs typeface="Times New Roman" panose="02020603050405020304" pitchFamily="18" charset="0"/>
              </a:rPr>
              <a:t>Residents’ Facilities &amp; Concierge </a:t>
            </a:r>
            <a:endParaRPr lang="en-GB" sz="1000">
              <a:latin typeface="Century Gothic" panose="020B0502020202020204" pitchFamily="34" charset="0"/>
            </a:endParaRPr>
          </a:p>
        </p:txBody>
      </p:sp>
      <p:sp>
        <p:nvSpPr>
          <p:cNvPr id="15" name="Callout: Line 14">
            <a:extLst>
              <a:ext uri="{FF2B5EF4-FFF2-40B4-BE49-F238E27FC236}">
                <a16:creationId xmlns:a16="http://schemas.microsoft.com/office/drawing/2014/main" id="{FB80F4FC-0A1C-FAB7-B6CB-4B800C986686}"/>
              </a:ext>
            </a:extLst>
          </p:cNvPr>
          <p:cNvSpPr/>
          <p:nvPr/>
        </p:nvSpPr>
        <p:spPr>
          <a:xfrm>
            <a:off x="4738761" y="883933"/>
            <a:ext cx="881702" cy="282849"/>
          </a:xfrm>
          <a:prstGeom prst="borderCallout1">
            <a:avLst>
              <a:gd name="adj1" fmla="val 48965"/>
              <a:gd name="adj2" fmla="val 100219"/>
              <a:gd name="adj3" fmla="val 536672"/>
              <a:gd name="adj4" fmla="val 216271"/>
            </a:avLst>
          </a:prstGeom>
          <a:solidFill>
            <a:srgbClr val="00A3AD">
              <a:alpha val="69804"/>
            </a:srgbClr>
          </a:solidFill>
          <a:ln>
            <a:solidFill>
              <a:srgbClr val="00A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latin typeface="Century Gothic" panose="020B0502020202020204" pitchFamily="34" charset="0"/>
                <a:cs typeface="Times New Roman" panose="02020603050405020304" pitchFamily="18" charset="0"/>
              </a:rPr>
              <a:t>Extra Care</a:t>
            </a:r>
            <a:endParaRPr lang="en-GB" sz="1000">
              <a:latin typeface="Century Gothic" panose="020B0502020202020204" pitchFamily="34" charset="0"/>
            </a:endParaRPr>
          </a:p>
        </p:txBody>
      </p:sp>
      <p:sp>
        <p:nvSpPr>
          <p:cNvPr id="16" name="Callout: Line 15">
            <a:extLst>
              <a:ext uri="{FF2B5EF4-FFF2-40B4-BE49-F238E27FC236}">
                <a16:creationId xmlns:a16="http://schemas.microsoft.com/office/drawing/2014/main" id="{51B8E7F2-96D3-C084-8B57-9421AFA63FBC}"/>
              </a:ext>
            </a:extLst>
          </p:cNvPr>
          <p:cNvSpPr/>
          <p:nvPr/>
        </p:nvSpPr>
        <p:spPr>
          <a:xfrm>
            <a:off x="4310136" y="1450848"/>
            <a:ext cx="1310327" cy="326502"/>
          </a:xfrm>
          <a:prstGeom prst="borderCallout1">
            <a:avLst>
              <a:gd name="adj1" fmla="val 48965"/>
              <a:gd name="adj2" fmla="val 100219"/>
              <a:gd name="adj3" fmla="val 455428"/>
              <a:gd name="adj4" fmla="val 130840"/>
            </a:avLst>
          </a:prstGeom>
          <a:solidFill>
            <a:srgbClr val="00A3AD">
              <a:alpha val="69804"/>
            </a:srgbClr>
          </a:solidFill>
          <a:ln>
            <a:solidFill>
              <a:srgbClr val="00A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a:latin typeface="Century Gothic" panose="020B0502020202020204" pitchFamily="34" charset="0"/>
                <a:cs typeface="Times New Roman" panose="02020603050405020304" pitchFamily="18" charset="0"/>
              </a:rPr>
              <a:t>New Connection</a:t>
            </a:r>
            <a:endParaRPr lang="en-GB" sz="1000">
              <a:latin typeface="Century Gothic" panose="020B0502020202020204" pitchFamily="34" charset="0"/>
            </a:endParaRPr>
          </a:p>
        </p:txBody>
      </p:sp>
      <p:pic>
        <p:nvPicPr>
          <p:cNvPr id="28" name="Picture 27">
            <a:extLst>
              <a:ext uri="{FF2B5EF4-FFF2-40B4-BE49-F238E27FC236}">
                <a16:creationId xmlns:a16="http://schemas.microsoft.com/office/drawing/2014/main" id="{09A4974A-78E2-0934-E69F-DBBAE98D04DC}"/>
              </a:ext>
            </a:extLst>
          </p:cNvPr>
          <p:cNvPicPr>
            <a:picLocks noChangeAspect="1"/>
          </p:cNvPicPr>
          <p:nvPr/>
        </p:nvPicPr>
        <p:blipFill>
          <a:blip r:embed="rId5"/>
          <a:stretch>
            <a:fillRect/>
          </a:stretch>
        </p:blipFill>
        <p:spPr>
          <a:xfrm>
            <a:off x="163137" y="3191400"/>
            <a:ext cx="5012870" cy="3444292"/>
          </a:xfrm>
          <a:prstGeom prst="rect">
            <a:avLst/>
          </a:prstGeom>
        </p:spPr>
      </p:pic>
      <p:sp>
        <p:nvSpPr>
          <p:cNvPr id="32" name="Freeform: Shape 31">
            <a:extLst>
              <a:ext uri="{FF2B5EF4-FFF2-40B4-BE49-F238E27FC236}">
                <a16:creationId xmlns:a16="http://schemas.microsoft.com/office/drawing/2014/main" id="{1B215823-33A1-A478-42C5-2DF08DBF5887}"/>
              </a:ext>
            </a:extLst>
          </p:cNvPr>
          <p:cNvSpPr/>
          <p:nvPr/>
        </p:nvSpPr>
        <p:spPr>
          <a:xfrm>
            <a:off x="6082018" y="1937857"/>
            <a:ext cx="3758268" cy="3246539"/>
          </a:xfrm>
          <a:custGeom>
            <a:avLst/>
            <a:gdLst>
              <a:gd name="connsiteX0" fmla="*/ 1090569 w 3758268"/>
              <a:gd name="connsiteY0" fmla="*/ 0 h 3246539"/>
              <a:gd name="connsiteX1" fmla="*/ 822121 w 3758268"/>
              <a:gd name="connsiteY1" fmla="*/ 125835 h 3246539"/>
              <a:gd name="connsiteX2" fmla="*/ 696287 w 3758268"/>
              <a:gd name="connsiteY2" fmla="*/ 327171 h 3246539"/>
              <a:gd name="connsiteX3" fmla="*/ 0 w 3758268"/>
              <a:gd name="connsiteY3" fmla="*/ 662730 h 3246539"/>
              <a:gd name="connsiteX4" fmla="*/ 50334 w 3758268"/>
              <a:gd name="connsiteY4" fmla="*/ 864066 h 3246539"/>
              <a:gd name="connsiteX5" fmla="*/ 293615 w 3758268"/>
              <a:gd name="connsiteY5" fmla="*/ 1098958 h 3246539"/>
              <a:gd name="connsiteX6" fmla="*/ 402672 w 3758268"/>
              <a:gd name="connsiteY6" fmla="*/ 1392572 h 3246539"/>
              <a:gd name="connsiteX7" fmla="*/ 1551964 w 3758268"/>
              <a:gd name="connsiteY7" fmla="*/ 2374084 h 3246539"/>
              <a:gd name="connsiteX8" fmla="*/ 2600588 w 3758268"/>
              <a:gd name="connsiteY8" fmla="*/ 3246539 h 3246539"/>
              <a:gd name="connsiteX9" fmla="*/ 3758268 w 3758268"/>
              <a:gd name="connsiteY9" fmla="*/ 2030136 h 3246539"/>
              <a:gd name="connsiteX10" fmla="*/ 3296874 w 3758268"/>
              <a:gd name="connsiteY10" fmla="*/ 1661020 h 3246539"/>
              <a:gd name="connsiteX11" fmla="*/ 3154261 w 3758268"/>
              <a:gd name="connsiteY11" fmla="*/ 1400961 h 3246539"/>
              <a:gd name="connsiteX12" fmla="*/ 2751589 w 3758268"/>
              <a:gd name="connsiteY12" fmla="*/ 1157681 h 3246539"/>
              <a:gd name="connsiteX13" fmla="*/ 2718033 w 3758268"/>
              <a:gd name="connsiteY13" fmla="*/ 1182848 h 3246539"/>
              <a:gd name="connsiteX14" fmla="*/ 2617365 w 3758268"/>
              <a:gd name="connsiteY14" fmla="*/ 1249960 h 3246539"/>
              <a:gd name="connsiteX15" fmla="*/ 1409351 w 3758268"/>
              <a:gd name="connsiteY15" fmla="*/ 318782 h 3246539"/>
              <a:gd name="connsiteX16" fmla="*/ 1400962 w 3758268"/>
              <a:gd name="connsiteY16" fmla="*/ 176169 h 3246539"/>
              <a:gd name="connsiteX17" fmla="*/ 1090569 w 3758268"/>
              <a:gd name="connsiteY17" fmla="*/ 0 h 324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58268" h="3246539">
                <a:moveTo>
                  <a:pt x="1090569" y="0"/>
                </a:moveTo>
                <a:lnTo>
                  <a:pt x="822121" y="125835"/>
                </a:lnTo>
                <a:lnTo>
                  <a:pt x="696287" y="327171"/>
                </a:lnTo>
                <a:lnTo>
                  <a:pt x="0" y="662730"/>
                </a:lnTo>
                <a:lnTo>
                  <a:pt x="50334" y="864066"/>
                </a:lnTo>
                <a:lnTo>
                  <a:pt x="293615" y="1098958"/>
                </a:lnTo>
                <a:lnTo>
                  <a:pt x="402672" y="1392572"/>
                </a:lnTo>
                <a:lnTo>
                  <a:pt x="1551964" y="2374084"/>
                </a:lnTo>
                <a:lnTo>
                  <a:pt x="2600588" y="3246539"/>
                </a:lnTo>
                <a:lnTo>
                  <a:pt x="3758268" y="2030136"/>
                </a:lnTo>
                <a:lnTo>
                  <a:pt x="3296874" y="1661020"/>
                </a:lnTo>
                <a:lnTo>
                  <a:pt x="3154261" y="1400961"/>
                </a:lnTo>
                <a:lnTo>
                  <a:pt x="2751589" y="1157681"/>
                </a:lnTo>
                <a:lnTo>
                  <a:pt x="2718033" y="1182848"/>
                </a:lnTo>
                <a:lnTo>
                  <a:pt x="2617365" y="1249960"/>
                </a:lnTo>
                <a:lnTo>
                  <a:pt x="1409351" y="318782"/>
                </a:lnTo>
                <a:lnTo>
                  <a:pt x="1400962" y="176169"/>
                </a:lnTo>
                <a:lnTo>
                  <a:pt x="1090569" y="0"/>
                </a:lnTo>
                <a:close/>
              </a:path>
            </a:pathLst>
          </a:custGeom>
          <a:no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Freeform: Shape 32">
            <a:extLst>
              <a:ext uri="{FF2B5EF4-FFF2-40B4-BE49-F238E27FC236}">
                <a16:creationId xmlns:a16="http://schemas.microsoft.com/office/drawing/2014/main" id="{FE9CD1EE-2A06-37FC-91F8-54CCB9F8E9AF}"/>
              </a:ext>
            </a:extLst>
          </p:cNvPr>
          <p:cNvSpPr/>
          <p:nvPr/>
        </p:nvSpPr>
        <p:spPr>
          <a:xfrm>
            <a:off x="7583648" y="1510018"/>
            <a:ext cx="1711354" cy="1266738"/>
          </a:xfrm>
          <a:custGeom>
            <a:avLst/>
            <a:gdLst>
              <a:gd name="connsiteX0" fmla="*/ 0 w 1711354"/>
              <a:gd name="connsiteY0" fmla="*/ 578841 h 1266738"/>
              <a:gd name="connsiteX1" fmla="*/ 243280 w 1711354"/>
              <a:gd name="connsiteY1" fmla="*/ 377505 h 1266738"/>
              <a:gd name="connsiteX2" fmla="*/ 377504 w 1711354"/>
              <a:gd name="connsiteY2" fmla="*/ 209725 h 1266738"/>
              <a:gd name="connsiteX3" fmla="*/ 578840 w 1711354"/>
              <a:gd name="connsiteY3" fmla="*/ 83890 h 1266738"/>
              <a:gd name="connsiteX4" fmla="*/ 780176 w 1711354"/>
              <a:gd name="connsiteY4" fmla="*/ 0 h 1266738"/>
              <a:gd name="connsiteX5" fmla="*/ 964734 w 1711354"/>
              <a:gd name="connsiteY5" fmla="*/ 33556 h 1266738"/>
              <a:gd name="connsiteX6" fmla="*/ 1090569 w 1711354"/>
              <a:gd name="connsiteY6" fmla="*/ 67112 h 1266738"/>
              <a:gd name="connsiteX7" fmla="*/ 1308682 w 1711354"/>
              <a:gd name="connsiteY7" fmla="*/ 192947 h 1266738"/>
              <a:gd name="connsiteX8" fmla="*/ 1476462 w 1711354"/>
              <a:gd name="connsiteY8" fmla="*/ 167780 h 1266738"/>
              <a:gd name="connsiteX9" fmla="*/ 1711354 w 1711354"/>
              <a:gd name="connsiteY9" fmla="*/ 293615 h 1266738"/>
              <a:gd name="connsiteX10" fmla="*/ 1694576 w 1711354"/>
              <a:gd name="connsiteY10" fmla="*/ 587230 h 1266738"/>
              <a:gd name="connsiteX11" fmla="*/ 1619075 w 1711354"/>
              <a:gd name="connsiteY11" fmla="*/ 595619 h 1266738"/>
              <a:gd name="connsiteX12" fmla="*/ 1342238 w 1711354"/>
              <a:gd name="connsiteY12" fmla="*/ 771788 h 1266738"/>
              <a:gd name="connsiteX13" fmla="*/ 1291904 w 1711354"/>
              <a:gd name="connsiteY13" fmla="*/ 906011 h 1266738"/>
              <a:gd name="connsiteX14" fmla="*/ 1157680 w 1711354"/>
              <a:gd name="connsiteY14" fmla="*/ 897622 h 1266738"/>
              <a:gd name="connsiteX15" fmla="*/ 1065402 w 1711354"/>
              <a:gd name="connsiteY15" fmla="*/ 897622 h 1266738"/>
              <a:gd name="connsiteX16" fmla="*/ 889233 w 1711354"/>
              <a:gd name="connsiteY16" fmla="*/ 1065402 h 1266738"/>
              <a:gd name="connsiteX17" fmla="*/ 864066 w 1711354"/>
              <a:gd name="connsiteY17" fmla="*/ 1166070 h 1266738"/>
              <a:gd name="connsiteX18" fmla="*/ 738231 w 1711354"/>
              <a:gd name="connsiteY18" fmla="*/ 1266738 h 1266738"/>
              <a:gd name="connsiteX19" fmla="*/ 645952 w 1711354"/>
              <a:gd name="connsiteY19" fmla="*/ 1249960 h 1266738"/>
              <a:gd name="connsiteX20" fmla="*/ 478172 w 1711354"/>
              <a:gd name="connsiteY20" fmla="*/ 1115736 h 1266738"/>
              <a:gd name="connsiteX21" fmla="*/ 100668 w 1711354"/>
              <a:gd name="connsiteY21" fmla="*/ 805343 h 1266738"/>
              <a:gd name="connsiteX22" fmla="*/ 0 w 1711354"/>
              <a:gd name="connsiteY22" fmla="*/ 578841 h 1266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11354" h="1266738">
                <a:moveTo>
                  <a:pt x="0" y="578841"/>
                </a:moveTo>
                <a:lnTo>
                  <a:pt x="243280" y="377505"/>
                </a:lnTo>
                <a:lnTo>
                  <a:pt x="377504" y="209725"/>
                </a:lnTo>
                <a:lnTo>
                  <a:pt x="578840" y="83890"/>
                </a:lnTo>
                <a:lnTo>
                  <a:pt x="780176" y="0"/>
                </a:lnTo>
                <a:lnTo>
                  <a:pt x="964734" y="33556"/>
                </a:lnTo>
                <a:lnTo>
                  <a:pt x="1090569" y="67112"/>
                </a:lnTo>
                <a:lnTo>
                  <a:pt x="1308682" y="192947"/>
                </a:lnTo>
                <a:lnTo>
                  <a:pt x="1476462" y="167780"/>
                </a:lnTo>
                <a:lnTo>
                  <a:pt x="1711354" y="293615"/>
                </a:lnTo>
                <a:lnTo>
                  <a:pt x="1694576" y="587230"/>
                </a:lnTo>
                <a:lnTo>
                  <a:pt x="1619075" y="595619"/>
                </a:lnTo>
                <a:lnTo>
                  <a:pt x="1342238" y="771788"/>
                </a:lnTo>
                <a:lnTo>
                  <a:pt x="1291904" y="906011"/>
                </a:lnTo>
                <a:lnTo>
                  <a:pt x="1157680" y="897622"/>
                </a:lnTo>
                <a:lnTo>
                  <a:pt x="1065402" y="897622"/>
                </a:lnTo>
                <a:lnTo>
                  <a:pt x="889233" y="1065402"/>
                </a:lnTo>
                <a:lnTo>
                  <a:pt x="864066" y="1166070"/>
                </a:lnTo>
                <a:lnTo>
                  <a:pt x="738231" y="1266738"/>
                </a:lnTo>
                <a:lnTo>
                  <a:pt x="645952" y="1249960"/>
                </a:lnTo>
                <a:lnTo>
                  <a:pt x="478172" y="1115736"/>
                </a:lnTo>
                <a:lnTo>
                  <a:pt x="100668" y="805343"/>
                </a:lnTo>
                <a:lnTo>
                  <a:pt x="0" y="578841"/>
                </a:lnTo>
                <a:close/>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Freeform: Shape 33">
            <a:extLst>
              <a:ext uri="{FF2B5EF4-FFF2-40B4-BE49-F238E27FC236}">
                <a16:creationId xmlns:a16="http://schemas.microsoft.com/office/drawing/2014/main" id="{58CDB6C9-1F3A-9B31-88F0-6570D2925BD0}"/>
              </a:ext>
            </a:extLst>
          </p:cNvPr>
          <p:cNvSpPr/>
          <p:nvPr/>
        </p:nvSpPr>
        <p:spPr>
          <a:xfrm>
            <a:off x="8464492" y="1904301"/>
            <a:ext cx="2013358" cy="1954635"/>
          </a:xfrm>
          <a:custGeom>
            <a:avLst/>
            <a:gdLst>
              <a:gd name="connsiteX0" fmla="*/ 1308682 w 2013358"/>
              <a:gd name="connsiteY0" fmla="*/ 1870745 h 1954635"/>
              <a:gd name="connsiteX1" fmla="*/ 1736521 w 2013358"/>
              <a:gd name="connsiteY1" fmla="*/ 1291905 h 1954635"/>
              <a:gd name="connsiteX2" fmla="*/ 1921079 w 2013358"/>
              <a:gd name="connsiteY2" fmla="*/ 947956 h 1954635"/>
              <a:gd name="connsiteX3" fmla="*/ 2013358 w 2013358"/>
              <a:gd name="connsiteY3" fmla="*/ 553673 h 1954635"/>
              <a:gd name="connsiteX4" fmla="*/ 1031846 w 2013358"/>
              <a:gd name="connsiteY4" fmla="*/ 0 h 1954635"/>
              <a:gd name="connsiteX5" fmla="*/ 931178 w 2013358"/>
              <a:gd name="connsiteY5" fmla="*/ 25167 h 1954635"/>
              <a:gd name="connsiteX6" fmla="*/ 855677 w 2013358"/>
              <a:gd name="connsiteY6" fmla="*/ 83890 h 1954635"/>
              <a:gd name="connsiteX7" fmla="*/ 855677 w 2013358"/>
              <a:gd name="connsiteY7" fmla="*/ 209725 h 1954635"/>
              <a:gd name="connsiteX8" fmla="*/ 755009 w 2013358"/>
              <a:gd name="connsiteY8" fmla="*/ 192947 h 1954635"/>
              <a:gd name="connsiteX9" fmla="*/ 478172 w 2013358"/>
              <a:gd name="connsiteY9" fmla="*/ 385893 h 1954635"/>
              <a:gd name="connsiteX10" fmla="*/ 436227 w 2013358"/>
              <a:gd name="connsiteY10" fmla="*/ 528506 h 1954635"/>
              <a:gd name="connsiteX11" fmla="*/ 201336 w 2013358"/>
              <a:gd name="connsiteY11" fmla="*/ 528506 h 1954635"/>
              <a:gd name="connsiteX12" fmla="*/ 50334 w 2013358"/>
              <a:gd name="connsiteY12" fmla="*/ 654341 h 1954635"/>
              <a:gd name="connsiteX13" fmla="*/ 33556 w 2013358"/>
              <a:gd name="connsiteY13" fmla="*/ 813732 h 1954635"/>
              <a:gd name="connsiteX14" fmla="*/ 0 w 2013358"/>
              <a:gd name="connsiteY14" fmla="*/ 1015068 h 1954635"/>
              <a:gd name="connsiteX15" fmla="*/ 268447 w 2013358"/>
              <a:gd name="connsiteY15" fmla="*/ 1199626 h 1954635"/>
              <a:gd name="connsiteX16" fmla="*/ 385893 w 2013358"/>
              <a:gd name="connsiteY16" fmla="*/ 1157681 h 1954635"/>
              <a:gd name="connsiteX17" fmla="*/ 520117 w 2013358"/>
              <a:gd name="connsiteY17" fmla="*/ 1266738 h 1954635"/>
              <a:gd name="connsiteX18" fmla="*/ 822121 w 2013358"/>
              <a:gd name="connsiteY18" fmla="*/ 1434517 h 1954635"/>
              <a:gd name="connsiteX19" fmla="*/ 964734 w 2013358"/>
              <a:gd name="connsiteY19" fmla="*/ 1677798 h 1954635"/>
              <a:gd name="connsiteX20" fmla="*/ 1266737 w 2013358"/>
              <a:gd name="connsiteY20" fmla="*/ 1954635 h 1954635"/>
              <a:gd name="connsiteX21" fmla="*/ 1308682 w 2013358"/>
              <a:gd name="connsiteY21" fmla="*/ 1870745 h 19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13358" h="1954635">
                <a:moveTo>
                  <a:pt x="1308682" y="1870745"/>
                </a:moveTo>
                <a:lnTo>
                  <a:pt x="1736521" y="1291905"/>
                </a:lnTo>
                <a:lnTo>
                  <a:pt x="1921079" y="947956"/>
                </a:lnTo>
                <a:lnTo>
                  <a:pt x="2013358" y="553673"/>
                </a:lnTo>
                <a:lnTo>
                  <a:pt x="1031846" y="0"/>
                </a:lnTo>
                <a:lnTo>
                  <a:pt x="931178" y="25167"/>
                </a:lnTo>
                <a:lnTo>
                  <a:pt x="855677" y="83890"/>
                </a:lnTo>
                <a:lnTo>
                  <a:pt x="855677" y="209725"/>
                </a:lnTo>
                <a:lnTo>
                  <a:pt x="755009" y="192947"/>
                </a:lnTo>
                <a:lnTo>
                  <a:pt x="478172" y="385893"/>
                </a:lnTo>
                <a:lnTo>
                  <a:pt x="436227" y="528506"/>
                </a:lnTo>
                <a:lnTo>
                  <a:pt x="201336" y="528506"/>
                </a:lnTo>
                <a:lnTo>
                  <a:pt x="50334" y="654341"/>
                </a:lnTo>
                <a:lnTo>
                  <a:pt x="33556" y="813732"/>
                </a:lnTo>
                <a:lnTo>
                  <a:pt x="0" y="1015068"/>
                </a:lnTo>
                <a:lnTo>
                  <a:pt x="268447" y="1199626"/>
                </a:lnTo>
                <a:lnTo>
                  <a:pt x="385893" y="1157681"/>
                </a:lnTo>
                <a:lnTo>
                  <a:pt x="520117" y="1266738"/>
                </a:lnTo>
                <a:lnTo>
                  <a:pt x="822121" y="1434517"/>
                </a:lnTo>
                <a:lnTo>
                  <a:pt x="964734" y="1677798"/>
                </a:lnTo>
                <a:lnTo>
                  <a:pt x="1266737" y="1954635"/>
                </a:lnTo>
                <a:lnTo>
                  <a:pt x="1308682" y="1870745"/>
                </a:lnTo>
                <a:close/>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34">
            <a:extLst>
              <a:ext uri="{FF2B5EF4-FFF2-40B4-BE49-F238E27FC236}">
                <a16:creationId xmlns:a16="http://schemas.microsoft.com/office/drawing/2014/main" id="{A68A5224-291D-4A2F-BCC0-EEBCFB5ED1DF}"/>
              </a:ext>
            </a:extLst>
          </p:cNvPr>
          <p:cNvSpPr txBox="1"/>
          <p:nvPr/>
        </p:nvSpPr>
        <p:spPr>
          <a:xfrm>
            <a:off x="638475" y="2388209"/>
            <a:ext cx="4981987" cy="246221"/>
          </a:xfrm>
          <a:prstGeom prst="rect">
            <a:avLst/>
          </a:prstGeom>
          <a:noFill/>
        </p:spPr>
        <p:txBody>
          <a:bodyPr wrap="square" rtlCol="0">
            <a:spAutoFit/>
          </a:bodyPr>
          <a:lstStyle/>
          <a:p>
            <a:r>
              <a:rPr lang="en-GB" sz="1000" dirty="0">
                <a:latin typeface="Century Gothic" panose="020B0502020202020204" pitchFamily="34" charset="0"/>
              </a:rPr>
              <a:t>Phase 1: 429 homes - 50% social rent, 8% shared ownership, 46 % Market</a:t>
            </a:r>
          </a:p>
        </p:txBody>
      </p:sp>
      <p:sp>
        <p:nvSpPr>
          <p:cNvPr id="38" name="Rectangle 37">
            <a:extLst>
              <a:ext uri="{FF2B5EF4-FFF2-40B4-BE49-F238E27FC236}">
                <a16:creationId xmlns:a16="http://schemas.microsoft.com/office/drawing/2014/main" id="{A28F5B17-BC47-20D2-C0CC-DBDC22C2EDF9}"/>
              </a:ext>
            </a:extLst>
          </p:cNvPr>
          <p:cNvSpPr/>
          <p:nvPr/>
        </p:nvSpPr>
        <p:spPr>
          <a:xfrm>
            <a:off x="279201" y="2458237"/>
            <a:ext cx="359275" cy="113862"/>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a:extLst>
              <a:ext uri="{FF2B5EF4-FFF2-40B4-BE49-F238E27FC236}">
                <a16:creationId xmlns:a16="http://schemas.microsoft.com/office/drawing/2014/main" id="{DA34236D-69E2-7AA6-65A2-D6A61449733E}"/>
              </a:ext>
            </a:extLst>
          </p:cNvPr>
          <p:cNvSpPr/>
          <p:nvPr/>
        </p:nvSpPr>
        <p:spPr>
          <a:xfrm>
            <a:off x="279200" y="2648861"/>
            <a:ext cx="359275" cy="113862"/>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a:extLst>
              <a:ext uri="{FF2B5EF4-FFF2-40B4-BE49-F238E27FC236}">
                <a16:creationId xmlns:a16="http://schemas.microsoft.com/office/drawing/2014/main" id="{AA44F818-1063-84F9-53DA-72F29B9A56FD}"/>
              </a:ext>
            </a:extLst>
          </p:cNvPr>
          <p:cNvSpPr/>
          <p:nvPr/>
        </p:nvSpPr>
        <p:spPr>
          <a:xfrm>
            <a:off x="279200" y="2848471"/>
            <a:ext cx="359275" cy="113862"/>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TextBox 45">
            <a:extLst>
              <a:ext uri="{FF2B5EF4-FFF2-40B4-BE49-F238E27FC236}">
                <a16:creationId xmlns:a16="http://schemas.microsoft.com/office/drawing/2014/main" id="{90EE82C1-7FD7-601F-4467-42E7BCB84F94}"/>
              </a:ext>
            </a:extLst>
          </p:cNvPr>
          <p:cNvSpPr txBox="1"/>
          <p:nvPr/>
        </p:nvSpPr>
        <p:spPr>
          <a:xfrm>
            <a:off x="638475" y="2529224"/>
            <a:ext cx="6098796" cy="293863"/>
          </a:xfrm>
          <a:prstGeom prst="rect">
            <a:avLst/>
          </a:prstGeom>
          <a:noFill/>
        </p:spPr>
        <p:txBody>
          <a:bodyPr wrap="square">
            <a:spAutoFit/>
          </a:bodyPr>
          <a:lstStyle/>
          <a:p>
            <a:pPr>
              <a:lnSpc>
                <a:spcPct val="150000"/>
              </a:lnSpc>
            </a:pPr>
            <a:r>
              <a:rPr lang="en-GB" sz="1000">
                <a:latin typeface="Century Gothic" panose="020B0502020202020204" pitchFamily="34" charset="0"/>
              </a:rPr>
              <a:t>Phase 2: 235 homes - 49% social rent, 22%  shared ownership, 29 % Market </a:t>
            </a:r>
          </a:p>
        </p:txBody>
      </p:sp>
      <p:sp>
        <p:nvSpPr>
          <p:cNvPr id="48" name="TextBox 47">
            <a:extLst>
              <a:ext uri="{FF2B5EF4-FFF2-40B4-BE49-F238E27FC236}">
                <a16:creationId xmlns:a16="http://schemas.microsoft.com/office/drawing/2014/main" id="{C5E66C54-F7BA-FC63-CB63-8C7E16A2CDBD}"/>
              </a:ext>
            </a:extLst>
          </p:cNvPr>
          <p:cNvSpPr txBox="1"/>
          <p:nvPr/>
        </p:nvSpPr>
        <p:spPr>
          <a:xfrm>
            <a:off x="636979" y="2762723"/>
            <a:ext cx="4899755" cy="246221"/>
          </a:xfrm>
          <a:prstGeom prst="rect">
            <a:avLst/>
          </a:prstGeom>
          <a:noFill/>
        </p:spPr>
        <p:txBody>
          <a:bodyPr wrap="square">
            <a:spAutoFit/>
          </a:bodyPr>
          <a:lstStyle/>
          <a:p>
            <a:r>
              <a:rPr lang="en-GB" sz="1000">
                <a:latin typeface="Century Gothic" panose="020B0502020202020204" pitchFamily="34" charset="0"/>
              </a:rPr>
              <a:t>Phase 3: 321 homes - 26% Social Homes, 34% shared ownership, 40% Market</a:t>
            </a:r>
          </a:p>
        </p:txBody>
      </p:sp>
    </p:spTree>
    <p:extLst>
      <p:ext uri="{BB962C8B-B14F-4D97-AF65-F5344CB8AC3E}">
        <p14:creationId xmlns:p14="http://schemas.microsoft.com/office/powerpoint/2010/main" val="738714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p:bldP spid="38" grpId="0" animBg="1"/>
      <p:bldP spid="41" grpId="0" animBg="1"/>
      <p:bldP spid="42" grpId="0" animBg="1"/>
      <p:bldP spid="46" grpId="0"/>
      <p:bldP spid="4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0BA01A-287D-97E6-6EDD-1AF557796C2C}"/>
              </a:ext>
            </a:extLst>
          </p:cNvPr>
          <p:cNvSpPr/>
          <p:nvPr/>
        </p:nvSpPr>
        <p:spPr>
          <a:xfrm rot="5400000">
            <a:off x="5721531" y="-5721531"/>
            <a:ext cx="748937" cy="12192000"/>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sp>
        <p:nvSpPr>
          <p:cNvPr id="7" name="object 2">
            <a:extLst>
              <a:ext uri="{FF2B5EF4-FFF2-40B4-BE49-F238E27FC236}">
                <a16:creationId xmlns:a16="http://schemas.microsoft.com/office/drawing/2014/main" id="{7C62C0D8-CA7F-49E7-9571-583D4AF2D5FE}"/>
              </a:ext>
            </a:extLst>
          </p:cNvPr>
          <p:cNvSpPr txBox="1">
            <a:spLocks/>
          </p:cNvSpPr>
          <p:nvPr/>
        </p:nvSpPr>
        <p:spPr>
          <a:xfrm>
            <a:off x="322008" y="90711"/>
            <a:ext cx="4035983"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dirty="0">
                <a:solidFill>
                  <a:schemeClr val="bg1"/>
                </a:solidFill>
                <a:latin typeface="Century Gothic" panose="020B0502020202020204" pitchFamily="34" charset="0"/>
              </a:rPr>
              <a:t>Holloway Park</a:t>
            </a:r>
            <a:r>
              <a:rPr lang="en-GB" sz="898" kern="0" dirty="0">
                <a:solidFill>
                  <a:schemeClr val="bg1"/>
                </a:solidFill>
                <a:latin typeface="Century Gothic" panose="020B0502020202020204" pitchFamily="34" charset="0"/>
              </a:rPr>
              <a:t> </a:t>
            </a:r>
            <a:endParaRPr lang="en-GB" sz="1154" b="1" kern="0" dirty="0">
              <a:solidFill>
                <a:schemeClr val="bg1"/>
              </a:solidFill>
              <a:latin typeface="Century Gothic" panose="020B0502020202020204" pitchFamily="34" charset="0"/>
            </a:endParaRPr>
          </a:p>
          <a:p>
            <a:pPr marL="8145">
              <a:spcBef>
                <a:spcPts val="64"/>
              </a:spcBef>
            </a:pPr>
            <a:r>
              <a:rPr lang="en-GB" sz="1154" b="1" kern="0" dirty="0">
                <a:solidFill>
                  <a:schemeClr val="bg1"/>
                </a:solidFill>
                <a:latin typeface="Century Gothic" panose="020B0502020202020204" pitchFamily="34" charset="0"/>
              </a:rPr>
              <a:t>Consented masterplan - schedule of accommodation</a:t>
            </a:r>
          </a:p>
        </p:txBody>
      </p:sp>
      <p:sp>
        <p:nvSpPr>
          <p:cNvPr id="6" name="TextBox 5">
            <a:extLst>
              <a:ext uri="{FF2B5EF4-FFF2-40B4-BE49-F238E27FC236}">
                <a16:creationId xmlns:a16="http://schemas.microsoft.com/office/drawing/2014/main" id="{4CDCA524-31D0-AE1F-BB7C-091014F16C5B}"/>
              </a:ext>
            </a:extLst>
          </p:cNvPr>
          <p:cNvSpPr txBox="1"/>
          <p:nvPr/>
        </p:nvSpPr>
        <p:spPr>
          <a:xfrm>
            <a:off x="1457746" y="1293267"/>
            <a:ext cx="3530811" cy="667427"/>
          </a:xfrm>
          <a:prstGeom prst="rect">
            <a:avLst/>
          </a:prstGeom>
          <a:noFill/>
        </p:spPr>
        <p:txBody>
          <a:bodyPr wrap="square">
            <a:spAutoFit/>
          </a:bodyPr>
          <a:lstStyle/>
          <a:p>
            <a:pPr marL="191396" marR="5294" indent="-183251">
              <a:lnSpc>
                <a:spcPct val="111100"/>
              </a:lnSpc>
              <a:buFont typeface="Arial" panose="020B0604020202020204" pitchFamily="34" charset="0"/>
              <a:buChar char="•"/>
              <a:tabLst>
                <a:tab pos="154338" algn="l"/>
                <a:tab pos="154746" algn="l"/>
              </a:tabLst>
            </a:pPr>
            <a:endParaRPr lang="en-GB" sz="1154">
              <a:latin typeface="Century Gothic" panose="020B0502020202020204" pitchFamily="34" charset="0"/>
              <a:cs typeface="Arial"/>
            </a:endParaRPr>
          </a:p>
          <a:p>
            <a:pPr marL="191396" marR="5294" indent="-183251">
              <a:lnSpc>
                <a:spcPct val="111100"/>
              </a:lnSpc>
              <a:buFont typeface="Arial" panose="020B0604020202020204" pitchFamily="34" charset="0"/>
              <a:buChar char="•"/>
              <a:tabLst>
                <a:tab pos="154338" algn="l"/>
                <a:tab pos="154746" algn="l"/>
              </a:tabLst>
            </a:pPr>
            <a:endParaRPr lang="en-GB" sz="1154">
              <a:latin typeface="Century Gothic" panose="020B0502020202020204" pitchFamily="34" charset="0"/>
              <a:cs typeface="Arial"/>
            </a:endParaRPr>
          </a:p>
          <a:p>
            <a:pPr marL="191396" marR="5294" indent="-183251">
              <a:lnSpc>
                <a:spcPct val="111100"/>
              </a:lnSpc>
              <a:buFont typeface="Arial" panose="020B0604020202020204" pitchFamily="34" charset="0"/>
              <a:buChar char="•"/>
              <a:tabLst>
                <a:tab pos="154338" algn="l"/>
                <a:tab pos="154746" algn="l"/>
              </a:tabLst>
            </a:pPr>
            <a:endParaRPr lang="en-GB" sz="1154">
              <a:latin typeface="Century Gothic" panose="020B0502020202020204" pitchFamily="34" charset="0"/>
              <a:cs typeface="Arial"/>
            </a:endParaRPr>
          </a:p>
        </p:txBody>
      </p:sp>
      <p:pic>
        <p:nvPicPr>
          <p:cNvPr id="9" name="Picture 8">
            <a:extLst>
              <a:ext uri="{FF2B5EF4-FFF2-40B4-BE49-F238E27FC236}">
                <a16:creationId xmlns:a16="http://schemas.microsoft.com/office/drawing/2014/main" id="{E18AB086-1DDC-5FCE-51E9-1A4E09A27489}"/>
              </a:ext>
            </a:extLst>
          </p:cNvPr>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522182" y="90711"/>
            <a:ext cx="1283112" cy="375692"/>
          </a:xfrm>
          <a:prstGeom prst="rect">
            <a:avLst/>
          </a:prstGeom>
        </p:spPr>
      </p:pic>
      <p:graphicFrame>
        <p:nvGraphicFramePr>
          <p:cNvPr id="2" name="Table 3">
            <a:extLst>
              <a:ext uri="{FF2B5EF4-FFF2-40B4-BE49-F238E27FC236}">
                <a16:creationId xmlns:a16="http://schemas.microsoft.com/office/drawing/2014/main" id="{466097FD-AB59-7E1E-04CC-0E9549884BEE}"/>
              </a:ext>
            </a:extLst>
          </p:cNvPr>
          <p:cNvGraphicFramePr>
            <a:graphicFrameLocks noGrp="1"/>
          </p:cNvGraphicFramePr>
          <p:nvPr>
            <p:extLst>
              <p:ext uri="{D42A27DB-BD31-4B8C-83A1-F6EECF244321}">
                <p14:modId xmlns:p14="http://schemas.microsoft.com/office/powerpoint/2010/main" val="1243574693"/>
              </p:ext>
            </p:extLst>
          </p:nvPr>
        </p:nvGraphicFramePr>
        <p:xfrm>
          <a:off x="960455" y="1427396"/>
          <a:ext cx="7765533" cy="1955712"/>
        </p:xfrm>
        <a:graphic>
          <a:graphicData uri="http://schemas.openxmlformats.org/drawingml/2006/table">
            <a:tbl>
              <a:tblPr firstRow="1" bandRow="1">
                <a:tableStyleId>{5C22544A-7EE6-4342-B048-85BDC9FD1C3A}</a:tableStyleId>
              </a:tblPr>
              <a:tblGrid>
                <a:gridCol w="1115415">
                  <a:extLst>
                    <a:ext uri="{9D8B030D-6E8A-4147-A177-3AD203B41FA5}">
                      <a16:colId xmlns:a16="http://schemas.microsoft.com/office/drawing/2014/main" val="3354238838"/>
                    </a:ext>
                  </a:extLst>
                </a:gridCol>
                <a:gridCol w="738902">
                  <a:extLst>
                    <a:ext uri="{9D8B030D-6E8A-4147-A177-3AD203B41FA5}">
                      <a16:colId xmlns:a16="http://schemas.microsoft.com/office/drawing/2014/main" val="344010441"/>
                    </a:ext>
                  </a:extLst>
                </a:gridCol>
                <a:gridCol w="738902">
                  <a:extLst>
                    <a:ext uri="{9D8B030D-6E8A-4147-A177-3AD203B41FA5}">
                      <a16:colId xmlns:a16="http://schemas.microsoft.com/office/drawing/2014/main" val="3588562775"/>
                    </a:ext>
                  </a:extLst>
                </a:gridCol>
                <a:gridCol w="738902">
                  <a:extLst>
                    <a:ext uri="{9D8B030D-6E8A-4147-A177-3AD203B41FA5}">
                      <a16:colId xmlns:a16="http://schemas.microsoft.com/office/drawing/2014/main" val="2290486083"/>
                    </a:ext>
                  </a:extLst>
                </a:gridCol>
                <a:gridCol w="738902">
                  <a:extLst>
                    <a:ext uri="{9D8B030D-6E8A-4147-A177-3AD203B41FA5}">
                      <a16:colId xmlns:a16="http://schemas.microsoft.com/office/drawing/2014/main" val="99108230"/>
                    </a:ext>
                  </a:extLst>
                </a:gridCol>
                <a:gridCol w="738902">
                  <a:extLst>
                    <a:ext uri="{9D8B030D-6E8A-4147-A177-3AD203B41FA5}">
                      <a16:colId xmlns:a16="http://schemas.microsoft.com/office/drawing/2014/main" val="4080296794"/>
                    </a:ext>
                  </a:extLst>
                </a:gridCol>
                <a:gridCol w="738902">
                  <a:extLst>
                    <a:ext uri="{9D8B030D-6E8A-4147-A177-3AD203B41FA5}">
                      <a16:colId xmlns:a16="http://schemas.microsoft.com/office/drawing/2014/main" val="1230195712"/>
                    </a:ext>
                  </a:extLst>
                </a:gridCol>
                <a:gridCol w="738902">
                  <a:extLst>
                    <a:ext uri="{9D8B030D-6E8A-4147-A177-3AD203B41FA5}">
                      <a16:colId xmlns:a16="http://schemas.microsoft.com/office/drawing/2014/main" val="1418683368"/>
                    </a:ext>
                  </a:extLst>
                </a:gridCol>
                <a:gridCol w="738902">
                  <a:extLst>
                    <a:ext uri="{9D8B030D-6E8A-4147-A177-3AD203B41FA5}">
                      <a16:colId xmlns:a16="http://schemas.microsoft.com/office/drawing/2014/main" val="3530665443"/>
                    </a:ext>
                  </a:extLst>
                </a:gridCol>
                <a:gridCol w="738902">
                  <a:extLst>
                    <a:ext uri="{9D8B030D-6E8A-4147-A177-3AD203B41FA5}">
                      <a16:colId xmlns:a16="http://schemas.microsoft.com/office/drawing/2014/main" val="597152927"/>
                    </a:ext>
                  </a:extLst>
                </a:gridCol>
              </a:tblGrid>
              <a:tr h="340969">
                <a:tc>
                  <a:txBody>
                    <a:bodyPr/>
                    <a:lstStyle/>
                    <a:p>
                      <a:endParaRPr lang="en-GB" sz="1000" b="1">
                        <a:solidFill>
                          <a:schemeClr val="bg1"/>
                        </a:solidFill>
                        <a:highlight>
                          <a:srgbClr val="FFFF00"/>
                        </a:highlight>
                        <a:latin typeface="Century Gothic" panose="020B0502020202020204" pitchFamily="34" charset="0"/>
                      </a:endParaRPr>
                    </a:p>
                  </a:txBody>
                  <a:tcPr marL="49405" marR="49405" marT="24703" marB="24703">
                    <a:solidFill>
                      <a:srgbClr val="00A3AD"/>
                    </a:solidFill>
                  </a:tcPr>
                </a:tc>
                <a:tc>
                  <a:txBody>
                    <a:bodyPr/>
                    <a:lstStyle/>
                    <a:p>
                      <a:pPr algn="ctr" fontAlgn="ctr"/>
                      <a:r>
                        <a:rPr lang="en-GB" sz="1100" b="1" i="0" u="none" strike="noStrike" dirty="0">
                          <a:solidFill>
                            <a:schemeClr val="bg1"/>
                          </a:solidFill>
                          <a:effectLst/>
                          <a:latin typeface="Calibri" panose="020F0502020204030204" pitchFamily="34" charset="0"/>
                        </a:rPr>
                        <a:t>1B2P</a:t>
                      </a:r>
                    </a:p>
                  </a:txBody>
                  <a:tcPr marL="9525" marR="9525" marT="9525" marB="0" anchor="ctr">
                    <a:solidFill>
                      <a:srgbClr val="00A3AD"/>
                    </a:solidFill>
                  </a:tcPr>
                </a:tc>
                <a:tc>
                  <a:txBody>
                    <a:bodyPr/>
                    <a:lstStyle/>
                    <a:p>
                      <a:pPr algn="ctr" fontAlgn="ctr"/>
                      <a:r>
                        <a:rPr lang="en-GB" sz="1100" b="1" i="0" u="none" strike="noStrike">
                          <a:solidFill>
                            <a:schemeClr val="bg1"/>
                          </a:solidFill>
                          <a:effectLst/>
                          <a:latin typeface="Calibri" panose="020F0502020204030204" pitchFamily="34" charset="0"/>
                        </a:rPr>
                        <a:t>2B4P</a:t>
                      </a:r>
                    </a:p>
                  </a:txBody>
                  <a:tcPr marL="9525" marR="9525" marT="9525" marB="0" anchor="ctr">
                    <a:solidFill>
                      <a:srgbClr val="00A3AD"/>
                    </a:solidFill>
                  </a:tcPr>
                </a:tc>
                <a:tc>
                  <a:txBody>
                    <a:bodyPr/>
                    <a:lstStyle/>
                    <a:p>
                      <a:pPr algn="ctr" fontAlgn="ctr"/>
                      <a:r>
                        <a:rPr lang="en-GB" sz="1100" b="1" i="0" u="none" strike="noStrike" dirty="0">
                          <a:solidFill>
                            <a:schemeClr val="bg1"/>
                          </a:solidFill>
                          <a:effectLst/>
                          <a:latin typeface="Calibri" panose="020F0502020204030204" pitchFamily="34" charset="0"/>
                        </a:rPr>
                        <a:t>2B3P</a:t>
                      </a:r>
                    </a:p>
                  </a:txBody>
                  <a:tcPr marL="9525" marR="9525" marT="9525" marB="0" anchor="ctr">
                    <a:solidFill>
                      <a:srgbClr val="00A3AD"/>
                    </a:solidFill>
                  </a:tcPr>
                </a:tc>
                <a:tc>
                  <a:txBody>
                    <a:bodyPr/>
                    <a:lstStyle/>
                    <a:p>
                      <a:pPr algn="ctr" fontAlgn="ctr"/>
                      <a:r>
                        <a:rPr lang="en-GB" sz="1100" b="1" i="0" u="none" strike="noStrike">
                          <a:solidFill>
                            <a:schemeClr val="bg1"/>
                          </a:solidFill>
                          <a:effectLst/>
                          <a:latin typeface="Calibri" panose="020F0502020204030204" pitchFamily="34" charset="0"/>
                        </a:rPr>
                        <a:t>3B4P</a:t>
                      </a:r>
                    </a:p>
                  </a:txBody>
                  <a:tcPr marL="9525" marR="9525" marT="9525" marB="0" anchor="ctr">
                    <a:solidFill>
                      <a:srgbClr val="00A3AD"/>
                    </a:solidFill>
                  </a:tcPr>
                </a:tc>
                <a:tc>
                  <a:txBody>
                    <a:bodyPr/>
                    <a:lstStyle/>
                    <a:p>
                      <a:pPr algn="ctr" fontAlgn="ctr"/>
                      <a:r>
                        <a:rPr lang="en-GB" sz="1100" b="1" i="0" u="none" strike="noStrike" dirty="0">
                          <a:solidFill>
                            <a:schemeClr val="bg1"/>
                          </a:solidFill>
                          <a:effectLst/>
                          <a:latin typeface="Calibri" panose="020F0502020204030204" pitchFamily="34" charset="0"/>
                        </a:rPr>
                        <a:t>3B5P</a:t>
                      </a:r>
                    </a:p>
                  </a:txBody>
                  <a:tcPr marL="9525" marR="9525" marT="9525" marB="0" anchor="ctr">
                    <a:solidFill>
                      <a:srgbClr val="00A3AD"/>
                    </a:solidFill>
                  </a:tcPr>
                </a:tc>
                <a:tc>
                  <a:txBody>
                    <a:bodyPr/>
                    <a:lstStyle/>
                    <a:p>
                      <a:pPr algn="ctr" fontAlgn="ctr"/>
                      <a:r>
                        <a:rPr lang="en-GB" sz="1100" b="1" i="0" u="none" strike="noStrike" dirty="0">
                          <a:solidFill>
                            <a:schemeClr val="bg1"/>
                          </a:solidFill>
                          <a:effectLst/>
                          <a:latin typeface="Calibri" panose="020F0502020204030204" pitchFamily="34" charset="0"/>
                        </a:rPr>
                        <a:t>4B5P</a:t>
                      </a:r>
                    </a:p>
                  </a:txBody>
                  <a:tcPr marL="9525" marR="9525" marT="9525" marB="0" anchor="ctr">
                    <a:solidFill>
                      <a:srgbClr val="00A3AD"/>
                    </a:solidFill>
                  </a:tcPr>
                </a:tc>
                <a:tc>
                  <a:txBody>
                    <a:bodyPr/>
                    <a:lstStyle/>
                    <a:p>
                      <a:pPr algn="ctr" fontAlgn="ctr"/>
                      <a:r>
                        <a:rPr lang="en-GB" sz="1100" b="1" i="0" u="none" strike="noStrike" dirty="0">
                          <a:solidFill>
                            <a:schemeClr val="bg1"/>
                          </a:solidFill>
                          <a:effectLst/>
                          <a:latin typeface="Calibri" panose="020F0502020204030204" pitchFamily="34" charset="0"/>
                        </a:rPr>
                        <a:t>4B6P</a:t>
                      </a:r>
                    </a:p>
                  </a:txBody>
                  <a:tcPr marL="9525" marR="9525" marT="9525" marB="0" anchor="ctr">
                    <a:solidFill>
                      <a:srgbClr val="00A3AD"/>
                    </a:solidFill>
                  </a:tcPr>
                </a:tc>
                <a:tc>
                  <a:txBody>
                    <a:bodyPr/>
                    <a:lstStyle/>
                    <a:p>
                      <a:pPr algn="ctr" fontAlgn="ctr"/>
                      <a:r>
                        <a:rPr lang="en-GB" sz="1100" b="1" i="0" u="none" strike="noStrike" dirty="0">
                          <a:solidFill>
                            <a:schemeClr val="bg1"/>
                          </a:solidFill>
                          <a:effectLst/>
                          <a:latin typeface="Calibri" panose="020F0502020204030204" pitchFamily="34" charset="0"/>
                        </a:rPr>
                        <a:t>4B7P</a:t>
                      </a:r>
                    </a:p>
                  </a:txBody>
                  <a:tcPr marL="9525" marR="9525" marT="9525" marB="0" anchor="ctr">
                    <a:solidFill>
                      <a:srgbClr val="00A3AD"/>
                    </a:solidFill>
                  </a:tcPr>
                </a:tc>
                <a:tc>
                  <a:txBody>
                    <a:bodyPr/>
                    <a:lstStyle/>
                    <a:p>
                      <a:pPr algn="ctr" fontAlgn="ctr"/>
                      <a:r>
                        <a:rPr lang="en-GB" sz="1100" b="1" i="0" u="none" strike="noStrike" dirty="0">
                          <a:solidFill>
                            <a:srgbClr val="FFFFFF"/>
                          </a:solidFill>
                          <a:effectLst/>
                          <a:latin typeface="Calibri" panose="020F0502020204030204" pitchFamily="34" charset="0"/>
                        </a:rPr>
                        <a:t>Total</a:t>
                      </a:r>
                    </a:p>
                  </a:txBody>
                  <a:tcPr marL="9525" marR="9525" marT="9525" marB="0" anchor="ctr">
                    <a:solidFill>
                      <a:srgbClr val="00A3AD"/>
                    </a:solidFill>
                  </a:tcPr>
                </a:tc>
                <a:extLst>
                  <a:ext uri="{0D108BD9-81ED-4DB2-BD59-A6C34878D82A}">
                    <a16:rowId xmlns:a16="http://schemas.microsoft.com/office/drawing/2014/main" val="1175146231"/>
                  </a:ext>
                </a:extLst>
              </a:tr>
              <a:tr h="340969">
                <a:tc>
                  <a:txBody>
                    <a:bodyPr/>
                    <a:lstStyle/>
                    <a:p>
                      <a:r>
                        <a:rPr lang="en-GB" sz="1000" b="1">
                          <a:solidFill>
                            <a:schemeClr val="bg1"/>
                          </a:solidFill>
                          <a:latin typeface="Century Gothic" panose="020B0502020202020204" pitchFamily="34" charset="0"/>
                        </a:rPr>
                        <a:t>Market</a:t>
                      </a:r>
                    </a:p>
                  </a:txBody>
                  <a:tcPr marL="49405" marR="49405" marT="24703" marB="24703">
                    <a:solidFill>
                      <a:srgbClr val="00A3AD"/>
                    </a:solidFill>
                  </a:tcPr>
                </a:tc>
                <a:tc>
                  <a:txBody>
                    <a:bodyPr/>
                    <a:lstStyle/>
                    <a:p>
                      <a:pPr algn="ctr" fontAlgn="b"/>
                      <a:r>
                        <a:rPr lang="en-GB" sz="1100" b="0" i="0" u="none" strike="noStrike">
                          <a:solidFill>
                            <a:srgbClr val="000000"/>
                          </a:solidFill>
                          <a:effectLst/>
                          <a:latin typeface="Calibri" panose="020F0502020204030204" pitchFamily="34" charset="0"/>
                        </a:rPr>
                        <a:t> 87</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 254</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 24</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 27</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9525" marR="9525" marT="9525" marB="0" anchor="b">
                    <a:solidFill>
                      <a:srgbClr val="00A3AD">
                        <a:tint val="66000"/>
                        <a:satMod val="160000"/>
                      </a:srgbClr>
                    </a:solidFill>
                  </a:tcPr>
                </a:tc>
                <a:tc>
                  <a:txBody>
                    <a:bodyPr/>
                    <a:lstStyle/>
                    <a:p>
                      <a:r>
                        <a:rPr lang="en-GB" sz="1000" b="1">
                          <a:solidFill>
                            <a:schemeClr val="tx1">
                              <a:lumMod val="75000"/>
                              <a:lumOff val="25000"/>
                            </a:schemeClr>
                          </a:solidFill>
                          <a:latin typeface="Century Gothic" panose="020B0502020202020204" pitchFamily="34" charset="0"/>
                        </a:rPr>
                        <a:t>392</a:t>
                      </a:r>
                    </a:p>
                  </a:txBody>
                  <a:tcPr marL="49405" marR="49405" marT="24703" marB="24703">
                    <a:solidFill>
                      <a:srgbClr val="00A3AD">
                        <a:tint val="66000"/>
                        <a:satMod val="160000"/>
                      </a:srgbClr>
                    </a:solidFill>
                  </a:tcPr>
                </a:tc>
                <a:extLst>
                  <a:ext uri="{0D108BD9-81ED-4DB2-BD59-A6C34878D82A}">
                    <a16:rowId xmlns:a16="http://schemas.microsoft.com/office/drawing/2014/main" val="1812193110"/>
                  </a:ext>
                </a:extLst>
              </a:tr>
              <a:tr h="501981">
                <a:tc>
                  <a:txBody>
                    <a:bodyPr/>
                    <a:lstStyle/>
                    <a:p>
                      <a:r>
                        <a:rPr lang="en-GB" sz="1000" b="1" dirty="0">
                          <a:solidFill>
                            <a:schemeClr val="bg1"/>
                          </a:solidFill>
                          <a:latin typeface="Century Gothic" panose="020B0502020202020204" pitchFamily="34" charset="0"/>
                        </a:rPr>
                        <a:t>London Shared Ownership</a:t>
                      </a:r>
                    </a:p>
                  </a:txBody>
                  <a:tcPr marL="49405" marR="49405" marT="24703" marB="24703">
                    <a:solidFill>
                      <a:srgbClr val="00A3AD"/>
                    </a:solidFill>
                  </a:tcPr>
                </a:tc>
                <a:tc>
                  <a:txBody>
                    <a:bodyPr/>
                    <a:lstStyle/>
                    <a:p>
                      <a:pPr algn="ctr" fontAlgn="b"/>
                      <a:r>
                        <a:rPr lang="en-GB" sz="1100" b="0" i="0" u="none" strike="noStrike">
                          <a:solidFill>
                            <a:srgbClr val="000000"/>
                          </a:solidFill>
                          <a:effectLst/>
                          <a:latin typeface="Calibri" panose="020F0502020204030204" pitchFamily="34" charset="0"/>
                        </a:rPr>
                        <a:t> 96</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 75</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 7</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9525" marR="9525" marT="9525" marB="0" anchor="b">
                    <a:solidFill>
                      <a:srgbClr val="00A3AD">
                        <a:tint val="66000"/>
                        <a:satMod val="160000"/>
                      </a:srgbClr>
                    </a:solidFill>
                  </a:tcPr>
                </a:tc>
                <a:tc>
                  <a:txBody>
                    <a:bodyPr/>
                    <a:lstStyle/>
                    <a:p>
                      <a:r>
                        <a:rPr lang="en-GB" sz="1000" b="1">
                          <a:solidFill>
                            <a:schemeClr val="tx1">
                              <a:lumMod val="75000"/>
                              <a:lumOff val="25000"/>
                            </a:schemeClr>
                          </a:solidFill>
                          <a:latin typeface="Century Gothic" panose="020B0502020202020204" pitchFamily="34" charset="0"/>
                        </a:rPr>
                        <a:t>178</a:t>
                      </a:r>
                    </a:p>
                  </a:txBody>
                  <a:tcPr marL="49405" marR="49405" marT="24703" marB="24703">
                    <a:solidFill>
                      <a:srgbClr val="00A3AD">
                        <a:tint val="66000"/>
                        <a:satMod val="160000"/>
                      </a:srgbClr>
                    </a:solidFill>
                  </a:tcPr>
                </a:tc>
                <a:extLst>
                  <a:ext uri="{0D108BD9-81ED-4DB2-BD59-A6C34878D82A}">
                    <a16:rowId xmlns:a16="http://schemas.microsoft.com/office/drawing/2014/main" val="2180806469"/>
                  </a:ext>
                </a:extLst>
              </a:tr>
              <a:tr h="430824">
                <a:tc>
                  <a:txBody>
                    <a:bodyPr/>
                    <a:lstStyle/>
                    <a:p>
                      <a:r>
                        <a:rPr lang="en-GB" sz="1000" b="1">
                          <a:solidFill>
                            <a:schemeClr val="bg1"/>
                          </a:solidFill>
                          <a:latin typeface="Century Gothic" panose="020B0502020202020204" pitchFamily="34" charset="0"/>
                        </a:rPr>
                        <a:t>Social Rent</a:t>
                      </a:r>
                    </a:p>
                  </a:txBody>
                  <a:tcPr marL="49405" marR="49405" marT="24703" marB="24703">
                    <a:solidFill>
                      <a:srgbClr val="00A3AD"/>
                    </a:solidFill>
                  </a:tcPr>
                </a:tc>
                <a:tc>
                  <a:txBody>
                    <a:bodyPr/>
                    <a:lstStyle/>
                    <a:p>
                      <a:pPr algn="ctr" fontAlgn="b"/>
                      <a:r>
                        <a:rPr lang="en-GB" sz="1100" b="0" i="0" u="none" strike="noStrike">
                          <a:solidFill>
                            <a:srgbClr val="000000"/>
                          </a:solidFill>
                          <a:effectLst/>
                          <a:latin typeface="Calibri" panose="020F0502020204030204" pitchFamily="34" charset="0"/>
                        </a:rPr>
                        <a:t> 106</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 160</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 55</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 20</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 61</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9525" marR="9525" marT="9525" marB="0" anchor="b">
                    <a:solidFill>
                      <a:srgbClr val="00A3AD">
                        <a:tint val="66000"/>
                        <a:satMod val="160000"/>
                      </a:srgbClr>
                    </a:solidFill>
                  </a:tcPr>
                </a:tc>
                <a:tc>
                  <a:txBody>
                    <a:bodyPr/>
                    <a:lstStyle/>
                    <a:p>
                      <a:pPr algn="ctr" fontAlgn="b"/>
                      <a:r>
                        <a:rPr lang="en-GB" sz="1100" b="0" i="0" u="none" strike="noStrike">
                          <a:solidFill>
                            <a:srgbClr val="000000"/>
                          </a:solidFill>
                          <a:effectLst/>
                          <a:latin typeface="Calibri" panose="020F0502020204030204" pitchFamily="34" charset="0"/>
                        </a:rPr>
                        <a:t> 10</a:t>
                      </a:r>
                    </a:p>
                  </a:txBody>
                  <a:tcPr marL="9525" marR="9525" marT="9525" marB="0" anchor="b">
                    <a:solidFill>
                      <a:srgbClr val="00A3AD">
                        <a:tint val="66000"/>
                        <a:satMod val="160000"/>
                      </a:srgbClr>
                    </a:solidFill>
                  </a:tcPr>
                </a:tc>
                <a:tc>
                  <a:txBody>
                    <a:bodyPr/>
                    <a:lstStyle/>
                    <a:p>
                      <a:pPr algn="ctr" fontAlgn="b"/>
                      <a:r>
                        <a:rPr lang="en-GB" sz="1100" b="0" i="0" u="none" strike="noStrike" dirty="0">
                          <a:solidFill>
                            <a:srgbClr val="000000"/>
                          </a:solidFill>
                          <a:effectLst/>
                          <a:latin typeface="Calibri" panose="020F0502020204030204" pitchFamily="34" charset="0"/>
                        </a:rPr>
                        <a:t> 3</a:t>
                      </a:r>
                    </a:p>
                  </a:txBody>
                  <a:tcPr marL="9525" marR="9525" marT="9525" marB="0" anchor="b">
                    <a:solidFill>
                      <a:srgbClr val="00A3AD">
                        <a:tint val="66000"/>
                        <a:satMod val="160000"/>
                      </a:srgbClr>
                    </a:solidFill>
                  </a:tcPr>
                </a:tc>
                <a:tc>
                  <a:txBody>
                    <a:bodyPr/>
                    <a:lstStyle/>
                    <a:p>
                      <a:r>
                        <a:rPr lang="en-GB" sz="1000" b="1" dirty="0">
                          <a:solidFill>
                            <a:schemeClr val="tx1">
                              <a:lumMod val="75000"/>
                              <a:lumOff val="25000"/>
                            </a:schemeClr>
                          </a:solidFill>
                          <a:latin typeface="Century Gothic" panose="020B0502020202020204" pitchFamily="34" charset="0"/>
                        </a:rPr>
                        <a:t>415</a:t>
                      </a:r>
                    </a:p>
                  </a:txBody>
                  <a:tcPr marL="49405" marR="49405" marT="24703" marB="24703">
                    <a:solidFill>
                      <a:srgbClr val="00A3AD">
                        <a:tint val="66000"/>
                        <a:satMod val="160000"/>
                      </a:srgbClr>
                    </a:solidFill>
                  </a:tcPr>
                </a:tc>
                <a:extLst>
                  <a:ext uri="{0D108BD9-81ED-4DB2-BD59-A6C34878D82A}">
                    <a16:rowId xmlns:a16="http://schemas.microsoft.com/office/drawing/2014/main" val="3862387888"/>
                  </a:ext>
                </a:extLst>
              </a:tr>
              <a:tr h="340969">
                <a:tc>
                  <a:txBody>
                    <a:bodyPr/>
                    <a:lstStyle/>
                    <a:p>
                      <a:r>
                        <a:rPr lang="en-GB" sz="1000" b="1" dirty="0">
                          <a:solidFill>
                            <a:schemeClr val="bg1"/>
                          </a:solidFill>
                          <a:latin typeface="Century Gothic" panose="020B0502020202020204" pitchFamily="34" charset="0"/>
                        </a:rPr>
                        <a:t>Total</a:t>
                      </a:r>
                    </a:p>
                  </a:txBody>
                  <a:tcPr marL="49405" marR="49405" marT="24703" marB="24703">
                    <a:solidFill>
                      <a:srgbClr val="00A3AD"/>
                    </a:solidFill>
                  </a:tcPr>
                </a:tc>
                <a:tc>
                  <a:txBody>
                    <a:bodyPr/>
                    <a:lstStyle/>
                    <a:p>
                      <a:pPr algn="ctr" fontAlgn="b"/>
                      <a:r>
                        <a:rPr lang="en-GB" sz="1100" b="1" i="0" u="none" strike="noStrike">
                          <a:solidFill>
                            <a:srgbClr val="000000"/>
                          </a:solidFill>
                          <a:effectLst/>
                          <a:latin typeface="Calibri" panose="020F0502020204030204" pitchFamily="34" charset="0"/>
                        </a:rPr>
                        <a:t> 289</a:t>
                      </a:r>
                    </a:p>
                  </a:txBody>
                  <a:tcPr marL="9525" marR="9525" marT="9525" marB="0" anchor="b">
                    <a:solidFill>
                      <a:srgbClr val="00A3AD">
                        <a:tint val="66000"/>
                        <a:satMod val="160000"/>
                      </a:srgbClr>
                    </a:solidFill>
                  </a:tcPr>
                </a:tc>
                <a:tc>
                  <a:txBody>
                    <a:bodyPr/>
                    <a:lstStyle/>
                    <a:p>
                      <a:pPr algn="ctr" fontAlgn="b"/>
                      <a:r>
                        <a:rPr lang="en-GB" sz="1100" b="1" i="0" u="none" strike="noStrike">
                          <a:solidFill>
                            <a:srgbClr val="000000"/>
                          </a:solidFill>
                          <a:effectLst/>
                          <a:latin typeface="Calibri" panose="020F0502020204030204" pitchFamily="34" charset="0"/>
                        </a:rPr>
                        <a:t> 489</a:t>
                      </a:r>
                    </a:p>
                  </a:txBody>
                  <a:tcPr marL="9525" marR="9525" marT="9525" marB="0" anchor="b">
                    <a:solidFill>
                      <a:srgbClr val="00A3AD">
                        <a:tint val="66000"/>
                        <a:satMod val="160000"/>
                      </a:srgbClr>
                    </a:solidFill>
                  </a:tcPr>
                </a:tc>
                <a:tc>
                  <a:txBody>
                    <a:bodyPr/>
                    <a:lstStyle/>
                    <a:p>
                      <a:pPr algn="ctr" fontAlgn="b"/>
                      <a:r>
                        <a:rPr lang="en-GB" sz="1100" b="1" i="0" u="none" strike="noStrike">
                          <a:solidFill>
                            <a:srgbClr val="000000"/>
                          </a:solidFill>
                          <a:effectLst/>
                          <a:latin typeface="Calibri" panose="020F0502020204030204" pitchFamily="34" charset="0"/>
                        </a:rPr>
                        <a:t> 86</a:t>
                      </a:r>
                    </a:p>
                  </a:txBody>
                  <a:tcPr marL="9525" marR="9525" marT="9525" marB="0" anchor="b">
                    <a:solidFill>
                      <a:srgbClr val="00A3AD">
                        <a:tint val="66000"/>
                        <a:satMod val="160000"/>
                      </a:srgbClr>
                    </a:solidFill>
                  </a:tcPr>
                </a:tc>
                <a:tc>
                  <a:txBody>
                    <a:bodyPr/>
                    <a:lstStyle/>
                    <a:p>
                      <a:pPr algn="ctr" fontAlgn="b"/>
                      <a:r>
                        <a:rPr lang="en-GB" sz="1100" b="1" i="0" u="none" strike="noStrike">
                          <a:solidFill>
                            <a:srgbClr val="000000"/>
                          </a:solidFill>
                          <a:effectLst/>
                          <a:latin typeface="Calibri" panose="020F0502020204030204" pitchFamily="34" charset="0"/>
                        </a:rPr>
                        <a:t> 20</a:t>
                      </a:r>
                    </a:p>
                  </a:txBody>
                  <a:tcPr marL="9525" marR="9525" marT="9525" marB="0" anchor="b">
                    <a:solidFill>
                      <a:srgbClr val="00A3AD">
                        <a:tint val="66000"/>
                        <a:satMod val="160000"/>
                      </a:srgbClr>
                    </a:solidFill>
                  </a:tcPr>
                </a:tc>
                <a:tc>
                  <a:txBody>
                    <a:bodyPr/>
                    <a:lstStyle/>
                    <a:p>
                      <a:pPr algn="ctr" fontAlgn="b"/>
                      <a:r>
                        <a:rPr lang="en-GB" sz="1100" b="1" i="0" u="none" strike="noStrike" dirty="0">
                          <a:solidFill>
                            <a:srgbClr val="000000"/>
                          </a:solidFill>
                          <a:effectLst/>
                          <a:latin typeface="Calibri" panose="020F0502020204030204" pitchFamily="34" charset="0"/>
                        </a:rPr>
                        <a:t> 88</a:t>
                      </a:r>
                    </a:p>
                  </a:txBody>
                  <a:tcPr marL="9525" marR="9525" marT="9525" marB="0" anchor="b">
                    <a:solidFill>
                      <a:srgbClr val="00A3AD">
                        <a:tint val="66000"/>
                        <a:satMod val="160000"/>
                      </a:srgbClr>
                    </a:solidFill>
                  </a:tcPr>
                </a:tc>
                <a:tc>
                  <a:txBody>
                    <a:bodyPr/>
                    <a:lstStyle/>
                    <a:p>
                      <a:pPr algn="ctr" fontAlgn="b"/>
                      <a:r>
                        <a:rPr lang="en-GB" sz="1100" b="1" i="0" u="none" strike="noStrike">
                          <a:solidFill>
                            <a:srgbClr val="000000"/>
                          </a:solidFill>
                          <a:effectLst/>
                          <a:latin typeface="Calibri" panose="020F0502020204030204" pitchFamily="34" charset="0"/>
                        </a:rPr>
                        <a:t>-</a:t>
                      </a:r>
                    </a:p>
                  </a:txBody>
                  <a:tcPr marL="9525" marR="9525" marT="9525" marB="0" anchor="b">
                    <a:solidFill>
                      <a:srgbClr val="00A3AD">
                        <a:tint val="66000"/>
                        <a:satMod val="160000"/>
                      </a:srgbClr>
                    </a:solidFill>
                  </a:tcPr>
                </a:tc>
                <a:tc>
                  <a:txBody>
                    <a:bodyPr/>
                    <a:lstStyle/>
                    <a:p>
                      <a:pPr algn="ctr" fontAlgn="b"/>
                      <a:r>
                        <a:rPr lang="en-GB" sz="1100" b="1" i="0" u="none" strike="noStrike">
                          <a:solidFill>
                            <a:srgbClr val="000000"/>
                          </a:solidFill>
                          <a:effectLst/>
                          <a:latin typeface="Calibri" panose="020F0502020204030204" pitchFamily="34" charset="0"/>
                        </a:rPr>
                        <a:t> 10</a:t>
                      </a:r>
                    </a:p>
                  </a:txBody>
                  <a:tcPr marL="9525" marR="9525" marT="9525" marB="0" anchor="b">
                    <a:solidFill>
                      <a:srgbClr val="00A3AD">
                        <a:tint val="66000"/>
                        <a:satMod val="160000"/>
                      </a:srgbClr>
                    </a:solidFill>
                  </a:tcPr>
                </a:tc>
                <a:tc>
                  <a:txBody>
                    <a:bodyPr/>
                    <a:lstStyle/>
                    <a:p>
                      <a:pPr algn="ctr" fontAlgn="b"/>
                      <a:r>
                        <a:rPr lang="en-GB" sz="1100" b="1" i="0" u="none" strike="noStrike" dirty="0">
                          <a:solidFill>
                            <a:srgbClr val="000000"/>
                          </a:solidFill>
                          <a:effectLst/>
                          <a:latin typeface="Calibri" panose="020F0502020204030204" pitchFamily="34" charset="0"/>
                        </a:rPr>
                        <a:t> 3</a:t>
                      </a:r>
                    </a:p>
                  </a:txBody>
                  <a:tcPr marL="9525" marR="9525" marT="9525" marB="0" anchor="b">
                    <a:solidFill>
                      <a:srgbClr val="00A3AD">
                        <a:tint val="66000"/>
                        <a:satMod val="160000"/>
                      </a:srgbClr>
                    </a:solidFill>
                  </a:tcPr>
                </a:tc>
                <a:tc>
                  <a:txBody>
                    <a:bodyPr/>
                    <a:lstStyle/>
                    <a:p>
                      <a:r>
                        <a:rPr lang="en-GB" sz="1000" b="1" dirty="0">
                          <a:solidFill>
                            <a:schemeClr val="tx1">
                              <a:lumMod val="75000"/>
                              <a:lumOff val="25000"/>
                            </a:schemeClr>
                          </a:solidFill>
                          <a:latin typeface="Century Gothic" panose="020B0502020202020204" pitchFamily="34" charset="0"/>
                        </a:rPr>
                        <a:t>985</a:t>
                      </a:r>
                    </a:p>
                  </a:txBody>
                  <a:tcPr marL="49405" marR="49405" marT="24703" marB="24703">
                    <a:solidFill>
                      <a:srgbClr val="00A3AD">
                        <a:tint val="66000"/>
                        <a:satMod val="160000"/>
                      </a:srgbClr>
                    </a:solidFill>
                  </a:tcPr>
                </a:tc>
                <a:extLst>
                  <a:ext uri="{0D108BD9-81ED-4DB2-BD59-A6C34878D82A}">
                    <a16:rowId xmlns:a16="http://schemas.microsoft.com/office/drawing/2014/main" val="3488582326"/>
                  </a:ext>
                </a:extLst>
              </a:tr>
            </a:tbl>
          </a:graphicData>
        </a:graphic>
      </p:graphicFrame>
      <p:sp>
        <p:nvSpPr>
          <p:cNvPr id="3" name="TextBox 2">
            <a:extLst>
              <a:ext uri="{FF2B5EF4-FFF2-40B4-BE49-F238E27FC236}">
                <a16:creationId xmlns:a16="http://schemas.microsoft.com/office/drawing/2014/main" id="{13428DB3-F138-B058-7973-D96090418874}"/>
              </a:ext>
            </a:extLst>
          </p:cNvPr>
          <p:cNvSpPr txBox="1"/>
          <p:nvPr/>
        </p:nvSpPr>
        <p:spPr>
          <a:xfrm>
            <a:off x="879357" y="998258"/>
            <a:ext cx="5643363" cy="276999"/>
          </a:xfrm>
          <a:prstGeom prst="rect">
            <a:avLst/>
          </a:prstGeom>
          <a:noFill/>
        </p:spPr>
        <p:txBody>
          <a:bodyPr wrap="square" rtlCol="0">
            <a:spAutoFit/>
          </a:bodyPr>
          <a:lstStyle/>
          <a:p>
            <a:r>
              <a:rPr lang="en-GB" sz="1200" b="1" dirty="0">
                <a:latin typeface="Century Gothic" panose="020B0502020202020204" pitchFamily="34" charset="0"/>
              </a:rPr>
              <a:t>Residential Schedule of Accommodation – Consented Masterplan</a:t>
            </a:r>
          </a:p>
        </p:txBody>
      </p:sp>
      <p:graphicFrame>
        <p:nvGraphicFramePr>
          <p:cNvPr id="4" name="Table 3">
            <a:extLst>
              <a:ext uri="{FF2B5EF4-FFF2-40B4-BE49-F238E27FC236}">
                <a16:creationId xmlns:a16="http://schemas.microsoft.com/office/drawing/2014/main" id="{7DFA33FE-2C1B-56D9-7ED5-CEA1D1E196A7}"/>
              </a:ext>
            </a:extLst>
          </p:cNvPr>
          <p:cNvGraphicFramePr>
            <a:graphicFrameLocks noGrp="1"/>
          </p:cNvGraphicFramePr>
          <p:nvPr>
            <p:extLst>
              <p:ext uri="{D42A27DB-BD31-4B8C-83A1-F6EECF244321}">
                <p14:modId xmlns:p14="http://schemas.microsoft.com/office/powerpoint/2010/main" val="1749805126"/>
              </p:ext>
            </p:extLst>
          </p:nvPr>
        </p:nvGraphicFramePr>
        <p:xfrm>
          <a:off x="960455" y="4716477"/>
          <a:ext cx="3806098" cy="1696512"/>
        </p:xfrm>
        <a:graphic>
          <a:graphicData uri="http://schemas.openxmlformats.org/drawingml/2006/table">
            <a:tbl>
              <a:tblPr firstRow="1" bandRow="1">
                <a:tableStyleId>{5C22544A-7EE6-4342-B048-85BDC9FD1C3A}</a:tableStyleId>
              </a:tblPr>
              <a:tblGrid>
                <a:gridCol w="1393639">
                  <a:extLst>
                    <a:ext uri="{9D8B030D-6E8A-4147-A177-3AD203B41FA5}">
                      <a16:colId xmlns:a16="http://schemas.microsoft.com/office/drawing/2014/main" val="3354238838"/>
                    </a:ext>
                  </a:extLst>
                </a:gridCol>
                <a:gridCol w="749029">
                  <a:extLst>
                    <a:ext uri="{9D8B030D-6E8A-4147-A177-3AD203B41FA5}">
                      <a16:colId xmlns:a16="http://schemas.microsoft.com/office/drawing/2014/main" val="344010441"/>
                    </a:ext>
                  </a:extLst>
                </a:gridCol>
                <a:gridCol w="768486">
                  <a:extLst>
                    <a:ext uri="{9D8B030D-6E8A-4147-A177-3AD203B41FA5}">
                      <a16:colId xmlns:a16="http://schemas.microsoft.com/office/drawing/2014/main" val="3588562775"/>
                    </a:ext>
                  </a:extLst>
                </a:gridCol>
                <a:gridCol w="894944">
                  <a:extLst>
                    <a:ext uri="{9D8B030D-6E8A-4147-A177-3AD203B41FA5}">
                      <a16:colId xmlns:a16="http://schemas.microsoft.com/office/drawing/2014/main" val="2290486083"/>
                    </a:ext>
                  </a:extLst>
                </a:gridCol>
              </a:tblGrid>
              <a:tr h="192223">
                <a:tc>
                  <a:txBody>
                    <a:bodyPr/>
                    <a:lstStyle/>
                    <a:p>
                      <a:endParaRPr lang="en-GB" sz="1000" b="1">
                        <a:solidFill>
                          <a:schemeClr val="bg1"/>
                        </a:solidFill>
                        <a:latin typeface="Century Gothic" panose="020B0502020202020204" pitchFamily="34" charset="0"/>
                      </a:endParaRPr>
                    </a:p>
                  </a:txBody>
                  <a:tcPr marL="49405" marR="49405" marT="24703" marB="24703">
                    <a:solidFill>
                      <a:srgbClr val="00A3AD"/>
                    </a:solidFill>
                  </a:tcPr>
                </a:tc>
                <a:tc>
                  <a:txBody>
                    <a:bodyPr/>
                    <a:lstStyle/>
                    <a:p>
                      <a:r>
                        <a:rPr lang="en-GB" sz="1000" b="1" dirty="0">
                          <a:solidFill>
                            <a:schemeClr val="bg1"/>
                          </a:solidFill>
                          <a:latin typeface="Century Gothic" panose="020B0502020202020204" pitchFamily="34" charset="0"/>
                        </a:rPr>
                        <a:t>NIA (sqm)</a:t>
                      </a:r>
                    </a:p>
                  </a:txBody>
                  <a:tcPr marL="49405" marR="49405" marT="24703" marB="24703">
                    <a:solidFill>
                      <a:srgbClr val="00A3AD"/>
                    </a:solidFill>
                  </a:tcPr>
                </a:tc>
                <a:tc>
                  <a:txBody>
                    <a:bodyPr/>
                    <a:lstStyle/>
                    <a:p>
                      <a:r>
                        <a:rPr lang="en-GB" sz="1000" b="1" dirty="0">
                          <a:solidFill>
                            <a:schemeClr val="bg1"/>
                          </a:solidFill>
                          <a:latin typeface="Century Gothic" panose="020B0502020202020204" pitchFamily="34" charset="0"/>
                        </a:rPr>
                        <a:t>GIA (sqm)</a:t>
                      </a:r>
                    </a:p>
                  </a:txBody>
                  <a:tcPr marL="49405" marR="49405" marT="24703" marB="24703">
                    <a:solidFill>
                      <a:srgbClr val="00A3AD"/>
                    </a:solidFill>
                  </a:tcPr>
                </a:tc>
                <a:tc>
                  <a:txBody>
                    <a:bodyPr/>
                    <a:lstStyle/>
                    <a:p>
                      <a:r>
                        <a:rPr lang="en-GB" sz="1000" b="1" dirty="0">
                          <a:solidFill>
                            <a:schemeClr val="bg1"/>
                          </a:solidFill>
                          <a:latin typeface="Century Gothic" panose="020B0502020202020204" pitchFamily="34" charset="0"/>
                        </a:rPr>
                        <a:t>GEA (sqm)</a:t>
                      </a:r>
                    </a:p>
                  </a:txBody>
                  <a:tcPr marL="49405" marR="49405" marT="24703" marB="24703">
                    <a:solidFill>
                      <a:srgbClr val="00A3AD"/>
                    </a:solidFill>
                  </a:tcPr>
                </a:tc>
                <a:extLst>
                  <a:ext uri="{0D108BD9-81ED-4DB2-BD59-A6C34878D82A}">
                    <a16:rowId xmlns:a16="http://schemas.microsoft.com/office/drawing/2014/main" val="1175146231"/>
                  </a:ext>
                </a:extLst>
              </a:tr>
              <a:tr h="482548">
                <a:tc>
                  <a:txBody>
                    <a:bodyPr/>
                    <a:lstStyle/>
                    <a:p>
                      <a:r>
                        <a:rPr lang="en-GB" sz="1000" b="1">
                          <a:solidFill>
                            <a:schemeClr val="bg1"/>
                          </a:solidFill>
                          <a:latin typeface="Century Gothic" panose="020B0502020202020204" pitchFamily="34" charset="0"/>
                        </a:rPr>
                        <a:t>Residents’ Facilities</a:t>
                      </a:r>
                    </a:p>
                    <a:p>
                      <a:endParaRPr lang="en-GB" sz="1000" b="1">
                        <a:solidFill>
                          <a:schemeClr val="bg1"/>
                        </a:solidFill>
                        <a:latin typeface="Century Gothic" panose="020B0502020202020204" pitchFamily="34" charset="0"/>
                      </a:endParaRPr>
                    </a:p>
                  </a:txBody>
                  <a:tcPr marL="49405" marR="49405" marT="24703" marB="24703">
                    <a:solidFill>
                      <a:srgbClr val="00A3AD"/>
                    </a:solidFill>
                  </a:tcPr>
                </a:tc>
                <a:tc>
                  <a:txBody>
                    <a:bodyPr/>
                    <a:lstStyle/>
                    <a:p>
                      <a:r>
                        <a:rPr lang="en-GB" sz="1000" b="0">
                          <a:solidFill>
                            <a:schemeClr val="tx1">
                              <a:lumMod val="75000"/>
                              <a:lumOff val="25000"/>
                            </a:schemeClr>
                          </a:solidFill>
                          <a:latin typeface="Century Gothic" panose="020B0502020202020204" pitchFamily="34" charset="0"/>
                        </a:rPr>
                        <a:t>1,152</a:t>
                      </a:r>
                    </a:p>
                  </a:txBody>
                  <a:tcPr marL="49405" marR="49405" marT="24703" marB="24703">
                    <a:solidFill>
                      <a:srgbClr val="00A3AD">
                        <a:tint val="66000"/>
                        <a:satMod val="160000"/>
                      </a:srgbClr>
                    </a:solidFill>
                  </a:tcPr>
                </a:tc>
                <a:tc>
                  <a:txBody>
                    <a:bodyPr/>
                    <a:lstStyle/>
                    <a:p>
                      <a:r>
                        <a:rPr lang="en-GB" sz="1000" b="0" dirty="0">
                          <a:solidFill>
                            <a:schemeClr val="tx1">
                              <a:lumMod val="75000"/>
                              <a:lumOff val="25000"/>
                            </a:schemeClr>
                          </a:solidFill>
                          <a:latin typeface="Century Gothic" panose="020B0502020202020204" pitchFamily="34" charset="0"/>
                        </a:rPr>
                        <a:t>1,334</a:t>
                      </a:r>
                    </a:p>
                  </a:txBody>
                  <a:tcPr marL="49405" marR="49405" marT="24703" marB="24703">
                    <a:solidFill>
                      <a:srgbClr val="00A3AD">
                        <a:tint val="66000"/>
                        <a:satMod val="160000"/>
                      </a:srgbClr>
                    </a:solidFill>
                  </a:tcPr>
                </a:tc>
                <a:tc>
                  <a:txBody>
                    <a:bodyPr/>
                    <a:lstStyle/>
                    <a:p>
                      <a:r>
                        <a:rPr lang="en-GB" sz="1000" b="0" dirty="0">
                          <a:solidFill>
                            <a:schemeClr val="tx1">
                              <a:lumMod val="75000"/>
                              <a:lumOff val="25000"/>
                            </a:schemeClr>
                          </a:solidFill>
                          <a:latin typeface="Century Gothic" panose="020B0502020202020204" pitchFamily="34" charset="0"/>
                        </a:rPr>
                        <a:t>1,412</a:t>
                      </a:r>
                    </a:p>
                  </a:txBody>
                  <a:tcPr marL="49405" marR="49405" marT="24703" marB="24703">
                    <a:solidFill>
                      <a:srgbClr val="00A3AD">
                        <a:tint val="66000"/>
                        <a:satMod val="160000"/>
                      </a:srgbClr>
                    </a:solidFill>
                  </a:tcPr>
                </a:tc>
                <a:extLst>
                  <a:ext uri="{0D108BD9-81ED-4DB2-BD59-A6C34878D82A}">
                    <a16:rowId xmlns:a16="http://schemas.microsoft.com/office/drawing/2014/main" val="1812193110"/>
                  </a:ext>
                </a:extLst>
              </a:tr>
              <a:tr h="337386">
                <a:tc>
                  <a:txBody>
                    <a:bodyPr/>
                    <a:lstStyle/>
                    <a:p>
                      <a:r>
                        <a:rPr lang="en-GB" sz="1000" b="1">
                          <a:solidFill>
                            <a:schemeClr val="bg1"/>
                          </a:solidFill>
                          <a:latin typeface="Century Gothic" panose="020B0502020202020204" pitchFamily="34" charset="0"/>
                        </a:rPr>
                        <a:t>Commercial</a:t>
                      </a:r>
                    </a:p>
                  </a:txBody>
                  <a:tcPr marL="49405" marR="49405" marT="24703" marB="24703">
                    <a:solidFill>
                      <a:srgbClr val="00A3AD"/>
                    </a:solidFill>
                  </a:tcPr>
                </a:tc>
                <a:tc>
                  <a:txBody>
                    <a:bodyPr/>
                    <a:lstStyle/>
                    <a:p>
                      <a:r>
                        <a:rPr lang="en-GB" sz="1000" b="0" dirty="0">
                          <a:solidFill>
                            <a:schemeClr val="tx1">
                              <a:lumMod val="75000"/>
                              <a:lumOff val="25000"/>
                            </a:schemeClr>
                          </a:solidFill>
                          <a:latin typeface="Century Gothic" panose="020B0502020202020204" pitchFamily="34" charset="0"/>
                        </a:rPr>
                        <a:t>1,244</a:t>
                      </a:r>
                    </a:p>
                  </a:txBody>
                  <a:tcPr marL="49405" marR="49405" marT="24703" marB="24703">
                    <a:solidFill>
                      <a:srgbClr val="00A3AD">
                        <a:tint val="66000"/>
                        <a:satMod val="160000"/>
                      </a:srgbClr>
                    </a:solidFill>
                  </a:tcPr>
                </a:tc>
                <a:tc>
                  <a:txBody>
                    <a:bodyPr/>
                    <a:lstStyle/>
                    <a:p>
                      <a:r>
                        <a:rPr lang="en-GB" sz="1000" b="0" dirty="0">
                          <a:solidFill>
                            <a:schemeClr val="tx1">
                              <a:lumMod val="75000"/>
                              <a:lumOff val="25000"/>
                            </a:schemeClr>
                          </a:solidFill>
                          <a:latin typeface="Century Gothic" panose="020B0502020202020204" pitchFamily="34" charset="0"/>
                        </a:rPr>
                        <a:t>1,760</a:t>
                      </a:r>
                    </a:p>
                  </a:txBody>
                  <a:tcPr marL="49405" marR="49405" marT="24703" marB="24703">
                    <a:solidFill>
                      <a:srgbClr val="00A3AD">
                        <a:tint val="66000"/>
                        <a:satMod val="160000"/>
                      </a:srgbClr>
                    </a:solidFill>
                  </a:tcPr>
                </a:tc>
                <a:tc>
                  <a:txBody>
                    <a:bodyPr/>
                    <a:lstStyle/>
                    <a:p>
                      <a:r>
                        <a:rPr lang="en-GB" sz="1000" b="0" dirty="0">
                          <a:solidFill>
                            <a:schemeClr val="tx1">
                              <a:lumMod val="75000"/>
                              <a:lumOff val="25000"/>
                            </a:schemeClr>
                          </a:solidFill>
                          <a:latin typeface="Century Gothic" panose="020B0502020202020204" pitchFamily="34" charset="0"/>
                        </a:rPr>
                        <a:t>1,931</a:t>
                      </a:r>
                    </a:p>
                  </a:txBody>
                  <a:tcPr marL="49405" marR="49405" marT="24703" marB="24703">
                    <a:solidFill>
                      <a:srgbClr val="00A3AD">
                        <a:tint val="66000"/>
                        <a:satMod val="160000"/>
                      </a:srgbClr>
                    </a:solidFill>
                  </a:tcPr>
                </a:tc>
                <a:extLst>
                  <a:ext uri="{0D108BD9-81ED-4DB2-BD59-A6C34878D82A}">
                    <a16:rowId xmlns:a16="http://schemas.microsoft.com/office/drawing/2014/main" val="1314575733"/>
                  </a:ext>
                </a:extLst>
              </a:tr>
              <a:tr h="337386">
                <a:tc>
                  <a:txBody>
                    <a:bodyPr/>
                    <a:lstStyle/>
                    <a:p>
                      <a:r>
                        <a:rPr lang="en-GB" sz="1000" b="1">
                          <a:solidFill>
                            <a:schemeClr val="bg1"/>
                          </a:solidFill>
                          <a:latin typeface="Century Gothic" panose="020B0502020202020204" pitchFamily="34" charset="0"/>
                        </a:rPr>
                        <a:t>Women Building</a:t>
                      </a:r>
                    </a:p>
                  </a:txBody>
                  <a:tcPr marL="49405" marR="49405" marT="24703" marB="24703">
                    <a:solidFill>
                      <a:srgbClr val="00A3AD"/>
                    </a:solidFill>
                  </a:tcPr>
                </a:tc>
                <a:tc>
                  <a:txBody>
                    <a:bodyPr/>
                    <a:lstStyle/>
                    <a:p>
                      <a:r>
                        <a:rPr lang="it-IT" sz="1000" b="0">
                          <a:solidFill>
                            <a:schemeClr val="tx1">
                              <a:lumMod val="75000"/>
                              <a:lumOff val="25000"/>
                            </a:schemeClr>
                          </a:solidFill>
                          <a:latin typeface="Century Gothic" panose="020B0502020202020204" pitchFamily="34" charset="0"/>
                        </a:rPr>
                        <a:t>1,458</a:t>
                      </a:r>
                      <a:endParaRPr lang="en-GB" sz="1000" b="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tc>
                  <a:txBody>
                    <a:bodyPr/>
                    <a:lstStyle/>
                    <a:p>
                      <a:r>
                        <a:rPr lang="it-IT" sz="1000" b="0">
                          <a:solidFill>
                            <a:schemeClr val="tx1">
                              <a:lumMod val="75000"/>
                              <a:lumOff val="25000"/>
                            </a:schemeClr>
                          </a:solidFill>
                          <a:latin typeface="Century Gothic" panose="020B0502020202020204" pitchFamily="34" charset="0"/>
                        </a:rPr>
                        <a:t>1,490</a:t>
                      </a:r>
                      <a:endParaRPr lang="en-GB" sz="1000" b="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tc>
                  <a:txBody>
                    <a:bodyPr/>
                    <a:lstStyle/>
                    <a:p>
                      <a:r>
                        <a:rPr lang="it-IT" sz="1000" b="0" dirty="0">
                          <a:solidFill>
                            <a:schemeClr val="tx1">
                              <a:lumMod val="75000"/>
                              <a:lumOff val="25000"/>
                            </a:schemeClr>
                          </a:solidFill>
                          <a:latin typeface="Century Gothic" panose="020B0502020202020204" pitchFamily="34" charset="0"/>
                        </a:rPr>
                        <a:t>1,573</a:t>
                      </a:r>
                      <a:endParaRPr lang="en-GB" sz="1000" b="0" dirty="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extLst>
                  <a:ext uri="{0D108BD9-81ED-4DB2-BD59-A6C34878D82A}">
                    <a16:rowId xmlns:a16="http://schemas.microsoft.com/office/drawing/2014/main" val="2180806469"/>
                  </a:ext>
                </a:extLst>
              </a:tr>
              <a:tr h="337386">
                <a:tc>
                  <a:txBody>
                    <a:bodyPr/>
                    <a:lstStyle/>
                    <a:p>
                      <a:r>
                        <a:rPr lang="en-GB" sz="1000" b="1">
                          <a:solidFill>
                            <a:schemeClr val="bg1"/>
                          </a:solidFill>
                          <a:latin typeface="Century Gothic" panose="020B0502020202020204" pitchFamily="34" charset="0"/>
                        </a:rPr>
                        <a:t>Total</a:t>
                      </a:r>
                    </a:p>
                  </a:txBody>
                  <a:tcPr marL="49405" marR="49405" marT="24703" marB="24703">
                    <a:solidFill>
                      <a:srgbClr val="00A3AD"/>
                    </a:solidFill>
                  </a:tcPr>
                </a:tc>
                <a:tc>
                  <a:txBody>
                    <a:bodyPr/>
                    <a:lstStyle/>
                    <a:p>
                      <a:r>
                        <a:rPr lang="en-GB" sz="1000" b="1" dirty="0">
                          <a:solidFill>
                            <a:schemeClr val="tx1">
                              <a:lumMod val="75000"/>
                              <a:lumOff val="25000"/>
                            </a:schemeClr>
                          </a:solidFill>
                          <a:latin typeface="Century Gothic" panose="020B0502020202020204" pitchFamily="34" charset="0"/>
                        </a:rPr>
                        <a:t>3,854</a:t>
                      </a:r>
                    </a:p>
                  </a:txBody>
                  <a:tcPr marL="49405" marR="49405" marT="24703" marB="24703">
                    <a:solidFill>
                      <a:srgbClr val="00A3AD">
                        <a:tint val="66000"/>
                        <a:satMod val="160000"/>
                      </a:srgbClr>
                    </a:solidFill>
                  </a:tcPr>
                </a:tc>
                <a:tc>
                  <a:txBody>
                    <a:bodyPr/>
                    <a:lstStyle/>
                    <a:p>
                      <a:r>
                        <a:rPr lang="en-GB" sz="1000" b="1" dirty="0">
                          <a:solidFill>
                            <a:schemeClr val="tx1">
                              <a:lumMod val="75000"/>
                              <a:lumOff val="25000"/>
                            </a:schemeClr>
                          </a:solidFill>
                          <a:latin typeface="Century Gothic" panose="020B0502020202020204" pitchFamily="34" charset="0"/>
                        </a:rPr>
                        <a:t>4,584</a:t>
                      </a:r>
                    </a:p>
                  </a:txBody>
                  <a:tcPr marL="49405" marR="49405" marT="24703" marB="24703">
                    <a:solidFill>
                      <a:srgbClr val="00A3AD">
                        <a:tint val="66000"/>
                        <a:satMod val="160000"/>
                      </a:srgbClr>
                    </a:solidFill>
                  </a:tcPr>
                </a:tc>
                <a:tc>
                  <a:txBody>
                    <a:bodyPr/>
                    <a:lstStyle/>
                    <a:p>
                      <a:r>
                        <a:rPr lang="en-GB" sz="1000" b="1" dirty="0">
                          <a:solidFill>
                            <a:schemeClr val="tx1">
                              <a:lumMod val="75000"/>
                              <a:lumOff val="25000"/>
                            </a:schemeClr>
                          </a:solidFill>
                          <a:latin typeface="Century Gothic" panose="020B0502020202020204" pitchFamily="34" charset="0"/>
                        </a:rPr>
                        <a:t>4,916</a:t>
                      </a:r>
                    </a:p>
                  </a:txBody>
                  <a:tcPr marL="49405" marR="49405" marT="24703" marB="24703">
                    <a:solidFill>
                      <a:srgbClr val="00A3AD">
                        <a:tint val="66000"/>
                        <a:satMod val="160000"/>
                      </a:srgbClr>
                    </a:solidFill>
                  </a:tcPr>
                </a:tc>
                <a:extLst>
                  <a:ext uri="{0D108BD9-81ED-4DB2-BD59-A6C34878D82A}">
                    <a16:rowId xmlns:a16="http://schemas.microsoft.com/office/drawing/2014/main" val="3488582326"/>
                  </a:ext>
                </a:extLst>
              </a:tr>
            </a:tbl>
          </a:graphicData>
        </a:graphic>
      </p:graphicFrame>
      <p:sp>
        <p:nvSpPr>
          <p:cNvPr id="5" name="TextBox 4">
            <a:extLst>
              <a:ext uri="{FF2B5EF4-FFF2-40B4-BE49-F238E27FC236}">
                <a16:creationId xmlns:a16="http://schemas.microsoft.com/office/drawing/2014/main" id="{306BCB75-948F-BED0-842A-A92D03032A9B}"/>
              </a:ext>
            </a:extLst>
          </p:cNvPr>
          <p:cNvSpPr txBox="1"/>
          <p:nvPr/>
        </p:nvSpPr>
        <p:spPr>
          <a:xfrm>
            <a:off x="960455" y="4383379"/>
            <a:ext cx="6031439" cy="276999"/>
          </a:xfrm>
          <a:prstGeom prst="rect">
            <a:avLst/>
          </a:prstGeom>
          <a:noFill/>
        </p:spPr>
        <p:txBody>
          <a:bodyPr wrap="square" rtlCol="0">
            <a:spAutoFit/>
          </a:bodyPr>
          <a:lstStyle/>
          <a:p>
            <a:r>
              <a:rPr lang="en-GB" sz="1200" b="1">
                <a:latin typeface="Century Gothic" panose="020B0502020202020204" pitchFamily="34" charset="0"/>
              </a:rPr>
              <a:t>Non-Residential – Consented Masterplan</a:t>
            </a:r>
          </a:p>
        </p:txBody>
      </p:sp>
      <p:sp>
        <p:nvSpPr>
          <p:cNvPr id="10" name="TextBox 9">
            <a:extLst>
              <a:ext uri="{FF2B5EF4-FFF2-40B4-BE49-F238E27FC236}">
                <a16:creationId xmlns:a16="http://schemas.microsoft.com/office/drawing/2014/main" id="{F27FC3A0-2ED2-06E9-3766-A6309470E765}"/>
              </a:ext>
            </a:extLst>
          </p:cNvPr>
          <p:cNvSpPr txBox="1"/>
          <p:nvPr/>
        </p:nvSpPr>
        <p:spPr>
          <a:xfrm>
            <a:off x="879356" y="3455447"/>
            <a:ext cx="10103172" cy="430887"/>
          </a:xfrm>
          <a:prstGeom prst="rect">
            <a:avLst/>
          </a:prstGeom>
          <a:noFill/>
        </p:spPr>
        <p:txBody>
          <a:bodyPr wrap="square" rtlCol="0">
            <a:spAutoFit/>
          </a:bodyPr>
          <a:lstStyle/>
          <a:p>
            <a:r>
              <a:rPr lang="en-GB" sz="1100" dirty="0">
                <a:latin typeface="Century Gothic" panose="020B0502020202020204" pitchFamily="34" charset="0"/>
              </a:rPr>
              <a:t>NB this is for all phases of the 985 homes consented masterplan – phases 2/3 are under redesign to deliver circa 1,100 homes ahead of a revised planning application.</a:t>
            </a:r>
          </a:p>
        </p:txBody>
      </p:sp>
    </p:spTree>
    <p:extLst>
      <p:ext uri="{BB962C8B-B14F-4D97-AF65-F5344CB8AC3E}">
        <p14:creationId xmlns:p14="http://schemas.microsoft.com/office/powerpoint/2010/main" val="2796776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1B302C-D4CB-9964-7523-FBAD5073006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3A044D1-A596-ACF9-D153-11BDC3B463F1}"/>
              </a:ext>
            </a:extLst>
          </p:cNvPr>
          <p:cNvSpPr/>
          <p:nvPr/>
        </p:nvSpPr>
        <p:spPr>
          <a:xfrm rot="5400000">
            <a:off x="5721531" y="-5721531"/>
            <a:ext cx="748937" cy="12192000"/>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sp>
        <p:nvSpPr>
          <p:cNvPr id="7" name="object 2">
            <a:extLst>
              <a:ext uri="{FF2B5EF4-FFF2-40B4-BE49-F238E27FC236}">
                <a16:creationId xmlns:a16="http://schemas.microsoft.com/office/drawing/2014/main" id="{20E564F5-C4B2-05FB-FFE4-0F6104E0C868}"/>
              </a:ext>
            </a:extLst>
          </p:cNvPr>
          <p:cNvSpPr txBox="1">
            <a:spLocks/>
          </p:cNvSpPr>
          <p:nvPr/>
        </p:nvSpPr>
        <p:spPr>
          <a:xfrm>
            <a:off x="322008" y="90711"/>
            <a:ext cx="2944379"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dirty="0">
                <a:solidFill>
                  <a:schemeClr val="bg1"/>
                </a:solidFill>
                <a:latin typeface="Century Gothic" panose="020B0502020202020204" pitchFamily="34" charset="0"/>
              </a:rPr>
              <a:t>Holloway Park</a:t>
            </a:r>
            <a:r>
              <a:rPr lang="en-GB" sz="898" kern="0" dirty="0">
                <a:solidFill>
                  <a:schemeClr val="bg1"/>
                </a:solidFill>
                <a:latin typeface="Century Gothic" panose="020B0502020202020204" pitchFamily="34" charset="0"/>
              </a:rPr>
              <a:t> </a:t>
            </a:r>
            <a:endParaRPr lang="en-GB" sz="1154" b="1" kern="0" dirty="0">
              <a:solidFill>
                <a:schemeClr val="bg1"/>
              </a:solidFill>
              <a:latin typeface="Century Gothic" panose="020B0502020202020204" pitchFamily="34" charset="0"/>
            </a:endParaRPr>
          </a:p>
          <a:p>
            <a:pPr marL="8145">
              <a:spcBef>
                <a:spcPts val="64"/>
              </a:spcBef>
            </a:pPr>
            <a:r>
              <a:rPr lang="en-GB" sz="1154" b="1" kern="0" dirty="0">
                <a:solidFill>
                  <a:schemeClr val="bg1"/>
                </a:solidFill>
                <a:latin typeface="Century Gothic" panose="020B0502020202020204" pitchFamily="34" charset="0"/>
              </a:rPr>
              <a:t>Phase 1 - schedule of accommodation</a:t>
            </a:r>
          </a:p>
        </p:txBody>
      </p:sp>
      <p:sp>
        <p:nvSpPr>
          <p:cNvPr id="6" name="TextBox 5">
            <a:extLst>
              <a:ext uri="{FF2B5EF4-FFF2-40B4-BE49-F238E27FC236}">
                <a16:creationId xmlns:a16="http://schemas.microsoft.com/office/drawing/2014/main" id="{FB453A32-61AC-C405-0BC1-F78779BC9A2B}"/>
              </a:ext>
            </a:extLst>
          </p:cNvPr>
          <p:cNvSpPr txBox="1"/>
          <p:nvPr/>
        </p:nvSpPr>
        <p:spPr>
          <a:xfrm>
            <a:off x="1457746" y="1293267"/>
            <a:ext cx="3530811" cy="667427"/>
          </a:xfrm>
          <a:prstGeom prst="rect">
            <a:avLst/>
          </a:prstGeom>
          <a:noFill/>
        </p:spPr>
        <p:txBody>
          <a:bodyPr wrap="square">
            <a:spAutoFit/>
          </a:bodyPr>
          <a:lstStyle/>
          <a:p>
            <a:pPr marL="191396" marR="5294" indent="-183251">
              <a:lnSpc>
                <a:spcPct val="111100"/>
              </a:lnSpc>
              <a:buFont typeface="Arial" panose="020B0604020202020204" pitchFamily="34" charset="0"/>
              <a:buChar char="•"/>
              <a:tabLst>
                <a:tab pos="154338" algn="l"/>
                <a:tab pos="154746" algn="l"/>
              </a:tabLst>
            </a:pPr>
            <a:endParaRPr lang="en-GB" sz="1154">
              <a:latin typeface="Century Gothic" panose="020B0502020202020204" pitchFamily="34" charset="0"/>
              <a:cs typeface="Arial"/>
            </a:endParaRPr>
          </a:p>
          <a:p>
            <a:pPr marL="191396" marR="5294" indent="-183251">
              <a:lnSpc>
                <a:spcPct val="111100"/>
              </a:lnSpc>
              <a:buFont typeface="Arial" panose="020B0604020202020204" pitchFamily="34" charset="0"/>
              <a:buChar char="•"/>
              <a:tabLst>
                <a:tab pos="154338" algn="l"/>
                <a:tab pos="154746" algn="l"/>
              </a:tabLst>
            </a:pPr>
            <a:endParaRPr lang="en-GB" sz="1154">
              <a:latin typeface="Century Gothic" panose="020B0502020202020204" pitchFamily="34" charset="0"/>
              <a:cs typeface="Arial"/>
            </a:endParaRPr>
          </a:p>
          <a:p>
            <a:pPr marL="191396" marR="5294" indent="-183251">
              <a:lnSpc>
                <a:spcPct val="111100"/>
              </a:lnSpc>
              <a:buFont typeface="Arial" panose="020B0604020202020204" pitchFamily="34" charset="0"/>
              <a:buChar char="•"/>
              <a:tabLst>
                <a:tab pos="154338" algn="l"/>
                <a:tab pos="154746" algn="l"/>
              </a:tabLst>
            </a:pPr>
            <a:endParaRPr lang="en-GB" sz="1154">
              <a:latin typeface="Century Gothic" panose="020B0502020202020204" pitchFamily="34" charset="0"/>
              <a:cs typeface="Arial"/>
            </a:endParaRPr>
          </a:p>
        </p:txBody>
      </p:sp>
      <p:pic>
        <p:nvPicPr>
          <p:cNvPr id="9" name="Picture 8">
            <a:extLst>
              <a:ext uri="{FF2B5EF4-FFF2-40B4-BE49-F238E27FC236}">
                <a16:creationId xmlns:a16="http://schemas.microsoft.com/office/drawing/2014/main" id="{6D76D384-3C30-5B8C-7453-C8CBE088994E}"/>
              </a:ext>
            </a:extLst>
          </p:cNvPr>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522182" y="90711"/>
            <a:ext cx="1283112" cy="375692"/>
          </a:xfrm>
          <a:prstGeom prst="rect">
            <a:avLst/>
          </a:prstGeom>
        </p:spPr>
      </p:pic>
      <p:graphicFrame>
        <p:nvGraphicFramePr>
          <p:cNvPr id="2" name="Table 3">
            <a:extLst>
              <a:ext uri="{FF2B5EF4-FFF2-40B4-BE49-F238E27FC236}">
                <a16:creationId xmlns:a16="http://schemas.microsoft.com/office/drawing/2014/main" id="{7B315AAE-C6B4-D5ED-BA49-B14D583ABD3C}"/>
              </a:ext>
            </a:extLst>
          </p:cNvPr>
          <p:cNvGraphicFramePr>
            <a:graphicFrameLocks noGrp="1"/>
          </p:cNvGraphicFramePr>
          <p:nvPr>
            <p:extLst>
              <p:ext uri="{D42A27DB-BD31-4B8C-83A1-F6EECF244321}">
                <p14:modId xmlns:p14="http://schemas.microsoft.com/office/powerpoint/2010/main" val="3723538502"/>
              </p:ext>
            </p:extLst>
          </p:nvPr>
        </p:nvGraphicFramePr>
        <p:xfrm>
          <a:off x="960455" y="1427396"/>
          <a:ext cx="7765533" cy="1955712"/>
        </p:xfrm>
        <a:graphic>
          <a:graphicData uri="http://schemas.openxmlformats.org/drawingml/2006/table">
            <a:tbl>
              <a:tblPr firstRow="1" bandRow="1">
                <a:tableStyleId>{5C22544A-7EE6-4342-B048-85BDC9FD1C3A}</a:tableStyleId>
              </a:tblPr>
              <a:tblGrid>
                <a:gridCol w="1115415">
                  <a:extLst>
                    <a:ext uri="{9D8B030D-6E8A-4147-A177-3AD203B41FA5}">
                      <a16:colId xmlns:a16="http://schemas.microsoft.com/office/drawing/2014/main" val="3354238838"/>
                    </a:ext>
                  </a:extLst>
                </a:gridCol>
                <a:gridCol w="738902">
                  <a:extLst>
                    <a:ext uri="{9D8B030D-6E8A-4147-A177-3AD203B41FA5}">
                      <a16:colId xmlns:a16="http://schemas.microsoft.com/office/drawing/2014/main" val="344010441"/>
                    </a:ext>
                  </a:extLst>
                </a:gridCol>
                <a:gridCol w="738902">
                  <a:extLst>
                    <a:ext uri="{9D8B030D-6E8A-4147-A177-3AD203B41FA5}">
                      <a16:colId xmlns:a16="http://schemas.microsoft.com/office/drawing/2014/main" val="3588562775"/>
                    </a:ext>
                  </a:extLst>
                </a:gridCol>
                <a:gridCol w="738902">
                  <a:extLst>
                    <a:ext uri="{9D8B030D-6E8A-4147-A177-3AD203B41FA5}">
                      <a16:colId xmlns:a16="http://schemas.microsoft.com/office/drawing/2014/main" val="2290486083"/>
                    </a:ext>
                  </a:extLst>
                </a:gridCol>
                <a:gridCol w="738902">
                  <a:extLst>
                    <a:ext uri="{9D8B030D-6E8A-4147-A177-3AD203B41FA5}">
                      <a16:colId xmlns:a16="http://schemas.microsoft.com/office/drawing/2014/main" val="99108230"/>
                    </a:ext>
                  </a:extLst>
                </a:gridCol>
                <a:gridCol w="738902">
                  <a:extLst>
                    <a:ext uri="{9D8B030D-6E8A-4147-A177-3AD203B41FA5}">
                      <a16:colId xmlns:a16="http://schemas.microsoft.com/office/drawing/2014/main" val="4080296794"/>
                    </a:ext>
                  </a:extLst>
                </a:gridCol>
                <a:gridCol w="738902">
                  <a:extLst>
                    <a:ext uri="{9D8B030D-6E8A-4147-A177-3AD203B41FA5}">
                      <a16:colId xmlns:a16="http://schemas.microsoft.com/office/drawing/2014/main" val="1230195712"/>
                    </a:ext>
                  </a:extLst>
                </a:gridCol>
                <a:gridCol w="738902">
                  <a:extLst>
                    <a:ext uri="{9D8B030D-6E8A-4147-A177-3AD203B41FA5}">
                      <a16:colId xmlns:a16="http://schemas.microsoft.com/office/drawing/2014/main" val="1418683368"/>
                    </a:ext>
                  </a:extLst>
                </a:gridCol>
                <a:gridCol w="738902">
                  <a:extLst>
                    <a:ext uri="{9D8B030D-6E8A-4147-A177-3AD203B41FA5}">
                      <a16:colId xmlns:a16="http://schemas.microsoft.com/office/drawing/2014/main" val="3530665443"/>
                    </a:ext>
                  </a:extLst>
                </a:gridCol>
                <a:gridCol w="738902">
                  <a:extLst>
                    <a:ext uri="{9D8B030D-6E8A-4147-A177-3AD203B41FA5}">
                      <a16:colId xmlns:a16="http://schemas.microsoft.com/office/drawing/2014/main" val="597152927"/>
                    </a:ext>
                  </a:extLst>
                </a:gridCol>
              </a:tblGrid>
              <a:tr h="340969">
                <a:tc>
                  <a:txBody>
                    <a:bodyPr/>
                    <a:lstStyle/>
                    <a:p>
                      <a:endParaRPr lang="en-GB" sz="1000" b="1" dirty="0">
                        <a:solidFill>
                          <a:schemeClr val="bg1"/>
                        </a:solidFill>
                        <a:latin typeface="Century Gothic" panose="020B0502020202020204" pitchFamily="34" charset="0"/>
                      </a:endParaRPr>
                    </a:p>
                  </a:txBody>
                  <a:tcPr marL="49405" marR="49405" marT="24703" marB="24703">
                    <a:solidFill>
                      <a:srgbClr val="00A3AD"/>
                    </a:solidFill>
                  </a:tcPr>
                </a:tc>
                <a:tc>
                  <a:txBody>
                    <a:bodyPr/>
                    <a:lstStyle/>
                    <a:p>
                      <a:pPr algn="ctr" fontAlgn="ctr"/>
                      <a:r>
                        <a:rPr lang="en-GB" sz="1000" b="1" i="0" u="none" strike="noStrike">
                          <a:solidFill>
                            <a:schemeClr val="bg1"/>
                          </a:solidFill>
                          <a:effectLst/>
                          <a:latin typeface="Century Gothic" panose="020B0502020202020204" pitchFamily="34" charset="0"/>
                        </a:rPr>
                        <a:t>1B2P</a:t>
                      </a:r>
                    </a:p>
                  </a:txBody>
                  <a:tcPr marL="9525" marR="9525" marT="9525" marB="0" anchor="ctr">
                    <a:solidFill>
                      <a:srgbClr val="00A3AD"/>
                    </a:solidFill>
                  </a:tcPr>
                </a:tc>
                <a:tc>
                  <a:txBody>
                    <a:bodyPr/>
                    <a:lstStyle/>
                    <a:p>
                      <a:pPr algn="ctr" fontAlgn="ctr"/>
                      <a:r>
                        <a:rPr lang="en-GB" sz="1000" b="1" i="0" u="none" strike="noStrike" dirty="0">
                          <a:solidFill>
                            <a:schemeClr val="bg1"/>
                          </a:solidFill>
                          <a:effectLst/>
                          <a:latin typeface="Century Gothic" panose="020B0502020202020204" pitchFamily="34" charset="0"/>
                        </a:rPr>
                        <a:t>2B4P</a:t>
                      </a:r>
                    </a:p>
                  </a:txBody>
                  <a:tcPr marL="9525" marR="9525" marT="9525" marB="0" anchor="ctr">
                    <a:solidFill>
                      <a:srgbClr val="00A3AD"/>
                    </a:solidFill>
                  </a:tcPr>
                </a:tc>
                <a:tc>
                  <a:txBody>
                    <a:bodyPr/>
                    <a:lstStyle/>
                    <a:p>
                      <a:pPr algn="ctr" fontAlgn="ctr"/>
                      <a:r>
                        <a:rPr lang="en-GB" sz="1000" b="1" i="0" u="none" strike="noStrike">
                          <a:solidFill>
                            <a:schemeClr val="bg1"/>
                          </a:solidFill>
                          <a:effectLst/>
                          <a:latin typeface="Century Gothic" panose="020B0502020202020204" pitchFamily="34" charset="0"/>
                        </a:rPr>
                        <a:t>2B3P</a:t>
                      </a:r>
                    </a:p>
                  </a:txBody>
                  <a:tcPr marL="9525" marR="9525" marT="9525" marB="0" anchor="ctr">
                    <a:solidFill>
                      <a:srgbClr val="00A3AD"/>
                    </a:solidFill>
                  </a:tcPr>
                </a:tc>
                <a:tc>
                  <a:txBody>
                    <a:bodyPr/>
                    <a:lstStyle/>
                    <a:p>
                      <a:pPr algn="ctr" fontAlgn="ctr"/>
                      <a:r>
                        <a:rPr lang="en-GB" sz="1000" b="1" i="0" u="none" strike="noStrike">
                          <a:solidFill>
                            <a:schemeClr val="bg1"/>
                          </a:solidFill>
                          <a:effectLst/>
                          <a:latin typeface="Century Gothic" panose="020B0502020202020204" pitchFamily="34" charset="0"/>
                        </a:rPr>
                        <a:t>3B4P</a:t>
                      </a:r>
                    </a:p>
                  </a:txBody>
                  <a:tcPr marL="9525" marR="9525" marT="9525" marB="0" anchor="ctr">
                    <a:solidFill>
                      <a:srgbClr val="00A3AD"/>
                    </a:solidFill>
                  </a:tcPr>
                </a:tc>
                <a:tc>
                  <a:txBody>
                    <a:bodyPr/>
                    <a:lstStyle/>
                    <a:p>
                      <a:pPr algn="ctr" fontAlgn="ctr"/>
                      <a:r>
                        <a:rPr lang="en-GB" sz="1000" b="1" i="0" u="none" strike="noStrike">
                          <a:solidFill>
                            <a:schemeClr val="bg1"/>
                          </a:solidFill>
                          <a:effectLst/>
                          <a:latin typeface="Century Gothic" panose="020B0502020202020204" pitchFamily="34" charset="0"/>
                        </a:rPr>
                        <a:t>3B5P</a:t>
                      </a:r>
                    </a:p>
                  </a:txBody>
                  <a:tcPr marL="9525" marR="9525" marT="9525" marB="0" anchor="ctr">
                    <a:solidFill>
                      <a:srgbClr val="00A3AD"/>
                    </a:solidFill>
                  </a:tcPr>
                </a:tc>
                <a:tc>
                  <a:txBody>
                    <a:bodyPr/>
                    <a:lstStyle/>
                    <a:p>
                      <a:pPr algn="ctr" fontAlgn="ctr"/>
                      <a:r>
                        <a:rPr lang="en-GB" sz="1000" b="1" i="0" u="none" strike="noStrike">
                          <a:solidFill>
                            <a:schemeClr val="bg1"/>
                          </a:solidFill>
                          <a:effectLst/>
                          <a:latin typeface="Century Gothic" panose="020B0502020202020204" pitchFamily="34" charset="0"/>
                        </a:rPr>
                        <a:t>4B5P</a:t>
                      </a:r>
                    </a:p>
                  </a:txBody>
                  <a:tcPr marL="9525" marR="9525" marT="9525" marB="0" anchor="ctr">
                    <a:solidFill>
                      <a:srgbClr val="00A3AD"/>
                    </a:solidFill>
                  </a:tcPr>
                </a:tc>
                <a:tc>
                  <a:txBody>
                    <a:bodyPr/>
                    <a:lstStyle/>
                    <a:p>
                      <a:pPr algn="ctr" fontAlgn="ctr"/>
                      <a:r>
                        <a:rPr lang="en-GB" sz="1000" b="1" i="0" u="none" strike="noStrike">
                          <a:solidFill>
                            <a:schemeClr val="bg1"/>
                          </a:solidFill>
                          <a:effectLst/>
                          <a:latin typeface="Century Gothic" panose="020B0502020202020204" pitchFamily="34" charset="0"/>
                        </a:rPr>
                        <a:t>4B6P</a:t>
                      </a:r>
                    </a:p>
                  </a:txBody>
                  <a:tcPr marL="9525" marR="9525" marT="9525" marB="0" anchor="ctr">
                    <a:solidFill>
                      <a:srgbClr val="00A3AD"/>
                    </a:solidFill>
                  </a:tcPr>
                </a:tc>
                <a:tc>
                  <a:txBody>
                    <a:bodyPr/>
                    <a:lstStyle/>
                    <a:p>
                      <a:pPr algn="ctr" fontAlgn="ctr"/>
                      <a:r>
                        <a:rPr lang="en-GB" sz="1000" b="1" i="0" u="none" strike="noStrike">
                          <a:solidFill>
                            <a:schemeClr val="bg1"/>
                          </a:solidFill>
                          <a:effectLst/>
                          <a:latin typeface="Century Gothic" panose="020B0502020202020204" pitchFamily="34" charset="0"/>
                        </a:rPr>
                        <a:t>4B7P</a:t>
                      </a:r>
                    </a:p>
                  </a:txBody>
                  <a:tcPr marL="9525" marR="9525" marT="9525" marB="0" anchor="ctr">
                    <a:solidFill>
                      <a:srgbClr val="00A3AD"/>
                    </a:solidFill>
                  </a:tcPr>
                </a:tc>
                <a:tc>
                  <a:txBody>
                    <a:bodyPr/>
                    <a:lstStyle/>
                    <a:p>
                      <a:pPr algn="ctr" fontAlgn="ctr"/>
                      <a:r>
                        <a:rPr lang="en-GB" sz="1100" b="1" i="0" u="none" strike="noStrike" dirty="0">
                          <a:solidFill>
                            <a:srgbClr val="FFFFFF"/>
                          </a:solidFill>
                          <a:effectLst/>
                          <a:latin typeface="Calibri" panose="020F0502020204030204" pitchFamily="34" charset="0"/>
                        </a:rPr>
                        <a:t>Total</a:t>
                      </a:r>
                    </a:p>
                  </a:txBody>
                  <a:tcPr marL="9525" marR="9525" marT="9525" marB="0" anchor="ctr">
                    <a:solidFill>
                      <a:srgbClr val="00A3AD"/>
                    </a:solidFill>
                  </a:tcPr>
                </a:tc>
                <a:extLst>
                  <a:ext uri="{0D108BD9-81ED-4DB2-BD59-A6C34878D82A}">
                    <a16:rowId xmlns:a16="http://schemas.microsoft.com/office/drawing/2014/main" val="1175146231"/>
                  </a:ext>
                </a:extLst>
              </a:tr>
              <a:tr h="340969">
                <a:tc>
                  <a:txBody>
                    <a:bodyPr/>
                    <a:lstStyle/>
                    <a:p>
                      <a:r>
                        <a:rPr lang="en-GB" sz="1000" b="1">
                          <a:solidFill>
                            <a:schemeClr val="bg1"/>
                          </a:solidFill>
                          <a:latin typeface="Century Gothic" panose="020B0502020202020204" pitchFamily="34" charset="0"/>
                        </a:rPr>
                        <a:t>Market</a:t>
                      </a:r>
                    </a:p>
                  </a:txBody>
                  <a:tcPr marL="49405" marR="49405" marT="24703" marB="24703">
                    <a:solidFill>
                      <a:srgbClr val="00A3AD"/>
                    </a:solidFill>
                  </a:tcPr>
                </a:tc>
                <a:tc>
                  <a:txBody>
                    <a:bodyPr/>
                    <a:lstStyle/>
                    <a:p>
                      <a:pPr algn="ctr" fontAlgn="b"/>
                      <a:r>
                        <a:rPr lang="en-GB" sz="1000" b="0" i="0" u="none" strike="noStrike">
                          <a:solidFill>
                            <a:srgbClr val="000000"/>
                          </a:solidFill>
                          <a:effectLst/>
                          <a:latin typeface="Century Gothic" panose="020B0502020202020204" pitchFamily="34" charset="0"/>
                        </a:rPr>
                        <a:t> 18</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 146</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 8</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 24</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a:t>
                      </a:r>
                    </a:p>
                  </a:txBody>
                  <a:tcPr marL="9525" marR="9525" marT="9525" marB="0" anchor="b">
                    <a:solidFill>
                      <a:srgbClr val="00A3AD">
                        <a:tint val="66000"/>
                        <a:satMod val="160000"/>
                      </a:srgbClr>
                    </a:solidFill>
                  </a:tcPr>
                </a:tc>
                <a:tc>
                  <a:txBody>
                    <a:bodyPr/>
                    <a:lstStyle/>
                    <a:p>
                      <a:pPr algn="ctr" fontAlgn="b"/>
                      <a:r>
                        <a:rPr lang="en-GB" sz="1000" b="0" i="0" u="none" strike="noStrike" dirty="0">
                          <a:solidFill>
                            <a:srgbClr val="000000"/>
                          </a:solidFill>
                          <a:effectLst/>
                          <a:latin typeface="Century Gothic" panose="020B0502020202020204" pitchFamily="34" charset="0"/>
                        </a:rPr>
                        <a:t> -</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a:t>
                      </a:r>
                    </a:p>
                  </a:txBody>
                  <a:tcPr marL="9525" marR="9525" marT="9525" marB="0" anchor="b">
                    <a:solidFill>
                      <a:srgbClr val="00A3AD">
                        <a:tint val="66000"/>
                        <a:satMod val="160000"/>
                      </a:srgbClr>
                    </a:solidFill>
                  </a:tcPr>
                </a:tc>
                <a:tc>
                  <a:txBody>
                    <a:bodyPr/>
                    <a:lstStyle/>
                    <a:p>
                      <a:pPr algn="ctr" fontAlgn="b"/>
                      <a:r>
                        <a:rPr lang="en-GB" sz="1100" b="1" i="0" u="none" strike="noStrike" dirty="0">
                          <a:solidFill>
                            <a:srgbClr val="000000"/>
                          </a:solidFill>
                          <a:effectLst/>
                          <a:latin typeface="Century Gothic" panose="020B0502020202020204" pitchFamily="34" charset="0"/>
                        </a:rPr>
                        <a:t> 196</a:t>
                      </a:r>
                    </a:p>
                  </a:txBody>
                  <a:tcPr marL="9525" marR="9525" marT="9525" marB="0" anchor="b">
                    <a:solidFill>
                      <a:srgbClr val="00A3AD">
                        <a:tint val="66000"/>
                        <a:satMod val="160000"/>
                      </a:srgbClr>
                    </a:solidFill>
                  </a:tcPr>
                </a:tc>
                <a:extLst>
                  <a:ext uri="{0D108BD9-81ED-4DB2-BD59-A6C34878D82A}">
                    <a16:rowId xmlns:a16="http://schemas.microsoft.com/office/drawing/2014/main" val="1812193110"/>
                  </a:ext>
                </a:extLst>
              </a:tr>
              <a:tr h="501981">
                <a:tc>
                  <a:txBody>
                    <a:bodyPr/>
                    <a:lstStyle/>
                    <a:p>
                      <a:r>
                        <a:rPr lang="en-GB" sz="1000" b="1" dirty="0">
                          <a:solidFill>
                            <a:schemeClr val="bg1"/>
                          </a:solidFill>
                          <a:latin typeface="Century Gothic" panose="020B0502020202020204" pitchFamily="34" charset="0"/>
                        </a:rPr>
                        <a:t>London Shared Ownership</a:t>
                      </a:r>
                    </a:p>
                  </a:txBody>
                  <a:tcPr marL="49405" marR="49405" marT="24703" marB="24703">
                    <a:solidFill>
                      <a:srgbClr val="00A3AD"/>
                    </a:solidFill>
                  </a:tcPr>
                </a:tc>
                <a:tc>
                  <a:txBody>
                    <a:bodyPr/>
                    <a:lstStyle/>
                    <a:p>
                      <a:pPr algn="ctr" fontAlgn="b"/>
                      <a:r>
                        <a:rPr lang="en-GB" sz="1000" b="0" i="0" u="none" strike="noStrike">
                          <a:solidFill>
                            <a:srgbClr val="000000"/>
                          </a:solidFill>
                          <a:effectLst/>
                          <a:latin typeface="Century Gothic" panose="020B0502020202020204" pitchFamily="34" charset="0"/>
                        </a:rPr>
                        <a:t> 5</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 12</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 1</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a:t>
                      </a:r>
                    </a:p>
                  </a:txBody>
                  <a:tcPr marL="9525" marR="9525" marT="9525" marB="0" anchor="b">
                    <a:solidFill>
                      <a:srgbClr val="00A3AD">
                        <a:tint val="66000"/>
                        <a:satMod val="160000"/>
                      </a:srgbClr>
                    </a:solidFill>
                  </a:tcPr>
                </a:tc>
                <a:tc>
                  <a:txBody>
                    <a:bodyPr/>
                    <a:lstStyle/>
                    <a:p>
                      <a:pPr algn="ctr" fontAlgn="b"/>
                      <a:r>
                        <a:rPr lang="en-GB" sz="1100" b="1" i="0" u="none" strike="noStrike" dirty="0">
                          <a:solidFill>
                            <a:srgbClr val="000000"/>
                          </a:solidFill>
                          <a:effectLst/>
                          <a:latin typeface="Century Gothic" panose="020B0502020202020204" pitchFamily="34" charset="0"/>
                        </a:rPr>
                        <a:t> 18</a:t>
                      </a:r>
                    </a:p>
                  </a:txBody>
                  <a:tcPr marL="9525" marR="9525" marT="9525" marB="0" anchor="b">
                    <a:solidFill>
                      <a:srgbClr val="00A3AD">
                        <a:tint val="66000"/>
                        <a:satMod val="160000"/>
                      </a:srgbClr>
                    </a:solidFill>
                  </a:tcPr>
                </a:tc>
                <a:extLst>
                  <a:ext uri="{0D108BD9-81ED-4DB2-BD59-A6C34878D82A}">
                    <a16:rowId xmlns:a16="http://schemas.microsoft.com/office/drawing/2014/main" val="2180806469"/>
                  </a:ext>
                </a:extLst>
              </a:tr>
              <a:tr h="430824">
                <a:tc>
                  <a:txBody>
                    <a:bodyPr/>
                    <a:lstStyle/>
                    <a:p>
                      <a:r>
                        <a:rPr lang="en-GB" sz="1000" b="1">
                          <a:solidFill>
                            <a:schemeClr val="bg1"/>
                          </a:solidFill>
                          <a:latin typeface="Century Gothic" panose="020B0502020202020204" pitchFamily="34" charset="0"/>
                        </a:rPr>
                        <a:t>Social Rent</a:t>
                      </a:r>
                    </a:p>
                  </a:txBody>
                  <a:tcPr marL="49405" marR="49405" marT="24703" marB="24703">
                    <a:solidFill>
                      <a:srgbClr val="00A3AD"/>
                    </a:solidFill>
                  </a:tcPr>
                </a:tc>
                <a:tc>
                  <a:txBody>
                    <a:bodyPr/>
                    <a:lstStyle/>
                    <a:p>
                      <a:pPr algn="ctr" fontAlgn="b"/>
                      <a:r>
                        <a:rPr lang="en-GB" sz="1000" b="0" i="0" u="none" strike="noStrike">
                          <a:solidFill>
                            <a:srgbClr val="000000"/>
                          </a:solidFill>
                          <a:effectLst/>
                          <a:latin typeface="Century Gothic" panose="020B0502020202020204" pitchFamily="34" charset="0"/>
                        </a:rPr>
                        <a:t> 93</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 39</a:t>
                      </a:r>
                    </a:p>
                  </a:txBody>
                  <a:tcPr marL="9525" marR="9525" marT="9525" marB="0" anchor="b">
                    <a:solidFill>
                      <a:srgbClr val="00A3AD">
                        <a:tint val="66000"/>
                        <a:satMod val="160000"/>
                      </a:srgbClr>
                    </a:solidFill>
                  </a:tcPr>
                </a:tc>
                <a:tc>
                  <a:txBody>
                    <a:bodyPr/>
                    <a:lstStyle/>
                    <a:p>
                      <a:pPr algn="ctr" fontAlgn="b"/>
                      <a:r>
                        <a:rPr lang="en-GB" sz="1000" b="0" i="0" u="none" strike="noStrike" dirty="0">
                          <a:solidFill>
                            <a:srgbClr val="000000"/>
                          </a:solidFill>
                          <a:effectLst/>
                          <a:latin typeface="Century Gothic" panose="020B0502020202020204" pitchFamily="34" charset="0"/>
                        </a:rPr>
                        <a:t> 42</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 19</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 21</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 1</a:t>
                      </a:r>
                    </a:p>
                  </a:txBody>
                  <a:tcPr marL="9525" marR="9525" marT="9525" marB="0" anchor="b">
                    <a:solidFill>
                      <a:srgbClr val="00A3AD">
                        <a:tint val="66000"/>
                        <a:satMod val="160000"/>
                      </a:srgbClr>
                    </a:solidFill>
                  </a:tcPr>
                </a:tc>
                <a:tc>
                  <a:txBody>
                    <a:bodyPr/>
                    <a:lstStyle/>
                    <a:p>
                      <a:pPr algn="ctr" fontAlgn="b"/>
                      <a:r>
                        <a:rPr lang="en-GB" sz="1000" b="0" i="0" u="none" strike="noStrike">
                          <a:solidFill>
                            <a:srgbClr val="000000"/>
                          </a:solidFill>
                          <a:effectLst/>
                          <a:latin typeface="Century Gothic" panose="020B0502020202020204" pitchFamily="34" charset="0"/>
                        </a:rPr>
                        <a:t>-</a:t>
                      </a:r>
                    </a:p>
                  </a:txBody>
                  <a:tcPr marL="9525" marR="9525" marT="9525" marB="0" anchor="b">
                    <a:solidFill>
                      <a:srgbClr val="00A3AD">
                        <a:tint val="66000"/>
                        <a:satMod val="160000"/>
                      </a:srgbClr>
                    </a:solidFill>
                  </a:tcPr>
                </a:tc>
                <a:tc>
                  <a:txBody>
                    <a:bodyPr/>
                    <a:lstStyle/>
                    <a:p>
                      <a:pPr algn="ctr" fontAlgn="b"/>
                      <a:r>
                        <a:rPr lang="en-GB" sz="1100" b="1" i="0" u="none" strike="noStrike" dirty="0">
                          <a:solidFill>
                            <a:srgbClr val="000000"/>
                          </a:solidFill>
                          <a:effectLst/>
                          <a:latin typeface="Century Gothic" panose="020B0502020202020204" pitchFamily="34" charset="0"/>
                        </a:rPr>
                        <a:t> 215</a:t>
                      </a:r>
                    </a:p>
                  </a:txBody>
                  <a:tcPr marL="9525" marR="9525" marT="9525" marB="0" anchor="b">
                    <a:solidFill>
                      <a:srgbClr val="00A3AD">
                        <a:tint val="66000"/>
                        <a:satMod val="160000"/>
                      </a:srgbClr>
                    </a:solidFill>
                  </a:tcPr>
                </a:tc>
                <a:extLst>
                  <a:ext uri="{0D108BD9-81ED-4DB2-BD59-A6C34878D82A}">
                    <a16:rowId xmlns:a16="http://schemas.microsoft.com/office/drawing/2014/main" val="3862387888"/>
                  </a:ext>
                </a:extLst>
              </a:tr>
              <a:tr h="340969">
                <a:tc>
                  <a:txBody>
                    <a:bodyPr/>
                    <a:lstStyle/>
                    <a:p>
                      <a:r>
                        <a:rPr lang="en-GB" sz="1000" b="1">
                          <a:solidFill>
                            <a:schemeClr val="bg1"/>
                          </a:solidFill>
                          <a:latin typeface="Century Gothic" panose="020B0502020202020204" pitchFamily="34" charset="0"/>
                        </a:rPr>
                        <a:t>Total</a:t>
                      </a:r>
                    </a:p>
                  </a:txBody>
                  <a:tcPr marL="49405" marR="49405" marT="24703" marB="24703">
                    <a:solidFill>
                      <a:srgbClr val="00A3AD"/>
                    </a:solidFill>
                  </a:tcPr>
                </a:tc>
                <a:tc>
                  <a:txBody>
                    <a:bodyPr/>
                    <a:lstStyle/>
                    <a:p>
                      <a:pPr algn="ctr" fontAlgn="b"/>
                      <a:r>
                        <a:rPr lang="en-GB" sz="1000" b="1" i="0" u="none" strike="noStrike">
                          <a:solidFill>
                            <a:srgbClr val="000000"/>
                          </a:solidFill>
                          <a:effectLst/>
                          <a:latin typeface="Century Gothic" panose="020B0502020202020204" pitchFamily="34" charset="0"/>
                        </a:rPr>
                        <a:t> 116</a:t>
                      </a:r>
                    </a:p>
                  </a:txBody>
                  <a:tcPr marL="9525" marR="9525" marT="9525" marB="0" anchor="b">
                    <a:solidFill>
                      <a:srgbClr val="00A3AD">
                        <a:tint val="66000"/>
                        <a:satMod val="160000"/>
                      </a:srgbClr>
                    </a:solidFill>
                  </a:tcPr>
                </a:tc>
                <a:tc>
                  <a:txBody>
                    <a:bodyPr/>
                    <a:lstStyle/>
                    <a:p>
                      <a:pPr algn="ctr" fontAlgn="b"/>
                      <a:r>
                        <a:rPr lang="en-GB" sz="1000" b="1" i="0" u="none" strike="noStrike">
                          <a:solidFill>
                            <a:srgbClr val="000000"/>
                          </a:solidFill>
                          <a:effectLst/>
                          <a:latin typeface="Century Gothic" panose="020B0502020202020204" pitchFamily="34" charset="0"/>
                        </a:rPr>
                        <a:t> 197</a:t>
                      </a:r>
                    </a:p>
                  </a:txBody>
                  <a:tcPr marL="9525" marR="9525" marT="9525" marB="0" anchor="b">
                    <a:solidFill>
                      <a:srgbClr val="00A3AD">
                        <a:tint val="66000"/>
                        <a:satMod val="160000"/>
                      </a:srgbClr>
                    </a:solidFill>
                  </a:tcPr>
                </a:tc>
                <a:tc>
                  <a:txBody>
                    <a:bodyPr/>
                    <a:lstStyle/>
                    <a:p>
                      <a:pPr algn="ctr" fontAlgn="b"/>
                      <a:r>
                        <a:rPr lang="en-GB" sz="1000" b="1" i="0" u="none" strike="noStrike">
                          <a:solidFill>
                            <a:srgbClr val="000000"/>
                          </a:solidFill>
                          <a:effectLst/>
                          <a:latin typeface="Century Gothic" panose="020B0502020202020204" pitchFamily="34" charset="0"/>
                        </a:rPr>
                        <a:t> 51</a:t>
                      </a:r>
                    </a:p>
                  </a:txBody>
                  <a:tcPr marL="9525" marR="9525" marT="9525" marB="0" anchor="b">
                    <a:solidFill>
                      <a:srgbClr val="00A3AD">
                        <a:tint val="66000"/>
                        <a:satMod val="160000"/>
                      </a:srgbClr>
                    </a:solidFill>
                  </a:tcPr>
                </a:tc>
                <a:tc>
                  <a:txBody>
                    <a:bodyPr/>
                    <a:lstStyle/>
                    <a:p>
                      <a:pPr algn="ctr" fontAlgn="b"/>
                      <a:r>
                        <a:rPr lang="en-GB" sz="1000" b="1" i="0" u="none" strike="noStrike">
                          <a:solidFill>
                            <a:srgbClr val="000000"/>
                          </a:solidFill>
                          <a:effectLst/>
                          <a:latin typeface="Century Gothic" panose="020B0502020202020204" pitchFamily="34" charset="0"/>
                        </a:rPr>
                        <a:t> 19</a:t>
                      </a:r>
                    </a:p>
                  </a:txBody>
                  <a:tcPr marL="9525" marR="9525" marT="9525" marB="0" anchor="b">
                    <a:solidFill>
                      <a:srgbClr val="00A3AD">
                        <a:tint val="66000"/>
                        <a:satMod val="160000"/>
                      </a:srgbClr>
                    </a:solidFill>
                  </a:tcPr>
                </a:tc>
                <a:tc>
                  <a:txBody>
                    <a:bodyPr/>
                    <a:lstStyle/>
                    <a:p>
                      <a:pPr algn="ctr" fontAlgn="b"/>
                      <a:r>
                        <a:rPr lang="en-GB" sz="1000" b="1" i="0" u="none" strike="noStrike">
                          <a:solidFill>
                            <a:srgbClr val="000000"/>
                          </a:solidFill>
                          <a:effectLst/>
                          <a:latin typeface="Century Gothic" panose="020B0502020202020204" pitchFamily="34" charset="0"/>
                        </a:rPr>
                        <a:t> 45</a:t>
                      </a:r>
                    </a:p>
                  </a:txBody>
                  <a:tcPr marL="9525" marR="9525" marT="9525" marB="0" anchor="b">
                    <a:solidFill>
                      <a:srgbClr val="00A3AD">
                        <a:tint val="66000"/>
                        <a:satMod val="160000"/>
                      </a:srgbClr>
                    </a:solidFill>
                  </a:tcPr>
                </a:tc>
                <a:tc>
                  <a:txBody>
                    <a:bodyPr/>
                    <a:lstStyle/>
                    <a:p>
                      <a:pPr algn="ctr" fontAlgn="b"/>
                      <a:r>
                        <a:rPr lang="en-GB" sz="1000" b="1" i="0" u="none" strike="noStrike">
                          <a:solidFill>
                            <a:srgbClr val="000000"/>
                          </a:solidFill>
                          <a:effectLst/>
                          <a:latin typeface="Century Gothic" panose="020B0502020202020204" pitchFamily="34" charset="0"/>
                        </a:rPr>
                        <a:t>-</a:t>
                      </a:r>
                    </a:p>
                  </a:txBody>
                  <a:tcPr marL="9525" marR="9525" marT="9525" marB="0" anchor="b">
                    <a:solidFill>
                      <a:srgbClr val="00A3AD">
                        <a:tint val="66000"/>
                        <a:satMod val="160000"/>
                      </a:srgbClr>
                    </a:solidFill>
                  </a:tcPr>
                </a:tc>
                <a:tc>
                  <a:txBody>
                    <a:bodyPr/>
                    <a:lstStyle/>
                    <a:p>
                      <a:pPr algn="ctr" fontAlgn="b"/>
                      <a:r>
                        <a:rPr lang="en-GB" sz="1000" b="1" i="0" u="none" strike="noStrike">
                          <a:solidFill>
                            <a:srgbClr val="000000"/>
                          </a:solidFill>
                          <a:effectLst/>
                          <a:latin typeface="Century Gothic" panose="020B0502020202020204" pitchFamily="34" charset="0"/>
                        </a:rPr>
                        <a:t> 3</a:t>
                      </a:r>
                    </a:p>
                  </a:txBody>
                  <a:tcPr marL="9525" marR="9525" marT="9525" marB="0" anchor="b">
                    <a:solidFill>
                      <a:srgbClr val="00A3AD">
                        <a:tint val="66000"/>
                        <a:satMod val="160000"/>
                      </a:srgbClr>
                    </a:solidFill>
                  </a:tcPr>
                </a:tc>
                <a:tc>
                  <a:txBody>
                    <a:bodyPr/>
                    <a:lstStyle/>
                    <a:p>
                      <a:pPr algn="ctr" fontAlgn="b"/>
                      <a:r>
                        <a:rPr lang="en-GB" sz="1000" b="1" i="0" u="none" strike="noStrike" dirty="0">
                          <a:solidFill>
                            <a:srgbClr val="000000"/>
                          </a:solidFill>
                          <a:effectLst/>
                          <a:latin typeface="Century Gothic" panose="020B0502020202020204" pitchFamily="34" charset="0"/>
                        </a:rPr>
                        <a:t>-</a:t>
                      </a:r>
                    </a:p>
                  </a:txBody>
                  <a:tcPr marL="9525" marR="9525" marT="9525" marB="0" anchor="b">
                    <a:solidFill>
                      <a:srgbClr val="00A3AD">
                        <a:tint val="66000"/>
                        <a:satMod val="160000"/>
                      </a:srgbClr>
                    </a:solidFill>
                  </a:tcPr>
                </a:tc>
                <a:tc>
                  <a:txBody>
                    <a:bodyPr/>
                    <a:lstStyle/>
                    <a:p>
                      <a:pPr algn="ctr" fontAlgn="b"/>
                      <a:r>
                        <a:rPr lang="en-GB" sz="1100" b="1" i="0" u="none" strike="noStrike" dirty="0">
                          <a:solidFill>
                            <a:srgbClr val="000000"/>
                          </a:solidFill>
                          <a:effectLst/>
                          <a:latin typeface="Century Gothic" panose="020B0502020202020204" pitchFamily="34" charset="0"/>
                        </a:rPr>
                        <a:t> 429</a:t>
                      </a:r>
                    </a:p>
                  </a:txBody>
                  <a:tcPr marL="9525" marR="9525" marT="9525" marB="0" anchor="b">
                    <a:solidFill>
                      <a:srgbClr val="00A3AD">
                        <a:tint val="66000"/>
                        <a:satMod val="160000"/>
                      </a:srgbClr>
                    </a:solidFill>
                  </a:tcPr>
                </a:tc>
                <a:extLst>
                  <a:ext uri="{0D108BD9-81ED-4DB2-BD59-A6C34878D82A}">
                    <a16:rowId xmlns:a16="http://schemas.microsoft.com/office/drawing/2014/main" val="3488582326"/>
                  </a:ext>
                </a:extLst>
              </a:tr>
            </a:tbl>
          </a:graphicData>
        </a:graphic>
      </p:graphicFrame>
      <p:sp>
        <p:nvSpPr>
          <p:cNvPr id="3" name="TextBox 2">
            <a:extLst>
              <a:ext uri="{FF2B5EF4-FFF2-40B4-BE49-F238E27FC236}">
                <a16:creationId xmlns:a16="http://schemas.microsoft.com/office/drawing/2014/main" id="{15E100D3-F4C4-5148-4835-56F6FC0FB27E}"/>
              </a:ext>
            </a:extLst>
          </p:cNvPr>
          <p:cNvSpPr txBox="1"/>
          <p:nvPr/>
        </p:nvSpPr>
        <p:spPr>
          <a:xfrm>
            <a:off x="879357" y="998258"/>
            <a:ext cx="5643363" cy="276999"/>
          </a:xfrm>
          <a:prstGeom prst="rect">
            <a:avLst/>
          </a:prstGeom>
          <a:noFill/>
        </p:spPr>
        <p:txBody>
          <a:bodyPr wrap="square" rtlCol="0">
            <a:spAutoFit/>
          </a:bodyPr>
          <a:lstStyle/>
          <a:p>
            <a:r>
              <a:rPr lang="en-GB" sz="1200" b="1" dirty="0">
                <a:latin typeface="Century Gothic" panose="020B0502020202020204" pitchFamily="34" charset="0"/>
              </a:rPr>
              <a:t>Residential Schedule of Accommodation – Phase 1</a:t>
            </a:r>
          </a:p>
        </p:txBody>
      </p:sp>
      <p:graphicFrame>
        <p:nvGraphicFramePr>
          <p:cNvPr id="4" name="Table 3">
            <a:extLst>
              <a:ext uri="{FF2B5EF4-FFF2-40B4-BE49-F238E27FC236}">
                <a16:creationId xmlns:a16="http://schemas.microsoft.com/office/drawing/2014/main" id="{91366D23-C2D9-BBAB-F34D-F0E6EF32B6C9}"/>
              </a:ext>
            </a:extLst>
          </p:cNvPr>
          <p:cNvGraphicFramePr>
            <a:graphicFrameLocks noGrp="1"/>
          </p:cNvGraphicFramePr>
          <p:nvPr>
            <p:extLst>
              <p:ext uri="{D42A27DB-BD31-4B8C-83A1-F6EECF244321}">
                <p14:modId xmlns:p14="http://schemas.microsoft.com/office/powerpoint/2010/main" val="1943226624"/>
              </p:ext>
            </p:extLst>
          </p:nvPr>
        </p:nvGraphicFramePr>
        <p:xfrm>
          <a:off x="960455" y="4716477"/>
          <a:ext cx="3568000" cy="1848912"/>
        </p:xfrm>
        <a:graphic>
          <a:graphicData uri="http://schemas.openxmlformats.org/drawingml/2006/table">
            <a:tbl>
              <a:tblPr firstRow="1" bandRow="1">
                <a:tableStyleId>{5C22544A-7EE6-4342-B048-85BDC9FD1C3A}</a:tableStyleId>
              </a:tblPr>
              <a:tblGrid>
                <a:gridCol w="1500681">
                  <a:extLst>
                    <a:ext uri="{9D8B030D-6E8A-4147-A177-3AD203B41FA5}">
                      <a16:colId xmlns:a16="http://schemas.microsoft.com/office/drawing/2014/main" val="3354238838"/>
                    </a:ext>
                  </a:extLst>
                </a:gridCol>
                <a:gridCol w="754223">
                  <a:extLst>
                    <a:ext uri="{9D8B030D-6E8A-4147-A177-3AD203B41FA5}">
                      <a16:colId xmlns:a16="http://schemas.microsoft.com/office/drawing/2014/main" val="344010441"/>
                    </a:ext>
                  </a:extLst>
                </a:gridCol>
                <a:gridCol w="782474">
                  <a:extLst>
                    <a:ext uri="{9D8B030D-6E8A-4147-A177-3AD203B41FA5}">
                      <a16:colId xmlns:a16="http://schemas.microsoft.com/office/drawing/2014/main" val="3588562775"/>
                    </a:ext>
                  </a:extLst>
                </a:gridCol>
                <a:gridCol w="530622">
                  <a:extLst>
                    <a:ext uri="{9D8B030D-6E8A-4147-A177-3AD203B41FA5}">
                      <a16:colId xmlns:a16="http://schemas.microsoft.com/office/drawing/2014/main" val="2290486083"/>
                    </a:ext>
                  </a:extLst>
                </a:gridCol>
              </a:tblGrid>
              <a:tr h="192223">
                <a:tc>
                  <a:txBody>
                    <a:bodyPr/>
                    <a:lstStyle/>
                    <a:p>
                      <a:endParaRPr lang="en-GB" sz="1000" b="1">
                        <a:solidFill>
                          <a:schemeClr val="bg1"/>
                        </a:solidFill>
                        <a:latin typeface="Century Gothic" panose="020B0502020202020204" pitchFamily="34" charset="0"/>
                      </a:endParaRPr>
                    </a:p>
                  </a:txBody>
                  <a:tcPr marL="49405" marR="49405" marT="24703" marB="24703">
                    <a:solidFill>
                      <a:srgbClr val="00A3AD"/>
                    </a:solidFill>
                  </a:tcPr>
                </a:tc>
                <a:tc>
                  <a:txBody>
                    <a:bodyPr/>
                    <a:lstStyle/>
                    <a:p>
                      <a:r>
                        <a:rPr lang="en-GB" sz="1000" b="1">
                          <a:solidFill>
                            <a:schemeClr val="bg1"/>
                          </a:solidFill>
                          <a:latin typeface="Century Gothic" panose="020B0502020202020204" pitchFamily="34" charset="0"/>
                        </a:rPr>
                        <a:t>NIA (sqm)</a:t>
                      </a:r>
                    </a:p>
                  </a:txBody>
                  <a:tcPr marL="49405" marR="49405" marT="24703" marB="24703">
                    <a:solidFill>
                      <a:srgbClr val="00A3AD"/>
                    </a:solidFill>
                  </a:tcPr>
                </a:tc>
                <a:tc>
                  <a:txBody>
                    <a:bodyPr/>
                    <a:lstStyle/>
                    <a:p>
                      <a:r>
                        <a:rPr lang="en-GB" sz="1000" b="1">
                          <a:solidFill>
                            <a:schemeClr val="bg1"/>
                          </a:solidFill>
                          <a:latin typeface="Century Gothic" panose="020B0502020202020204" pitchFamily="34" charset="0"/>
                        </a:rPr>
                        <a:t>GIA (sqm)</a:t>
                      </a:r>
                    </a:p>
                  </a:txBody>
                  <a:tcPr marL="49405" marR="49405" marT="24703" marB="24703">
                    <a:solidFill>
                      <a:srgbClr val="00A3AD"/>
                    </a:solidFill>
                  </a:tcPr>
                </a:tc>
                <a:tc>
                  <a:txBody>
                    <a:bodyPr/>
                    <a:lstStyle/>
                    <a:p>
                      <a:r>
                        <a:rPr lang="en-GB" sz="1000" b="1">
                          <a:solidFill>
                            <a:schemeClr val="bg1"/>
                          </a:solidFill>
                          <a:latin typeface="Century Gothic" panose="020B0502020202020204" pitchFamily="34" charset="0"/>
                        </a:rPr>
                        <a:t>GEA (sqm)</a:t>
                      </a:r>
                    </a:p>
                  </a:txBody>
                  <a:tcPr marL="49405" marR="49405" marT="24703" marB="24703">
                    <a:solidFill>
                      <a:srgbClr val="00A3AD"/>
                    </a:solidFill>
                  </a:tcPr>
                </a:tc>
                <a:extLst>
                  <a:ext uri="{0D108BD9-81ED-4DB2-BD59-A6C34878D82A}">
                    <a16:rowId xmlns:a16="http://schemas.microsoft.com/office/drawing/2014/main" val="1175146231"/>
                  </a:ext>
                </a:extLst>
              </a:tr>
              <a:tr h="482548">
                <a:tc>
                  <a:txBody>
                    <a:bodyPr/>
                    <a:lstStyle/>
                    <a:p>
                      <a:r>
                        <a:rPr lang="en-GB" sz="1000" b="1">
                          <a:solidFill>
                            <a:schemeClr val="bg1"/>
                          </a:solidFill>
                          <a:latin typeface="Century Gothic" panose="020B0502020202020204" pitchFamily="34" charset="0"/>
                        </a:rPr>
                        <a:t>Residents’ Facilities</a:t>
                      </a:r>
                    </a:p>
                    <a:p>
                      <a:endParaRPr lang="en-GB" sz="1000" b="1">
                        <a:solidFill>
                          <a:schemeClr val="bg1"/>
                        </a:solidFill>
                        <a:latin typeface="Century Gothic" panose="020B0502020202020204" pitchFamily="34" charset="0"/>
                      </a:endParaRPr>
                    </a:p>
                  </a:txBody>
                  <a:tcPr marL="49405" marR="49405" marT="24703" marB="24703">
                    <a:solidFill>
                      <a:srgbClr val="00A3AD"/>
                    </a:solidFill>
                  </a:tcPr>
                </a:tc>
                <a:tc>
                  <a:txBody>
                    <a:bodyPr/>
                    <a:lstStyle/>
                    <a:p>
                      <a:r>
                        <a:rPr lang="it-IT" sz="1000" b="0" dirty="0">
                          <a:solidFill>
                            <a:schemeClr val="tx1">
                              <a:lumMod val="75000"/>
                              <a:lumOff val="25000"/>
                            </a:schemeClr>
                          </a:solidFill>
                          <a:latin typeface="Century Gothic" panose="020B0502020202020204" pitchFamily="34" charset="0"/>
                        </a:rPr>
                        <a:t>1,152</a:t>
                      </a:r>
                      <a:endParaRPr lang="en-GB" sz="1000" b="0" dirty="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tc>
                  <a:txBody>
                    <a:bodyPr/>
                    <a:lstStyle/>
                    <a:p>
                      <a:r>
                        <a:rPr lang="it-IT" sz="1000" b="0" dirty="0">
                          <a:solidFill>
                            <a:schemeClr val="tx1">
                              <a:lumMod val="75000"/>
                              <a:lumOff val="25000"/>
                            </a:schemeClr>
                          </a:solidFill>
                          <a:latin typeface="Century Gothic" panose="020B0502020202020204" pitchFamily="34" charset="0"/>
                        </a:rPr>
                        <a:t>1,334</a:t>
                      </a:r>
                      <a:endParaRPr lang="en-GB" sz="1000" b="0" dirty="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tc>
                  <a:txBody>
                    <a:bodyPr/>
                    <a:lstStyle/>
                    <a:p>
                      <a:r>
                        <a:rPr lang="it-IT" sz="1000" b="0">
                          <a:solidFill>
                            <a:schemeClr val="tx1">
                              <a:lumMod val="75000"/>
                              <a:lumOff val="25000"/>
                            </a:schemeClr>
                          </a:solidFill>
                          <a:latin typeface="Century Gothic" panose="020B0502020202020204" pitchFamily="34" charset="0"/>
                        </a:rPr>
                        <a:t>1,412</a:t>
                      </a:r>
                      <a:endParaRPr lang="en-GB" sz="1000" b="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extLst>
                  <a:ext uri="{0D108BD9-81ED-4DB2-BD59-A6C34878D82A}">
                    <a16:rowId xmlns:a16="http://schemas.microsoft.com/office/drawing/2014/main" val="1812193110"/>
                  </a:ext>
                </a:extLst>
              </a:tr>
              <a:tr h="337386">
                <a:tc>
                  <a:txBody>
                    <a:bodyPr/>
                    <a:lstStyle/>
                    <a:p>
                      <a:r>
                        <a:rPr lang="en-GB" sz="1000" b="1">
                          <a:solidFill>
                            <a:schemeClr val="bg1"/>
                          </a:solidFill>
                          <a:latin typeface="Century Gothic" panose="020B0502020202020204" pitchFamily="34" charset="0"/>
                        </a:rPr>
                        <a:t>Commercial</a:t>
                      </a:r>
                    </a:p>
                  </a:txBody>
                  <a:tcPr marL="49405" marR="49405" marT="24703" marB="24703">
                    <a:solidFill>
                      <a:srgbClr val="00A3AD"/>
                    </a:solidFill>
                  </a:tcPr>
                </a:tc>
                <a:tc>
                  <a:txBody>
                    <a:bodyPr/>
                    <a:lstStyle/>
                    <a:p>
                      <a:r>
                        <a:rPr lang="it-IT" sz="1000" b="0">
                          <a:solidFill>
                            <a:schemeClr val="tx1">
                              <a:lumMod val="75000"/>
                              <a:lumOff val="25000"/>
                            </a:schemeClr>
                          </a:solidFill>
                          <a:latin typeface="Century Gothic" panose="020B0502020202020204" pitchFamily="34" charset="0"/>
                        </a:rPr>
                        <a:t>92</a:t>
                      </a:r>
                      <a:endParaRPr lang="en-GB" sz="1000" b="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tc>
                  <a:txBody>
                    <a:bodyPr/>
                    <a:lstStyle/>
                    <a:p>
                      <a:r>
                        <a:rPr lang="it-IT" sz="1000" b="0">
                          <a:solidFill>
                            <a:schemeClr val="tx1">
                              <a:lumMod val="75000"/>
                              <a:lumOff val="25000"/>
                            </a:schemeClr>
                          </a:solidFill>
                          <a:latin typeface="Century Gothic" panose="020B0502020202020204" pitchFamily="34" charset="0"/>
                        </a:rPr>
                        <a:t>93</a:t>
                      </a:r>
                      <a:endParaRPr lang="en-GB" sz="1000" b="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tc>
                  <a:txBody>
                    <a:bodyPr/>
                    <a:lstStyle/>
                    <a:p>
                      <a:r>
                        <a:rPr lang="it-IT" sz="1000" b="0">
                          <a:solidFill>
                            <a:schemeClr val="tx1">
                              <a:lumMod val="75000"/>
                              <a:lumOff val="25000"/>
                            </a:schemeClr>
                          </a:solidFill>
                          <a:latin typeface="Century Gothic" panose="020B0502020202020204" pitchFamily="34" charset="0"/>
                        </a:rPr>
                        <a:t>112</a:t>
                      </a:r>
                      <a:endParaRPr lang="en-GB" sz="1000" b="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extLst>
                  <a:ext uri="{0D108BD9-81ED-4DB2-BD59-A6C34878D82A}">
                    <a16:rowId xmlns:a16="http://schemas.microsoft.com/office/drawing/2014/main" val="1314575733"/>
                  </a:ext>
                </a:extLst>
              </a:tr>
              <a:tr h="337386">
                <a:tc>
                  <a:txBody>
                    <a:bodyPr/>
                    <a:lstStyle/>
                    <a:p>
                      <a:r>
                        <a:rPr lang="en-GB" sz="1000" b="1">
                          <a:solidFill>
                            <a:schemeClr val="bg1"/>
                          </a:solidFill>
                          <a:latin typeface="Century Gothic" panose="020B0502020202020204" pitchFamily="34" charset="0"/>
                        </a:rPr>
                        <a:t>Women Building</a:t>
                      </a:r>
                    </a:p>
                  </a:txBody>
                  <a:tcPr marL="49405" marR="49405" marT="24703" marB="24703">
                    <a:solidFill>
                      <a:srgbClr val="00A3AD"/>
                    </a:solidFill>
                  </a:tcPr>
                </a:tc>
                <a:tc>
                  <a:txBody>
                    <a:bodyPr/>
                    <a:lstStyle/>
                    <a:p>
                      <a:r>
                        <a:rPr lang="it-IT" sz="1000" b="0">
                          <a:solidFill>
                            <a:schemeClr val="tx1">
                              <a:lumMod val="75000"/>
                              <a:lumOff val="25000"/>
                            </a:schemeClr>
                          </a:solidFill>
                          <a:latin typeface="Century Gothic" panose="020B0502020202020204" pitchFamily="34" charset="0"/>
                        </a:rPr>
                        <a:t>1,458</a:t>
                      </a:r>
                      <a:endParaRPr lang="en-GB" sz="1000" b="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tc>
                  <a:txBody>
                    <a:bodyPr/>
                    <a:lstStyle/>
                    <a:p>
                      <a:r>
                        <a:rPr lang="it-IT" sz="1000" b="0">
                          <a:solidFill>
                            <a:schemeClr val="tx1">
                              <a:lumMod val="75000"/>
                              <a:lumOff val="25000"/>
                            </a:schemeClr>
                          </a:solidFill>
                          <a:latin typeface="Century Gothic" panose="020B0502020202020204" pitchFamily="34" charset="0"/>
                        </a:rPr>
                        <a:t>1,490</a:t>
                      </a:r>
                      <a:endParaRPr lang="en-GB" sz="1000" b="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tc>
                  <a:txBody>
                    <a:bodyPr/>
                    <a:lstStyle/>
                    <a:p>
                      <a:r>
                        <a:rPr lang="it-IT" sz="1000" b="0" dirty="0">
                          <a:solidFill>
                            <a:schemeClr val="tx1">
                              <a:lumMod val="75000"/>
                              <a:lumOff val="25000"/>
                            </a:schemeClr>
                          </a:solidFill>
                          <a:latin typeface="Century Gothic" panose="020B0502020202020204" pitchFamily="34" charset="0"/>
                        </a:rPr>
                        <a:t>1,573</a:t>
                      </a:r>
                      <a:endParaRPr lang="en-GB" sz="1000" b="0" dirty="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extLst>
                  <a:ext uri="{0D108BD9-81ED-4DB2-BD59-A6C34878D82A}">
                    <a16:rowId xmlns:a16="http://schemas.microsoft.com/office/drawing/2014/main" val="2180806469"/>
                  </a:ext>
                </a:extLst>
              </a:tr>
              <a:tr h="337386">
                <a:tc>
                  <a:txBody>
                    <a:bodyPr/>
                    <a:lstStyle/>
                    <a:p>
                      <a:r>
                        <a:rPr lang="en-GB" sz="1000" b="1">
                          <a:solidFill>
                            <a:schemeClr val="bg1"/>
                          </a:solidFill>
                          <a:latin typeface="Century Gothic" panose="020B0502020202020204" pitchFamily="34" charset="0"/>
                        </a:rPr>
                        <a:t>Total</a:t>
                      </a:r>
                    </a:p>
                  </a:txBody>
                  <a:tcPr marL="49405" marR="49405" marT="24703" marB="24703">
                    <a:solidFill>
                      <a:srgbClr val="00A3AD"/>
                    </a:solidFill>
                  </a:tcPr>
                </a:tc>
                <a:tc>
                  <a:txBody>
                    <a:bodyPr/>
                    <a:lstStyle/>
                    <a:p>
                      <a:r>
                        <a:rPr lang="it-IT" sz="1000" b="1">
                          <a:solidFill>
                            <a:schemeClr val="tx1">
                              <a:lumMod val="75000"/>
                              <a:lumOff val="25000"/>
                            </a:schemeClr>
                          </a:solidFill>
                          <a:latin typeface="Century Gothic" panose="020B0502020202020204" pitchFamily="34" charset="0"/>
                        </a:rPr>
                        <a:t>2,702</a:t>
                      </a:r>
                      <a:endParaRPr lang="en-GB" sz="1000" b="1">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tc>
                  <a:txBody>
                    <a:bodyPr/>
                    <a:lstStyle/>
                    <a:p>
                      <a:r>
                        <a:rPr lang="it-IT" sz="1000" b="1">
                          <a:solidFill>
                            <a:schemeClr val="tx1">
                              <a:lumMod val="75000"/>
                              <a:lumOff val="25000"/>
                            </a:schemeClr>
                          </a:solidFill>
                          <a:latin typeface="Century Gothic" panose="020B0502020202020204" pitchFamily="34" charset="0"/>
                        </a:rPr>
                        <a:t>2,917</a:t>
                      </a:r>
                      <a:endParaRPr lang="en-GB" sz="1000" b="1">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tc>
                  <a:txBody>
                    <a:bodyPr/>
                    <a:lstStyle/>
                    <a:p>
                      <a:r>
                        <a:rPr lang="it-IT" sz="1000" b="1" dirty="0">
                          <a:solidFill>
                            <a:schemeClr val="tx1">
                              <a:lumMod val="75000"/>
                              <a:lumOff val="25000"/>
                            </a:schemeClr>
                          </a:solidFill>
                          <a:latin typeface="Century Gothic" panose="020B0502020202020204" pitchFamily="34" charset="0"/>
                        </a:rPr>
                        <a:t>3,097</a:t>
                      </a:r>
                      <a:endParaRPr lang="en-GB" sz="1000" b="1" dirty="0">
                        <a:solidFill>
                          <a:schemeClr val="tx1">
                            <a:lumMod val="75000"/>
                            <a:lumOff val="25000"/>
                          </a:schemeClr>
                        </a:solidFill>
                        <a:latin typeface="Century Gothic" panose="020B0502020202020204" pitchFamily="34" charset="0"/>
                      </a:endParaRPr>
                    </a:p>
                  </a:txBody>
                  <a:tcPr marL="49405" marR="49405" marT="24703" marB="24703">
                    <a:solidFill>
                      <a:srgbClr val="00A3AD">
                        <a:tint val="66000"/>
                        <a:satMod val="160000"/>
                      </a:srgbClr>
                    </a:solidFill>
                  </a:tcPr>
                </a:tc>
                <a:extLst>
                  <a:ext uri="{0D108BD9-81ED-4DB2-BD59-A6C34878D82A}">
                    <a16:rowId xmlns:a16="http://schemas.microsoft.com/office/drawing/2014/main" val="3488582326"/>
                  </a:ext>
                </a:extLst>
              </a:tr>
            </a:tbl>
          </a:graphicData>
        </a:graphic>
      </p:graphicFrame>
      <p:sp>
        <p:nvSpPr>
          <p:cNvPr id="5" name="TextBox 4">
            <a:extLst>
              <a:ext uri="{FF2B5EF4-FFF2-40B4-BE49-F238E27FC236}">
                <a16:creationId xmlns:a16="http://schemas.microsoft.com/office/drawing/2014/main" id="{E58D93AA-539B-30C9-59EB-5A7E4F804BF0}"/>
              </a:ext>
            </a:extLst>
          </p:cNvPr>
          <p:cNvSpPr txBox="1"/>
          <p:nvPr/>
        </p:nvSpPr>
        <p:spPr>
          <a:xfrm>
            <a:off x="960455" y="4383379"/>
            <a:ext cx="6031439" cy="276999"/>
          </a:xfrm>
          <a:prstGeom prst="rect">
            <a:avLst/>
          </a:prstGeom>
          <a:noFill/>
        </p:spPr>
        <p:txBody>
          <a:bodyPr wrap="square" rtlCol="0">
            <a:spAutoFit/>
          </a:bodyPr>
          <a:lstStyle/>
          <a:p>
            <a:r>
              <a:rPr lang="en-GB" sz="1200" b="1">
                <a:latin typeface="Century Gothic" panose="020B0502020202020204" pitchFamily="34" charset="0"/>
              </a:rPr>
              <a:t>Non-Residential – Consented Masterplan</a:t>
            </a:r>
          </a:p>
        </p:txBody>
      </p:sp>
    </p:spTree>
    <p:extLst>
      <p:ext uri="{BB962C8B-B14F-4D97-AF65-F5344CB8AC3E}">
        <p14:creationId xmlns:p14="http://schemas.microsoft.com/office/powerpoint/2010/main" val="1286531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3277D-D902-7DE3-4E9B-2D35ED3DF23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91EDFB6-8230-6FE6-07E6-71CACFA74701}"/>
              </a:ext>
            </a:extLst>
          </p:cNvPr>
          <p:cNvSpPr/>
          <p:nvPr/>
        </p:nvSpPr>
        <p:spPr>
          <a:xfrm rot="5400000">
            <a:off x="5721531" y="-5721531"/>
            <a:ext cx="748937" cy="12192000"/>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sp>
        <p:nvSpPr>
          <p:cNvPr id="7" name="object 2">
            <a:extLst>
              <a:ext uri="{FF2B5EF4-FFF2-40B4-BE49-F238E27FC236}">
                <a16:creationId xmlns:a16="http://schemas.microsoft.com/office/drawing/2014/main" id="{6FDC06F1-833B-08A0-D274-D62EF2A5932A}"/>
              </a:ext>
            </a:extLst>
          </p:cNvPr>
          <p:cNvSpPr txBox="1">
            <a:spLocks/>
          </p:cNvSpPr>
          <p:nvPr/>
        </p:nvSpPr>
        <p:spPr>
          <a:xfrm>
            <a:off x="322008" y="90711"/>
            <a:ext cx="5015305"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dirty="0">
                <a:solidFill>
                  <a:schemeClr val="bg1"/>
                </a:solidFill>
                <a:latin typeface="Century Gothic" panose="020B0502020202020204" pitchFamily="34" charset="0"/>
              </a:rPr>
              <a:t>Holloway Park</a:t>
            </a:r>
            <a:r>
              <a:rPr lang="en-GB" sz="898" kern="0" dirty="0">
                <a:solidFill>
                  <a:schemeClr val="bg1"/>
                </a:solidFill>
                <a:latin typeface="Century Gothic" panose="020B0502020202020204" pitchFamily="34" charset="0"/>
              </a:rPr>
              <a:t> </a:t>
            </a:r>
            <a:endParaRPr lang="en-GB" sz="1154" b="1" kern="0" dirty="0">
              <a:solidFill>
                <a:schemeClr val="bg1"/>
              </a:solidFill>
              <a:latin typeface="Century Gothic" panose="020B0502020202020204" pitchFamily="34" charset="0"/>
            </a:endParaRPr>
          </a:p>
          <a:p>
            <a:pPr marL="8145">
              <a:spcBef>
                <a:spcPts val="64"/>
              </a:spcBef>
            </a:pPr>
            <a:r>
              <a:rPr lang="en-GB" sz="1154" b="1" kern="0" dirty="0">
                <a:solidFill>
                  <a:schemeClr val="bg1"/>
                </a:solidFill>
                <a:latin typeface="Century Gothic" panose="020B0502020202020204" pitchFamily="34" charset="0"/>
              </a:rPr>
              <a:t>Phases 2/3 – indicative revised unit uplift</a:t>
            </a:r>
          </a:p>
        </p:txBody>
      </p:sp>
      <p:sp>
        <p:nvSpPr>
          <p:cNvPr id="6" name="TextBox 5">
            <a:extLst>
              <a:ext uri="{FF2B5EF4-FFF2-40B4-BE49-F238E27FC236}">
                <a16:creationId xmlns:a16="http://schemas.microsoft.com/office/drawing/2014/main" id="{6D75A2D4-196C-F298-CED2-43CC4BF3C1C8}"/>
              </a:ext>
            </a:extLst>
          </p:cNvPr>
          <p:cNvSpPr txBox="1"/>
          <p:nvPr/>
        </p:nvSpPr>
        <p:spPr>
          <a:xfrm>
            <a:off x="322008" y="1189055"/>
            <a:ext cx="2901143" cy="3763787"/>
          </a:xfrm>
          <a:prstGeom prst="rect">
            <a:avLst/>
          </a:prstGeom>
          <a:noFill/>
        </p:spPr>
        <p:txBody>
          <a:bodyPr wrap="square">
            <a:spAutoFit/>
          </a:bodyPr>
          <a:lstStyle/>
          <a:p>
            <a:pPr marL="191396" marR="5294" indent="-183251">
              <a:lnSpc>
                <a:spcPct val="111100"/>
              </a:lnSpc>
              <a:buFont typeface="Arial" panose="020B0604020202020204" pitchFamily="34" charset="0"/>
              <a:buChar char="•"/>
              <a:tabLst>
                <a:tab pos="154338" algn="l"/>
                <a:tab pos="154746" algn="l"/>
              </a:tabLst>
            </a:pPr>
            <a:endParaRPr lang="en-GB" sz="1154" b="1" dirty="0">
              <a:latin typeface="Century Gothic" panose="020B0502020202020204" pitchFamily="34" charset="0"/>
              <a:cs typeface="Arial"/>
            </a:endParaRPr>
          </a:p>
          <a:p>
            <a:pPr marL="191396" marR="5294" indent="-183251">
              <a:lnSpc>
                <a:spcPct val="111100"/>
              </a:lnSpc>
              <a:buFont typeface="Arial" panose="020B0604020202020204" pitchFamily="34" charset="0"/>
              <a:buChar char="•"/>
              <a:tabLst>
                <a:tab pos="154338" algn="l"/>
                <a:tab pos="154746" algn="l"/>
              </a:tabLst>
            </a:pPr>
            <a:r>
              <a:rPr lang="en-GB" sz="1200" dirty="0"/>
              <a:t>In response to changes in building regulations and market conditions, we are reconfiguring the design of buildings and layout of spaces in Phases 2 and 3 to sensitively increase the number of homes.</a:t>
            </a:r>
          </a:p>
          <a:p>
            <a:pPr marL="191396" marR="5294" indent="-183251">
              <a:lnSpc>
                <a:spcPct val="111100"/>
              </a:lnSpc>
              <a:buFont typeface="Arial" panose="020B0604020202020204" pitchFamily="34" charset="0"/>
              <a:buChar char="•"/>
              <a:tabLst>
                <a:tab pos="154338" algn="l"/>
                <a:tab pos="154746" algn="l"/>
              </a:tabLst>
            </a:pPr>
            <a:endParaRPr lang="en-GB" sz="1200" dirty="0"/>
          </a:p>
          <a:p>
            <a:pPr marL="191396" marR="5294" indent="-183251">
              <a:lnSpc>
                <a:spcPct val="111100"/>
              </a:lnSpc>
              <a:buFont typeface="Arial" panose="020B0604020202020204" pitchFamily="34" charset="0"/>
              <a:buChar char="•"/>
              <a:tabLst>
                <a:tab pos="154338" algn="l"/>
                <a:tab pos="154746" algn="l"/>
              </a:tabLst>
            </a:pPr>
            <a:r>
              <a:rPr lang="en-GB" sz="1200" dirty="0"/>
              <a:t>We are currently exploring an uplift of 128 to 160 additional homes, while maintaining a strong focus on high-quality design, affordability, and maximising green spaces.</a:t>
            </a:r>
          </a:p>
          <a:p>
            <a:pPr marL="191396" marR="5294" indent="-183251">
              <a:lnSpc>
                <a:spcPct val="111100"/>
              </a:lnSpc>
              <a:buFont typeface="Arial" panose="020B0604020202020204" pitchFamily="34" charset="0"/>
              <a:buChar char="•"/>
              <a:tabLst>
                <a:tab pos="154338" algn="l"/>
                <a:tab pos="154746" algn="l"/>
              </a:tabLst>
            </a:pPr>
            <a:endParaRPr lang="en-GB" sz="1200" dirty="0"/>
          </a:p>
          <a:p>
            <a:pPr marL="191396" marR="5294" indent="-183251">
              <a:lnSpc>
                <a:spcPct val="111100"/>
              </a:lnSpc>
              <a:buFont typeface="Arial" panose="020B0604020202020204" pitchFamily="34" charset="0"/>
              <a:buChar char="•"/>
              <a:tabLst>
                <a:tab pos="154338" algn="l"/>
                <a:tab pos="154746" algn="l"/>
              </a:tabLst>
            </a:pPr>
            <a:r>
              <a:rPr lang="en-GB" sz="1200" dirty="0"/>
              <a:t>The revise proposals under consideration are shown to the right and are subject to ongoing design development.</a:t>
            </a:r>
          </a:p>
        </p:txBody>
      </p:sp>
      <p:pic>
        <p:nvPicPr>
          <p:cNvPr id="9" name="Picture 8">
            <a:extLst>
              <a:ext uri="{FF2B5EF4-FFF2-40B4-BE49-F238E27FC236}">
                <a16:creationId xmlns:a16="http://schemas.microsoft.com/office/drawing/2014/main" id="{279CDA25-82C5-EA39-61B3-652AC476C4A0}"/>
              </a:ext>
            </a:extLst>
          </p:cNvPr>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522182" y="90711"/>
            <a:ext cx="1283112" cy="375692"/>
          </a:xfrm>
          <a:prstGeom prst="rect">
            <a:avLst/>
          </a:prstGeom>
        </p:spPr>
      </p:pic>
      <p:pic>
        <p:nvPicPr>
          <p:cNvPr id="11" name="Picture 10">
            <a:extLst>
              <a:ext uri="{FF2B5EF4-FFF2-40B4-BE49-F238E27FC236}">
                <a16:creationId xmlns:a16="http://schemas.microsoft.com/office/drawing/2014/main" id="{D6521064-2B19-DFAA-C91A-117570406C90}"/>
              </a:ext>
            </a:extLst>
          </p:cNvPr>
          <p:cNvPicPr>
            <a:picLocks noChangeAspect="1"/>
          </p:cNvPicPr>
          <p:nvPr/>
        </p:nvPicPr>
        <p:blipFill>
          <a:blip r:embed="rId4"/>
          <a:stretch>
            <a:fillRect/>
          </a:stretch>
        </p:blipFill>
        <p:spPr>
          <a:xfrm>
            <a:off x="3223151" y="1293267"/>
            <a:ext cx="8474993" cy="5184215"/>
          </a:xfrm>
          <a:prstGeom prst="rect">
            <a:avLst/>
          </a:prstGeom>
        </p:spPr>
      </p:pic>
      <p:sp>
        <p:nvSpPr>
          <p:cNvPr id="12" name="TextBox 11">
            <a:extLst>
              <a:ext uri="{FF2B5EF4-FFF2-40B4-BE49-F238E27FC236}">
                <a16:creationId xmlns:a16="http://schemas.microsoft.com/office/drawing/2014/main" id="{0F104977-4231-4A9E-172A-9D5138028A60}"/>
              </a:ext>
            </a:extLst>
          </p:cNvPr>
          <p:cNvSpPr txBox="1"/>
          <p:nvPr/>
        </p:nvSpPr>
        <p:spPr>
          <a:xfrm>
            <a:off x="244090" y="964162"/>
            <a:ext cx="5643363" cy="276999"/>
          </a:xfrm>
          <a:prstGeom prst="rect">
            <a:avLst/>
          </a:prstGeom>
          <a:noFill/>
        </p:spPr>
        <p:txBody>
          <a:bodyPr wrap="square" rtlCol="0">
            <a:spAutoFit/>
          </a:bodyPr>
          <a:lstStyle/>
          <a:p>
            <a:r>
              <a:rPr lang="en-GB" sz="1200" b="1" dirty="0">
                <a:latin typeface="Century Gothic" panose="020B0502020202020204" pitchFamily="34" charset="0"/>
              </a:rPr>
              <a:t>Phase 2/3 Redesign</a:t>
            </a:r>
          </a:p>
        </p:txBody>
      </p:sp>
    </p:spTree>
    <p:extLst>
      <p:ext uri="{BB962C8B-B14F-4D97-AF65-F5344CB8AC3E}">
        <p14:creationId xmlns:p14="http://schemas.microsoft.com/office/powerpoint/2010/main" val="3810384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8EE03FA-D95B-8A0F-5C6B-08BA27B6A443}"/>
              </a:ext>
            </a:extLst>
          </p:cNvPr>
          <p:cNvSpPr/>
          <p:nvPr/>
        </p:nvSpPr>
        <p:spPr>
          <a:xfrm rot="5400000">
            <a:off x="5695404" y="-5695403"/>
            <a:ext cx="801191" cy="12192000"/>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sp>
        <p:nvSpPr>
          <p:cNvPr id="4" name="object 2">
            <a:extLst>
              <a:ext uri="{FF2B5EF4-FFF2-40B4-BE49-F238E27FC236}">
                <a16:creationId xmlns:a16="http://schemas.microsoft.com/office/drawing/2014/main" id="{EA1F85D9-2A6E-79F2-7A0B-05496BD31D74}"/>
              </a:ext>
            </a:extLst>
          </p:cNvPr>
          <p:cNvSpPr txBox="1">
            <a:spLocks/>
          </p:cNvSpPr>
          <p:nvPr/>
        </p:nvSpPr>
        <p:spPr>
          <a:xfrm>
            <a:off x="223937" y="89917"/>
            <a:ext cx="4214982"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spc="35" dirty="0">
                <a:solidFill>
                  <a:schemeClr val="bg1"/>
                </a:solidFill>
                <a:latin typeface="Century Gothic" panose="020B0502020202020204" pitchFamily="34" charset="0"/>
              </a:rPr>
              <a:t>Holloway Park </a:t>
            </a:r>
          </a:p>
          <a:p>
            <a:pPr marL="8145">
              <a:spcBef>
                <a:spcPts val="64"/>
              </a:spcBef>
            </a:pPr>
            <a:r>
              <a:rPr lang="en-GB" sz="1154" b="1" kern="0" spc="35" dirty="0">
                <a:solidFill>
                  <a:schemeClr val="bg1"/>
                </a:solidFill>
                <a:latin typeface="Century Gothic" panose="020B0502020202020204" pitchFamily="34" charset="0"/>
              </a:rPr>
              <a:t>Residents’ Facilities (indicative)</a:t>
            </a:r>
            <a:endParaRPr lang="en-GB" sz="1154" kern="0" dirty="0">
              <a:solidFill>
                <a:schemeClr val="bg1"/>
              </a:solidFill>
              <a:latin typeface="Century Gothic" panose="020B0502020202020204" pitchFamily="34" charset="0"/>
            </a:endParaRPr>
          </a:p>
        </p:txBody>
      </p:sp>
      <p:pic>
        <p:nvPicPr>
          <p:cNvPr id="7" name="Picture 6">
            <a:extLst>
              <a:ext uri="{FF2B5EF4-FFF2-40B4-BE49-F238E27FC236}">
                <a16:creationId xmlns:a16="http://schemas.microsoft.com/office/drawing/2014/main" id="{A3CE0D39-B2B8-ACEA-D4FA-48BFA7286C87}"/>
              </a:ext>
            </a:extLst>
          </p:cNvPr>
          <p:cNvPicPr>
            <a:picLocks noChangeAspect="1"/>
          </p:cNvPicPr>
          <p:nvPr/>
        </p:nvPicPr>
        <p:blipFill>
          <a:blip r:embed="rId2"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762182" y="120914"/>
            <a:ext cx="1283112" cy="375692"/>
          </a:xfrm>
          <a:prstGeom prst="rect">
            <a:avLst/>
          </a:prstGeom>
        </p:spPr>
      </p:pic>
      <p:pic>
        <p:nvPicPr>
          <p:cNvPr id="3" name="Picture 2">
            <a:extLst>
              <a:ext uri="{FF2B5EF4-FFF2-40B4-BE49-F238E27FC236}">
                <a16:creationId xmlns:a16="http://schemas.microsoft.com/office/drawing/2014/main" id="{218E983B-FF1B-46A8-B74A-51EEEE6300F6}"/>
              </a:ext>
            </a:extLst>
          </p:cNvPr>
          <p:cNvPicPr>
            <a:picLocks noChangeAspect="1"/>
          </p:cNvPicPr>
          <p:nvPr/>
        </p:nvPicPr>
        <p:blipFill>
          <a:blip r:embed="rId3"/>
          <a:stretch>
            <a:fillRect/>
          </a:stretch>
        </p:blipFill>
        <p:spPr>
          <a:xfrm>
            <a:off x="105508" y="996981"/>
            <a:ext cx="5232016" cy="4594928"/>
          </a:xfrm>
          <a:prstGeom prst="rect">
            <a:avLst/>
          </a:prstGeom>
        </p:spPr>
      </p:pic>
      <p:sp>
        <p:nvSpPr>
          <p:cNvPr id="8" name="TextBox 7">
            <a:extLst>
              <a:ext uri="{FF2B5EF4-FFF2-40B4-BE49-F238E27FC236}">
                <a16:creationId xmlns:a16="http://schemas.microsoft.com/office/drawing/2014/main" id="{CE858ECE-72F2-CA4F-C4D6-05C6C28AB34A}"/>
              </a:ext>
            </a:extLst>
          </p:cNvPr>
          <p:cNvSpPr txBox="1"/>
          <p:nvPr/>
        </p:nvSpPr>
        <p:spPr>
          <a:xfrm>
            <a:off x="5361866" y="894496"/>
            <a:ext cx="4472699" cy="269304"/>
          </a:xfrm>
          <a:prstGeom prst="rect">
            <a:avLst/>
          </a:prstGeom>
          <a:noFill/>
        </p:spPr>
        <p:txBody>
          <a:bodyPr wrap="none" rtlCol="0">
            <a:spAutoFit/>
          </a:bodyPr>
          <a:lstStyle/>
          <a:p>
            <a:r>
              <a:rPr lang="en-GB" sz="1150" b="1" u="sng" dirty="0">
                <a:latin typeface="Arial" panose="020B0604020202020204" pitchFamily="34" charset="0"/>
                <a:cs typeface="Arial" panose="020B0604020202020204" pitchFamily="34" charset="0"/>
              </a:rPr>
              <a:t>Residents’ Facilities – Lower Ground Floor (UNDER REVIEW)</a:t>
            </a:r>
          </a:p>
        </p:txBody>
      </p:sp>
      <p:sp>
        <p:nvSpPr>
          <p:cNvPr id="9" name="TextBox 8">
            <a:extLst>
              <a:ext uri="{FF2B5EF4-FFF2-40B4-BE49-F238E27FC236}">
                <a16:creationId xmlns:a16="http://schemas.microsoft.com/office/drawing/2014/main" id="{3A06A276-8B60-58C3-AD50-EC9323FC8462}"/>
              </a:ext>
            </a:extLst>
          </p:cNvPr>
          <p:cNvSpPr txBox="1"/>
          <p:nvPr/>
        </p:nvSpPr>
        <p:spPr>
          <a:xfrm>
            <a:off x="5203392" y="3623381"/>
            <a:ext cx="3201517" cy="269304"/>
          </a:xfrm>
          <a:prstGeom prst="rect">
            <a:avLst/>
          </a:prstGeom>
          <a:noFill/>
        </p:spPr>
        <p:txBody>
          <a:bodyPr wrap="none" rtlCol="0">
            <a:spAutoFit/>
          </a:bodyPr>
          <a:lstStyle/>
          <a:p>
            <a:r>
              <a:rPr lang="en-GB" sz="1150" b="1" u="sng">
                <a:latin typeface="Arial" panose="020B0604020202020204" pitchFamily="34" charset="0"/>
                <a:cs typeface="Arial" panose="020B0604020202020204" pitchFamily="34" charset="0"/>
              </a:rPr>
              <a:t>Residents’ Concierge – Upper Ground floor</a:t>
            </a:r>
          </a:p>
        </p:txBody>
      </p:sp>
      <p:sp>
        <p:nvSpPr>
          <p:cNvPr id="10" name="TextBox 9">
            <a:extLst>
              <a:ext uri="{FF2B5EF4-FFF2-40B4-BE49-F238E27FC236}">
                <a16:creationId xmlns:a16="http://schemas.microsoft.com/office/drawing/2014/main" id="{58B34733-0E14-7010-9FD3-171D50739029}"/>
              </a:ext>
            </a:extLst>
          </p:cNvPr>
          <p:cNvSpPr txBox="1"/>
          <p:nvPr/>
        </p:nvSpPr>
        <p:spPr>
          <a:xfrm>
            <a:off x="8534078" y="3623381"/>
            <a:ext cx="3201518" cy="1477328"/>
          </a:xfrm>
          <a:prstGeom prst="rect">
            <a:avLst/>
          </a:prstGeom>
          <a:noFill/>
        </p:spPr>
        <p:txBody>
          <a:bodyPr wrap="square" numCol="2" rtlCol="0">
            <a:spAutoFit/>
          </a:bodyPr>
          <a:lstStyle/>
          <a:p>
            <a:r>
              <a:rPr lang="en-GB" sz="1000" u="sng" dirty="0">
                <a:latin typeface="+mj-lt"/>
              </a:rPr>
              <a:t>Resident Facilities include:</a:t>
            </a:r>
          </a:p>
          <a:p>
            <a:pPr marL="171450" indent="-171450">
              <a:buFont typeface="Arial" panose="020B0604020202020204" pitchFamily="34" charset="0"/>
              <a:buChar char="•"/>
            </a:pPr>
            <a:r>
              <a:rPr lang="en-GB" sz="1000" dirty="0">
                <a:latin typeface="+mj-lt"/>
              </a:rPr>
              <a:t>Gym</a:t>
            </a:r>
          </a:p>
          <a:p>
            <a:pPr marL="171450" lvl="0" indent="-171450">
              <a:buFont typeface="Arial" panose="020B0604020202020204" pitchFamily="34" charset="0"/>
              <a:buChar char="•"/>
            </a:pPr>
            <a:r>
              <a:rPr lang="en-GB" sz="1000" dirty="0">
                <a:effectLst/>
                <a:latin typeface="+mj-lt"/>
                <a:ea typeface="Times New Roman" panose="02020603050405020304" pitchFamily="18" charset="0"/>
              </a:rPr>
              <a:t>Cinema/media room</a:t>
            </a:r>
            <a:endParaRPr lang="en-GB" sz="1000" dirty="0">
              <a:effectLst/>
              <a:latin typeface="+mj-lt"/>
              <a:ea typeface="Calibri" panose="020F0502020204030204" pitchFamily="34" charset="0"/>
            </a:endParaRPr>
          </a:p>
          <a:p>
            <a:pPr marL="171450" lvl="0" indent="-171450">
              <a:buFont typeface="Arial" panose="020B0604020202020204" pitchFamily="34" charset="0"/>
              <a:buChar char="•"/>
            </a:pPr>
            <a:r>
              <a:rPr lang="en-GB" sz="1000" dirty="0">
                <a:effectLst/>
                <a:latin typeface="+mj-lt"/>
                <a:ea typeface="Times New Roman" panose="02020603050405020304" pitchFamily="18" charset="0"/>
              </a:rPr>
              <a:t>Games Room</a:t>
            </a:r>
          </a:p>
          <a:p>
            <a:pPr marL="171450" lvl="0" indent="-171450">
              <a:buFont typeface="Arial" panose="020B0604020202020204" pitchFamily="34" charset="0"/>
              <a:buChar char="•"/>
            </a:pPr>
            <a:r>
              <a:rPr lang="en-GB" sz="1000" dirty="0">
                <a:latin typeface="+mj-lt"/>
                <a:ea typeface="Calibri" panose="020F0502020204030204" pitchFamily="34" charset="0"/>
              </a:rPr>
              <a:t>Lounge Area</a:t>
            </a:r>
            <a:endParaRPr lang="en-GB" sz="1000" dirty="0">
              <a:effectLst/>
              <a:latin typeface="+mj-lt"/>
              <a:ea typeface="Calibri" panose="020F0502020204030204" pitchFamily="34" charset="0"/>
            </a:endParaRPr>
          </a:p>
          <a:p>
            <a:pPr marL="171450" lvl="0" indent="-171450">
              <a:buFont typeface="Arial" panose="020B0604020202020204" pitchFamily="34" charset="0"/>
              <a:buChar char="•"/>
            </a:pPr>
            <a:r>
              <a:rPr lang="en-GB" sz="1000" dirty="0">
                <a:effectLst/>
                <a:latin typeface="+mj-lt"/>
                <a:ea typeface="Times New Roman" panose="02020603050405020304" pitchFamily="18" charset="0"/>
              </a:rPr>
              <a:t>Workspaces</a:t>
            </a:r>
          </a:p>
          <a:p>
            <a:pPr marL="171450" lvl="0" indent="-171450">
              <a:buFont typeface="Arial" panose="020B0604020202020204" pitchFamily="34" charset="0"/>
              <a:buChar char="•"/>
            </a:pPr>
            <a:r>
              <a:rPr lang="en-GB" sz="1000" dirty="0">
                <a:effectLst/>
                <a:latin typeface="+mj-lt"/>
                <a:ea typeface="Times New Roman" panose="02020603050405020304" pitchFamily="18" charset="0"/>
              </a:rPr>
              <a:t>Co-working space</a:t>
            </a:r>
          </a:p>
          <a:p>
            <a:pPr marL="171450" lvl="0" indent="-171450">
              <a:buFont typeface="Arial" panose="020B0604020202020204" pitchFamily="34" charset="0"/>
              <a:buChar char="•"/>
            </a:pPr>
            <a:r>
              <a:rPr lang="en-GB" sz="1000" dirty="0">
                <a:effectLst/>
                <a:latin typeface="+mj-lt"/>
                <a:ea typeface="Times New Roman" panose="02020603050405020304" pitchFamily="18" charset="0"/>
              </a:rPr>
              <a:t>Meeting/podcasting </a:t>
            </a:r>
            <a:r>
              <a:rPr lang="en-GB" sz="1000" dirty="0">
                <a:latin typeface="+mj-lt"/>
                <a:ea typeface="Times New Roman" panose="02020603050405020304" pitchFamily="18" charset="0"/>
              </a:rPr>
              <a:t>b</a:t>
            </a:r>
            <a:r>
              <a:rPr lang="en-GB" sz="1000" dirty="0">
                <a:effectLst/>
                <a:latin typeface="+mj-lt"/>
                <a:ea typeface="Times New Roman" panose="02020603050405020304" pitchFamily="18" charset="0"/>
              </a:rPr>
              <a:t>ooths</a:t>
            </a:r>
          </a:p>
          <a:p>
            <a:pPr marL="171450" lvl="0" indent="-171450">
              <a:buFont typeface="Arial" panose="020B0604020202020204" pitchFamily="34" charset="0"/>
              <a:buChar char="•"/>
            </a:pPr>
            <a:r>
              <a:rPr lang="en-GB" sz="1000" dirty="0">
                <a:effectLst/>
                <a:latin typeface="+mj-lt"/>
                <a:ea typeface="Times New Roman" panose="02020603050405020304" pitchFamily="18" charset="0"/>
              </a:rPr>
              <a:t>Bookable dining space </a:t>
            </a:r>
            <a:endParaRPr lang="en-GB" sz="1000" dirty="0">
              <a:effectLst/>
              <a:latin typeface="+mj-lt"/>
              <a:ea typeface="Calibri" panose="020F0502020204030204" pitchFamily="34" charset="0"/>
            </a:endParaRPr>
          </a:p>
          <a:p>
            <a:pPr marL="171450" lvl="0" indent="-171450">
              <a:buFont typeface="Arial" panose="020B0604020202020204" pitchFamily="34" charset="0"/>
              <a:buChar char="•"/>
            </a:pPr>
            <a:r>
              <a:rPr lang="en-GB" sz="1000" dirty="0">
                <a:effectLst/>
                <a:latin typeface="+mj-lt"/>
                <a:ea typeface="Times New Roman" panose="02020603050405020304" pitchFamily="18" charset="0"/>
              </a:rPr>
              <a:t>Self-serve coffee</a:t>
            </a:r>
          </a:p>
          <a:p>
            <a:pPr marL="171450" lvl="0" indent="-171450">
              <a:buFont typeface="Arial" panose="020B0604020202020204" pitchFamily="34" charset="0"/>
              <a:buChar char="•"/>
            </a:pPr>
            <a:r>
              <a:rPr lang="en-GB" sz="1000" dirty="0">
                <a:ea typeface="Times New Roman" panose="02020603050405020304" pitchFamily="18" charset="0"/>
              </a:rPr>
              <a:t>Reception (Lower Ground)</a:t>
            </a:r>
          </a:p>
          <a:p>
            <a:pPr marL="171450" lvl="0" indent="-171450">
              <a:buFont typeface="Arial" panose="020B0604020202020204" pitchFamily="34" charset="0"/>
              <a:buChar char="•"/>
            </a:pPr>
            <a:r>
              <a:rPr lang="en-GB" sz="1000" dirty="0">
                <a:ea typeface="Times New Roman" panose="02020603050405020304" pitchFamily="18" charset="0"/>
              </a:rPr>
              <a:t>Concierge (Upper Ground)</a:t>
            </a:r>
            <a:endParaRPr lang="en-GB" sz="1000" u="sng" dirty="0">
              <a:solidFill>
                <a:srgbClr val="FF0000"/>
              </a:solidFill>
              <a:latin typeface="+mj-lt"/>
            </a:endParaRPr>
          </a:p>
        </p:txBody>
      </p:sp>
      <p:pic>
        <p:nvPicPr>
          <p:cNvPr id="14" name="Picture 13" descr="A floor plan of a house&#10;&#10;Description automatically generated">
            <a:extLst>
              <a:ext uri="{FF2B5EF4-FFF2-40B4-BE49-F238E27FC236}">
                <a16:creationId xmlns:a16="http://schemas.microsoft.com/office/drawing/2014/main" id="{440DA01D-8F5A-6E10-078D-7C06BD2705C6}"/>
              </a:ext>
            </a:extLst>
          </p:cNvPr>
          <p:cNvPicPr>
            <a:picLocks noChangeAspect="1"/>
          </p:cNvPicPr>
          <p:nvPr/>
        </p:nvPicPr>
        <p:blipFill>
          <a:blip r:embed="rId4"/>
          <a:stretch>
            <a:fillRect/>
          </a:stretch>
        </p:blipFill>
        <p:spPr>
          <a:xfrm>
            <a:off x="5203392" y="3920920"/>
            <a:ext cx="2516039" cy="2753549"/>
          </a:xfrm>
          <a:prstGeom prst="rect">
            <a:avLst/>
          </a:prstGeom>
        </p:spPr>
      </p:pic>
      <p:pic>
        <p:nvPicPr>
          <p:cNvPr id="5" name="Picture 4">
            <a:extLst>
              <a:ext uri="{FF2B5EF4-FFF2-40B4-BE49-F238E27FC236}">
                <a16:creationId xmlns:a16="http://schemas.microsoft.com/office/drawing/2014/main" id="{8EDFCE95-9B8F-34D1-0443-9F2C9F0E0715}"/>
              </a:ext>
            </a:extLst>
          </p:cNvPr>
          <p:cNvPicPr>
            <a:picLocks noChangeAspect="1"/>
          </p:cNvPicPr>
          <p:nvPr/>
        </p:nvPicPr>
        <p:blipFill>
          <a:blip r:embed="rId5"/>
          <a:stretch>
            <a:fillRect/>
          </a:stretch>
        </p:blipFill>
        <p:spPr>
          <a:xfrm>
            <a:off x="5359957" y="1163800"/>
            <a:ext cx="6089904" cy="2452878"/>
          </a:xfrm>
          <a:prstGeom prst="rect">
            <a:avLst/>
          </a:prstGeom>
        </p:spPr>
      </p:pic>
      <p:sp>
        <p:nvSpPr>
          <p:cNvPr id="15" name="TextBox 14">
            <a:extLst>
              <a:ext uri="{FF2B5EF4-FFF2-40B4-BE49-F238E27FC236}">
                <a16:creationId xmlns:a16="http://schemas.microsoft.com/office/drawing/2014/main" id="{CA22AA7C-C7CE-F13D-776C-A04C06D1659E}"/>
              </a:ext>
            </a:extLst>
          </p:cNvPr>
          <p:cNvSpPr txBox="1"/>
          <p:nvPr/>
        </p:nvSpPr>
        <p:spPr>
          <a:xfrm>
            <a:off x="7848600" y="5096190"/>
            <a:ext cx="4343400" cy="1631216"/>
          </a:xfrm>
          <a:prstGeom prst="rect">
            <a:avLst/>
          </a:prstGeom>
          <a:noFill/>
        </p:spPr>
        <p:txBody>
          <a:bodyPr wrap="square" rtlCol="0">
            <a:spAutoFit/>
          </a:bodyPr>
          <a:lstStyle/>
          <a:p>
            <a:r>
              <a:rPr lang="en-GB" sz="1000" u="sng" dirty="0">
                <a:latin typeface="+mj-lt"/>
              </a:rPr>
              <a:t>Service Charge for the Residents’ Facilities</a:t>
            </a:r>
          </a:p>
          <a:p>
            <a:r>
              <a:rPr lang="en-GB" sz="1000" dirty="0">
                <a:latin typeface="+mj-lt"/>
              </a:rPr>
              <a:t>The residents’ facilities design is under review so may be </a:t>
            </a:r>
            <a:r>
              <a:rPr lang="en-GB" sz="1000" b="1" dirty="0">
                <a:latin typeface="+mj-lt"/>
              </a:rPr>
              <a:t>subject to change</a:t>
            </a:r>
            <a:r>
              <a:rPr lang="en-GB" sz="1000" dirty="0">
                <a:latin typeface="+mj-lt"/>
              </a:rPr>
              <a:t>; however, the principal facilities are listed above. Facilities will be available to all residents of the development, irrespective of tenure.  Peabody is mindful of service charge affordability, particularly for the residents of the affordable tenures. Therefore, the </a:t>
            </a:r>
            <a:r>
              <a:rPr lang="en-GB" sz="1000" b="1" dirty="0">
                <a:latin typeface="+mj-lt"/>
              </a:rPr>
              <a:t>social rent </a:t>
            </a:r>
            <a:r>
              <a:rPr lang="en-GB" sz="1000" dirty="0">
                <a:latin typeface="+mj-lt"/>
              </a:rPr>
              <a:t>and </a:t>
            </a:r>
            <a:r>
              <a:rPr lang="en-GB" sz="1000" b="1" dirty="0">
                <a:latin typeface="+mj-lt"/>
              </a:rPr>
              <a:t>shared ownership </a:t>
            </a:r>
            <a:r>
              <a:rPr lang="en-GB" sz="1000" dirty="0">
                <a:latin typeface="+mj-lt"/>
              </a:rPr>
              <a:t>residents will be given the opportunity to </a:t>
            </a:r>
            <a:r>
              <a:rPr lang="en-GB" sz="1000" b="1" dirty="0">
                <a:latin typeface="+mj-lt"/>
              </a:rPr>
              <a:t>opt-in/opt-out </a:t>
            </a:r>
            <a:r>
              <a:rPr lang="en-GB" sz="1000" dirty="0">
                <a:latin typeface="+mj-lt"/>
              </a:rPr>
              <a:t>for access to these facilities, and therefore only pay service charge for these facilities if they have chosen to access them. Private leaseholders will automatically opt-in for these facilities and will have no opportunity to opt-out.</a:t>
            </a:r>
          </a:p>
        </p:txBody>
      </p:sp>
    </p:spTree>
    <p:extLst>
      <p:ext uri="{BB962C8B-B14F-4D97-AF65-F5344CB8AC3E}">
        <p14:creationId xmlns:p14="http://schemas.microsoft.com/office/powerpoint/2010/main" val="27694860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1ACE22B-3E88-FFB2-1E6A-EEB91B0B18A2}"/>
              </a:ext>
            </a:extLst>
          </p:cNvPr>
          <p:cNvSpPr/>
          <p:nvPr/>
        </p:nvSpPr>
        <p:spPr>
          <a:xfrm rot="5400000">
            <a:off x="5691051" y="-5691051"/>
            <a:ext cx="809897" cy="12192000"/>
          </a:xfrm>
          <a:prstGeom prst="rect">
            <a:avLst/>
          </a:prstGeom>
          <a:solidFill>
            <a:srgbClr val="37A3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54"/>
          </a:p>
        </p:txBody>
      </p:sp>
      <p:sp>
        <p:nvSpPr>
          <p:cNvPr id="8" name="object 2">
            <a:extLst>
              <a:ext uri="{FF2B5EF4-FFF2-40B4-BE49-F238E27FC236}">
                <a16:creationId xmlns:a16="http://schemas.microsoft.com/office/drawing/2014/main" id="{68C72FDE-025D-426D-B027-859CFC7423A6}"/>
              </a:ext>
            </a:extLst>
          </p:cNvPr>
          <p:cNvSpPr txBox="1">
            <a:spLocks/>
          </p:cNvSpPr>
          <p:nvPr/>
        </p:nvSpPr>
        <p:spPr>
          <a:xfrm>
            <a:off x="119435" y="54218"/>
            <a:ext cx="4019505" cy="554015"/>
          </a:xfrm>
          <a:prstGeom prst="rect">
            <a:avLst/>
          </a:prstGeom>
        </p:spPr>
        <p:txBody>
          <a:bodyPr vert="horz" wrap="square" lIns="0" tIns="8145" rIns="0" bIns="0" rtlCol="0">
            <a:spAutoFit/>
          </a:bodyPr>
          <a:lstStyle>
            <a:lvl1pPr>
              <a:defRPr sz="2400" b="0" i="0">
                <a:solidFill>
                  <a:srgbClr val="706F6F"/>
                </a:solidFill>
                <a:latin typeface="Arial"/>
                <a:ea typeface="+mj-ea"/>
                <a:cs typeface="Arial"/>
              </a:defRPr>
            </a:lvl1pPr>
          </a:lstStyle>
          <a:p>
            <a:pPr marL="8145">
              <a:spcBef>
                <a:spcPts val="64"/>
              </a:spcBef>
            </a:pPr>
            <a:r>
              <a:rPr lang="en-GB" sz="2309" kern="0" spc="35" dirty="0">
                <a:solidFill>
                  <a:schemeClr val="bg1"/>
                </a:solidFill>
                <a:latin typeface="Century Gothic" panose="020B0502020202020204" pitchFamily="34" charset="0"/>
              </a:rPr>
              <a:t>Holloway Park </a:t>
            </a:r>
          </a:p>
          <a:p>
            <a:pPr marL="8145">
              <a:spcBef>
                <a:spcPts val="64"/>
              </a:spcBef>
            </a:pPr>
            <a:r>
              <a:rPr lang="en-GB" sz="1154" b="1" kern="0" spc="35" dirty="0">
                <a:solidFill>
                  <a:schemeClr val="bg1"/>
                </a:solidFill>
                <a:latin typeface="Century Gothic" panose="020B0502020202020204" pitchFamily="34" charset="0"/>
              </a:rPr>
              <a:t>Landscaping – Consented Masterplan</a:t>
            </a:r>
            <a:endParaRPr lang="en-GB" sz="1154" kern="0" dirty="0">
              <a:solidFill>
                <a:schemeClr val="bg1"/>
              </a:solidFill>
              <a:latin typeface="Century Gothic" panose="020B0502020202020204" pitchFamily="34" charset="0"/>
            </a:endParaRPr>
          </a:p>
        </p:txBody>
      </p:sp>
      <p:pic>
        <p:nvPicPr>
          <p:cNvPr id="12" name="Picture 11">
            <a:extLst>
              <a:ext uri="{FF2B5EF4-FFF2-40B4-BE49-F238E27FC236}">
                <a16:creationId xmlns:a16="http://schemas.microsoft.com/office/drawing/2014/main" id="{762BAB53-01C1-5892-4B89-EA0A4D88E8F9}"/>
              </a:ext>
            </a:extLst>
          </p:cNvPr>
          <p:cNvPicPr>
            <a:picLocks noChangeAspect="1"/>
          </p:cNvPicPr>
          <p:nvPr/>
        </p:nvPicPr>
        <p:blipFill>
          <a:blip r:embed="rId3"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10653068" y="143380"/>
            <a:ext cx="1283112" cy="375692"/>
          </a:xfrm>
          <a:prstGeom prst="rect">
            <a:avLst/>
          </a:prstGeom>
        </p:spPr>
      </p:pic>
      <p:pic>
        <p:nvPicPr>
          <p:cNvPr id="3" name="Picture 2">
            <a:extLst>
              <a:ext uri="{FF2B5EF4-FFF2-40B4-BE49-F238E27FC236}">
                <a16:creationId xmlns:a16="http://schemas.microsoft.com/office/drawing/2014/main" id="{1403D2C2-E6AA-4CD0-B45C-DAED66E0D7FC}"/>
              </a:ext>
            </a:extLst>
          </p:cNvPr>
          <p:cNvPicPr>
            <a:picLocks noChangeAspect="1"/>
          </p:cNvPicPr>
          <p:nvPr/>
        </p:nvPicPr>
        <p:blipFill>
          <a:blip r:embed="rId4"/>
          <a:stretch>
            <a:fillRect/>
          </a:stretch>
        </p:blipFill>
        <p:spPr>
          <a:xfrm>
            <a:off x="2420982" y="907661"/>
            <a:ext cx="6731726" cy="5818824"/>
          </a:xfrm>
          <a:prstGeom prst="rect">
            <a:avLst/>
          </a:prstGeom>
        </p:spPr>
      </p:pic>
      <p:pic>
        <p:nvPicPr>
          <p:cNvPr id="6" name="Picture 5">
            <a:extLst>
              <a:ext uri="{FF2B5EF4-FFF2-40B4-BE49-F238E27FC236}">
                <a16:creationId xmlns:a16="http://schemas.microsoft.com/office/drawing/2014/main" id="{018D80F5-1F51-4A5D-BC75-956E9DC2C2C8}"/>
              </a:ext>
            </a:extLst>
          </p:cNvPr>
          <p:cNvPicPr>
            <a:picLocks noChangeAspect="1"/>
          </p:cNvPicPr>
          <p:nvPr/>
        </p:nvPicPr>
        <p:blipFill>
          <a:blip r:embed="rId5"/>
          <a:stretch>
            <a:fillRect/>
          </a:stretch>
        </p:blipFill>
        <p:spPr>
          <a:xfrm>
            <a:off x="9219444" y="4362995"/>
            <a:ext cx="2189936" cy="2390234"/>
          </a:xfrm>
          <a:prstGeom prst="rect">
            <a:avLst/>
          </a:prstGeom>
        </p:spPr>
      </p:pic>
    </p:spTree>
    <p:extLst>
      <p:ext uri="{BB962C8B-B14F-4D97-AF65-F5344CB8AC3E}">
        <p14:creationId xmlns:p14="http://schemas.microsoft.com/office/powerpoint/2010/main" val="314962859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f936f36c-5d0e-4f49-a83a-eb7111adc286">
      <Terms xmlns="http://schemas.microsoft.com/office/infopath/2007/PartnerControls"/>
    </lcf76f155ced4ddcb4097134ff3c332f>
    <TaxCatchAll xmlns="e31ad169-fb2e-44a3-a97e-f8d4531314ff"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5305FA1A1B8E44AB7C76D9C7A55EBF9" ma:contentTypeVersion="21" ma:contentTypeDescription="Create a new document." ma:contentTypeScope="" ma:versionID="50c090f24e625dd950ff5d672a73d5d0">
  <xsd:schema xmlns:xsd="http://www.w3.org/2001/XMLSchema" xmlns:xs="http://www.w3.org/2001/XMLSchema" xmlns:p="http://schemas.microsoft.com/office/2006/metadata/properties" xmlns:ns1="http://schemas.microsoft.com/sharepoint/v3" xmlns:ns2="f936f36c-5d0e-4f49-a83a-eb7111adc286" xmlns:ns3="6b5b2765-8a22-4633-aa5a-442beab8c863" xmlns:ns4="e31ad169-fb2e-44a3-a97e-f8d4531314ff" targetNamespace="http://schemas.microsoft.com/office/2006/metadata/properties" ma:root="true" ma:fieldsID="1e64aad544b645478537957140ca5a15" ns1:_="" ns2:_="" ns3:_="" ns4:_="">
    <xsd:import namespace="http://schemas.microsoft.com/sharepoint/v3"/>
    <xsd:import namespace="f936f36c-5d0e-4f49-a83a-eb7111adc286"/>
    <xsd:import namespace="6b5b2765-8a22-4633-aa5a-442beab8c863"/>
    <xsd:import namespace="e31ad169-fb2e-44a3-a97e-f8d4531314f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4:TaxCatchAll" minOccurs="0"/>
                <xsd:element ref="ns1:_ip_UnifiedCompliancePolicyProperties" minOccurs="0"/>
                <xsd:element ref="ns1:_ip_UnifiedCompliancePolicyUIAction"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36f36c-5d0e-4f49-a83a-eb7111adc2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105d67c-7dd7-470b-9738-51b9cc72e11b"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5b2765-8a22-4633-aa5a-442beab8c86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31ad169-fb2e-44a3-a97e-f8d4531314ff"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4bd69f9-3f8d-45db-b147-e64577c2e798}" ma:internalName="TaxCatchAll" ma:showField="CatchAllData" ma:web="6b5b2765-8a22-4633-aa5a-442beab8c86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9E9861-EE40-4FA9-9B91-CDB41FA1FB0D}">
  <ds:schemaRefs>
    <ds:schemaRef ds:uri="http://schemas.microsoft.com/sharepoint/v3/contenttype/forms"/>
  </ds:schemaRefs>
</ds:datastoreItem>
</file>

<file path=customXml/itemProps2.xml><?xml version="1.0" encoding="utf-8"?>
<ds:datastoreItem xmlns:ds="http://schemas.openxmlformats.org/officeDocument/2006/customXml" ds:itemID="{698C37C3-CF72-4446-A5D8-CCCB81BD5C92}">
  <ds:schemaRefs>
    <ds:schemaRef ds:uri="e31ad169-fb2e-44a3-a97e-f8d4531314ff"/>
    <ds:schemaRef ds:uri="f936f36c-5d0e-4f49-a83a-eb7111adc286"/>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5A2363FA-1B02-45C2-A2D6-C232ADEBD4C4}">
  <ds:schemaRefs>
    <ds:schemaRef ds:uri="6b5b2765-8a22-4633-aa5a-442beab8c863"/>
    <ds:schemaRef ds:uri="e31ad169-fb2e-44a3-a97e-f8d4531314ff"/>
    <ds:schemaRef ds:uri="f936f36c-5d0e-4f49-a83a-eb7111adc28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2</TotalTime>
  <Words>2216</Words>
  <Application>Microsoft Office PowerPoint</Application>
  <PresentationFormat>Widescreen</PresentationFormat>
  <Paragraphs>334</Paragraphs>
  <Slides>19</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Aptos</vt:lpstr>
      <vt:lpstr>Arial</vt:lpstr>
      <vt:lpstr>Calibri</vt:lpstr>
      <vt:lpstr>Century Gothic</vt:lpstr>
      <vt:lpstr>Symbol</vt:lpstr>
      <vt:lpstr>Times New Roman</vt:lpstr>
      <vt:lpstr>1_Office Theme</vt:lpstr>
      <vt:lpstr>Holloway Park Project Background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Martyn Bullar</dc:creator>
  <cp:lastModifiedBy>Ed Major</cp:lastModifiedBy>
  <cp:revision>1</cp:revision>
  <dcterms:created xsi:type="dcterms:W3CDTF">2023-09-12T19:30:45Z</dcterms:created>
  <dcterms:modified xsi:type="dcterms:W3CDTF">2025-10-07T14:58:07Z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0x01010045305FA1A1B8E44AB7C76D9C7A55EBF9</vt:lpwstr>
  </property>
  <property fmtid="{D5CDD505-2E9C-101B-9397-08002B2CF9AE}" pid="3" name="MediaServiceImageTags">
    <vt:lpwstr/>
  </property>
</Properties>
</file>