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sldIdLst>
    <p:sldId id="277" r:id="rId5"/>
    <p:sldId id="278" r:id="rId6"/>
    <p:sldId id="279" r:id="rId7"/>
    <p:sldId id="280" r:id="rId8"/>
    <p:sldId id="292" r:id="rId9"/>
    <p:sldId id="293" r:id="rId10"/>
    <p:sldId id="294" r:id="rId11"/>
    <p:sldId id="290" r:id="rId12"/>
    <p:sldId id="258" r:id="rId13"/>
    <p:sldId id="259" r:id="rId14"/>
    <p:sldId id="301" r:id="rId15"/>
    <p:sldId id="261" r:id="rId16"/>
    <p:sldId id="302" r:id="rId17"/>
    <p:sldId id="263" r:id="rId18"/>
    <p:sldId id="303" r:id="rId19"/>
    <p:sldId id="265" r:id="rId20"/>
    <p:sldId id="304" r:id="rId21"/>
    <p:sldId id="295" r:id="rId22"/>
    <p:sldId id="305" r:id="rId23"/>
    <p:sldId id="269" r:id="rId24"/>
    <p:sldId id="306" r:id="rId25"/>
    <p:sldId id="271" r:id="rId26"/>
    <p:sldId id="307" r:id="rId27"/>
    <p:sldId id="273" r:id="rId28"/>
    <p:sldId id="308" r:id="rId29"/>
    <p:sldId id="275" r:id="rId30"/>
    <p:sldId id="309" r:id="rId31"/>
    <p:sldId id="257" r:id="rId32"/>
    <p:sldId id="310" r:id="rId33"/>
    <p:sldId id="298" r:id="rId34"/>
    <p:sldId id="311" r:id="rId35"/>
    <p:sldId id="300" r:id="rId36"/>
    <p:sldId id="281" r:id="rId37"/>
    <p:sldId id="282" r:id="rId38"/>
    <p:sldId id="284" r:id="rId39"/>
    <p:sldId id="272" r:id="rId40"/>
    <p:sldId id="267" r:id="rId41"/>
    <p:sldId id="268" r:id="rId42"/>
    <p:sldId id="312" r:id="rId43"/>
    <p:sldId id="313" r:id="rId44"/>
    <p:sldId id="31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9FED3-E61B-4327-8901-1885F6AE681E}" v="4475" dt="2025-07-23T14:35:32.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4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a Hope" userId="c19f3c2c-6761-4e40-9d33-7cd678dfb227" providerId="ADAL" clId="{8B79FED3-E61B-4327-8901-1885F6AE681E}"/>
    <pc:docChg chg="addSld modSld">
      <pc:chgData name="Mira Hope" userId="c19f3c2c-6761-4e40-9d33-7cd678dfb227" providerId="ADAL" clId="{8B79FED3-E61B-4327-8901-1885F6AE681E}" dt="2025-07-23T14:35:32.146" v="4476" actId="20577"/>
      <pc:docMkLst>
        <pc:docMk/>
      </pc:docMkLst>
      <pc:sldChg chg="modSp mod">
        <pc:chgData name="Mira Hope" userId="c19f3c2c-6761-4e40-9d33-7cd678dfb227" providerId="ADAL" clId="{8B79FED3-E61B-4327-8901-1885F6AE681E}" dt="2025-07-23T14:26:29.161" v="4046" actId="6549"/>
        <pc:sldMkLst>
          <pc:docMk/>
          <pc:sldMk cId="2752437279" sldId="268"/>
        </pc:sldMkLst>
        <pc:spChg chg="mod">
          <ac:chgData name="Mira Hope" userId="c19f3c2c-6761-4e40-9d33-7cd678dfb227" providerId="ADAL" clId="{8B79FED3-E61B-4327-8901-1885F6AE681E}" dt="2025-07-23T14:26:29.161" v="4046" actId="6549"/>
          <ac:spMkLst>
            <pc:docMk/>
            <pc:sldMk cId="2752437279" sldId="268"/>
            <ac:spMk id="2" creationId="{7556B165-A44C-15C6-7EFC-141DD9004918}"/>
          </ac:spMkLst>
        </pc:spChg>
      </pc:sldChg>
      <pc:sldChg chg="addSp delSp modSp new mod">
        <pc:chgData name="Mira Hope" userId="c19f3c2c-6761-4e40-9d33-7cd678dfb227" providerId="ADAL" clId="{8B79FED3-E61B-4327-8901-1885F6AE681E}" dt="2025-07-23T14:27:28.779" v="4052" actId="255"/>
        <pc:sldMkLst>
          <pc:docMk/>
          <pc:sldMk cId="1963406133" sldId="312"/>
        </pc:sldMkLst>
        <pc:spChg chg="mod">
          <ac:chgData name="Mira Hope" userId="c19f3c2c-6761-4e40-9d33-7cd678dfb227" providerId="ADAL" clId="{8B79FED3-E61B-4327-8901-1885F6AE681E}" dt="2025-07-23T10:15:53.587" v="48" actId="122"/>
          <ac:spMkLst>
            <pc:docMk/>
            <pc:sldMk cId="1963406133" sldId="312"/>
            <ac:spMk id="2" creationId="{3D583463-CD91-2C06-F077-8E1F3C848A07}"/>
          </ac:spMkLst>
        </pc:spChg>
        <pc:spChg chg="del">
          <ac:chgData name="Mira Hope" userId="c19f3c2c-6761-4e40-9d33-7cd678dfb227" providerId="ADAL" clId="{8B79FED3-E61B-4327-8901-1885F6AE681E}" dt="2025-07-23T13:30:39.528" v="49" actId="1032"/>
          <ac:spMkLst>
            <pc:docMk/>
            <pc:sldMk cId="1963406133" sldId="312"/>
            <ac:spMk id="3" creationId="{105C55F4-66FA-4F71-C49D-9A679B3D2708}"/>
          </ac:spMkLst>
        </pc:spChg>
        <pc:graphicFrameChg chg="add mod modGraphic">
          <ac:chgData name="Mira Hope" userId="c19f3c2c-6761-4e40-9d33-7cd678dfb227" providerId="ADAL" clId="{8B79FED3-E61B-4327-8901-1885F6AE681E}" dt="2025-07-23T14:27:28.779" v="4052" actId="255"/>
          <ac:graphicFrameMkLst>
            <pc:docMk/>
            <pc:sldMk cId="1963406133" sldId="312"/>
            <ac:graphicFrameMk id="4" creationId="{4EF29B28-CBC6-A7AF-0C86-7DBB509E1093}"/>
          </ac:graphicFrameMkLst>
        </pc:graphicFrameChg>
      </pc:sldChg>
      <pc:sldChg chg="addSp delSp modSp new mod">
        <pc:chgData name="Mira Hope" userId="c19f3c2c-6761-4e40-9d33-7cd678dfb227" providerId="ADAL" clId="{8B79FED3-E61B-4327-8901-1885F6AE681E}" dt="2025-07-23T14:35:32.146" v="4476" actId="20577"/>
        <pc:sldMkLst>
          <pc:docMk/>
          <pc:sldMk cId="182300333" sldId="313"/>
        </pc:sldMkLst>
        <pc:spChg chg="mod">
          <ac:chgData name="Mira Hope" userId="c19f3c2c-6761-4e40-9d33-7cd678dfb227" providerId="ADAL" clId="{8B79FED3-E61B-4327-8901-1885F6AE681E}" dt="2025-07-23T14:17:33.948" v="2462" actId="20577"/>
          <ac:spMkLst>
            <pc:docMk/>
            <pc:sldMk cId="182300333" sldId="313"/>
            <ac:spMk id="2" creationId="{15447CB9-B2FF-C168-C238-D23071EA71FD}"/>
          </ac:spMkLst>
        </pc:spChg>
        <pc:spChg chg="del">
          <ac:chgData name="Mira Hope" userId="c19f3c2c-6761-4e40-9d33-7cd678dfb227" providerId="ADAL" clId="{8B79FED3-E61B-4327-8901-1885F6AE681E}" dt="2025-07-23T14:17:38.931" v="2463" actId="1032"/>
          <ac:spMkLst>
            <pc:docMk/>
            <pc:sldMk cId="182300333" sldId="313"/>
            <ac:spMk id="3" creationId="{D2FAF51F-6C85-EC74-9F03-5660E12FCAD5}"/>
          </ac:spMkLst>
        </pc:spChg>
        <pc:graphicFrameChg chg="add mod modGraphic">
          <ac:chgData name="Mira Hope" userId="c19f3c2c-6761-4e40-9d33-7cd678dfb227" providerId="ADAL" clId="{8B79FED3-E61B-4327-8901-1885F6AE681E}" dt="2025-07-23T14:35:32.146" v="4476" actId="20577"/>
          <ac:graphicFrameMkLst>
            <pc:docMk/>
            <pc:sldMk cId="182300333" sldId="313"/>
            <ac:graphicFrameMk id="4" creationId="{7264FE49-CAE2-18D9-942A-288497799C30}"/>
          </ac:graphicFrameMkLst>
        </pc:graphicFrameChg>
      </pc:sldChg>
      <pc:sldChg chg="addSp delSp modSp new mod">
        <pc:chgData name="Mira Hope" userId="c19f3c2c-6761-4e40-9d33-7cd678dfb227" providerId="ADAL" clId="{8B79FED3-E61B-4327-8901-1885F6AE681E}" dt="2025-07-23T14:33:31.760" v="4471" actId="255"/>
        <pc:sldMkLst>
          <pc:docMk/>
          <pc:sldMk cId="1355770719" sldId="314"/>
        </pc:sldMkLst>
        <pc:spChg chg="mod">
          <ac:chgData name="Mira Hope" userId="c19f3c2c-6761-4e40-9d33-7cd678dfb227" providerId="ADAL" clId="{8B79FED3-E61B-4327-8901-1885F6AE681E}" dt="2025-07-23T14:31:38.787" v="4469"/>
          <ac:spMkLst>
            <pc:docMk/>
            <pc:sldMk cId="1355770719" sldId="314"/>
            <ac:spMk id="2" creationId="{A9FE45CC-F21B-6A49-4671-7A561B7B6275}"/>
          </ac:spMkLst>
        </pc:spChg>
        <pc:spChg chg="del">
          <ac:chgData name="Mira Hope" userId="c19f3c2c-6761-4e40-9d33-7cd678dfb227" providerId="ADAL" clId="{8B79FED3-E61B-4327-8901-1885F6AE681E}" dt="2025-07-23T14:28:10.822" v="4054" actId="1032"/>
          <ac:spMkLst>
            <pc:docMk/>
            <pc:sldMk cId="1355770719" sldId="314"/>
            <ac:spMk id="3" creationId="{91AF1FE3-C685-81D2-CD57-ADEA1D8F60B7}"/>
          </ac:spMkLst>
        </pc:spChg>
        <pc:graphicFrameChg chg="add mod modGraphic">
          <ac:chgData name="Mira Hope" userId="c19f3c2c-6761-4e40-9d33-7cd678dfb227" providerId="ADAL" clId="{8B79FED3-E61B-4327-8901-1885F6AE681E}" dt="2025-07-23T14:33:31.760" v="4471" actId="255"/>
          <ac:graphicFrameMkLst>
            <pc:docMk/>
            <pc:sldMk cId="1355770719" sldId="314"/>
            <ac:graphicFrameMk id="4" creationId="{5C4270E0-9DCE-1FBE-08DC-A471ABAAE9A1}"/>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EB4D7-E998-4299-AC54-78E74CE51A83}"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11B61B25-61F6-4FFA-82A9-C9C437952324}">
      <dgm:prSet/>
      <dgm:spPr/>
      <dgm:t>
        <a:bodyPr/>
        <a:lstStyle/>
        <a:p>
          <a:r>
            <a:rPr lang="en-GB" dirty="0"/>
            <a:t>Award a longer-term contract with qualified experienced supply partners that can meet our requirements and service scope across the whole of the Norfolk Region.</a:t>
          </a:r>
          <a:endParaRPr lang="en-US" dirty="0"/>
        </a:p>
      </dgm:t>
    </dgm:pt>
    <dgm:pt modelId="{4AE4117F-DE03-4B5F-8A05-58733491BB1F}" type="parTrans" cxnId="{A162CD70-97A6-48F2-9493-94F8A448ABA0}">
      <dgm:prSet/>
      <dgm:spPr/>
      <dgm:t>
        <a:bodyPr/>
        <a:lstStyle/>
        <a:p>
          <a:endParaRPr lang="en-US"/>
        </a:p>
      </dgm:t>
    </dgm:pt>
    <dgm:pt modelId="{63558CE5-B372-4D3A-B503-C99C50C985CD}" type="sibTrans" cxnId="{A162CD70-97A6-48F2-9493-94F8A448ABA0}">
      <dgm:prSet/>
      <dgm:spPr/>
      <dgm:t>
        <a:bodyPr/>
        <a:lstStyle/>
        <a:p>
          <a:endParaRPr lang="en-US"/>
        </a:p>
      </dgm:t>
    </dgm:pt>
    <dgm:pt modelId="{6A2084F4-6FA8-4F42-A4DB-A81A67A52F43}">
      <dgm:prSet/>
      <dgm:spPr/>
      <dgm:t>
        <a:bodyPr/>
        <a:lstStyle/>
        <a:p>
          <a:r>
            <a:rPr lang="en-GB" dirty="0"/>
            <a:t>Collaborate with suppliers that have the infrastructure and agility to support Norfolk County Council in delivering its statutory services.</a:t>
          </a:r>
          <a:endParaRPr lang="en-US" dirty="0"/>
        </a:p>
      </dgm:t>
    </dgm:pt>
    <dgm:pt modelId="{339C8A03-121D-4EE8-9A67-9A4EFA3BB03E}" type="parTrans" cxnId="{D84451F0-345E-4123-B3A6-85DDC11AB460}">
      <dgm:prSet/>
      <dgm:spPr/>
      <dgm:t>
        <a:bodyPr/>
        <a:lstStyle/>
        <a:p>
          <a:endParaRPr lang="en-US"/>
        </a:p>
      </dgm:t>
    </dgm:pt>
    <dgm:pt modelId="{52057CE6-20F5-45DA-BC7E-4A288A8C1282}" type="sibTrans" cxnId="{D84451F0-345E-4123-B3A6-85DDC11AB460}">
      <dgm:prSet/>
      <dgm:spPr/>
      <dgm:t>
        <a:bodyPr/>
        <a:lstStyle/>
        <a:p>
          <a:endParaRPr lang="en-US"/>
        </a:p>
      </dgm:t>
    </dgm:pt>
    <dgm:pt modelId="{546D5A18-586C-4674-9E1E-32C2BBEB8D02}">
      <dgm:prSet/>
      <dgm:spPr/>
      <dgm:t>
        <a:bodyPr/>
        <a:lstStyle/>
        <a:p>
          <a:r>
            <a:rPr lang="en-GB" dirty="0"/>
            <a:t>Implement contracts that provide value for money, with simplistic but relevant  clearly defined performance indicators to drive continuous improvement. Both NCC and the supplier will work together to review performance and demonstrate specification standards are being met.</a:t>
          </a:r>
          <a:endParaRPr lang="en-US" dirty="0"/>
        </a:p>
      </dgm:t>
    </dgm:pt>
    <dgm:pt modelId="{A33D426F-3F85-496A-9B36-79D5BFCCA281}" type="parTrans" cxnId="{9756B4B1-ADAD-42E6-8C4D-0A648EA7C059}">
      <dgm:prSet/>
      <dgm:spPr/>
      <dgm:t>
        <a:bodyPr/>
        <a:lstStyle/>
        <a:p>
          <a:endParaRPr lang="en-US"/>
        </a:p>
      </dgm:t>
    </dgm:pt>
    <dgm:pt modelId="{5B23AF9F-B884-4998-ABC3-787C66949556}" type="sibTrans" cxnId="{9756B4B1-ADAD-42E6-8C4D-0A648EA7C059}">
      <dgm:prSet/>
      <dgm:spPr/>
      <dgm:t>
        <a:bodyPr/>
        <a:lstStyle/>
        <a:p>
          <a:endParaRPr lang="en-US"/>
        </a:p>
      </dgm:t>
    </dgm:pt>
    <dgm:pt modelId="{41DBCB59-E94A-4452-97C7-5B77936CCD2D}" type="pres">
      <dgm:prSet presAssocID="{19FEB4D7-E998-4299-AC54-78E74CE51A83}" presName="root" presStyleCnt="0">
        <dgm:presLayoutVars>
          <dgm:dir/>
          <dgm:resizeHandles val="exact"/>
        </dgm:presLayoutVars>
      </dgm:prSet>
      <dgm:spPr/>
    </dgm:pt>
    <dgm:pt modelId="{FF20DA36-2FF1-4496-85CE-A000743843AC}" type="pres">
      <dgm:prSet presAssocID="{11B61B25-61F6-4FFA-82A9-C9C437952324}" presName="compNode" presStyleCnt="0"/>
      <dgm:spPr/>
    </dgm:pt>
    <dgm:pt modelId="{5BB7ED48-06E8-486C-9AA1-FDD934704A59}" type="pres">
      <dgm:prSet presAssocID="{11B61B25-61F6-4FFA-82A9-C9C437952324}" presName="bgRect" presStyleLbl="bgShp" presStyleIdx="0" presStyleCnt="3"/>
      <dgm:spPr/>
    </dgm:pt>
    <dgm:pt modelId="{C7BCD2D8-2517-4570-A9B6-1E7888127846}" type="pres">
      <dgm:prSet presAssocID="{11B61B25-61F6-4FFA-82A9-C9C4379523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BC1D901E-B885-4D46-9729-2F91C75A50B0}" type="pres">
      <dgm:prSet presAssocID="{11B61B25-61F6-4FFA-82A9-C9C437952324}" presName="spaceRect" presStyleCnt="0"/>
      <dgm:spPr/>
    </dgm:pt>
    <dgm:pt modelId="{5EB38946-5C12-4109-AAA2-8BE2D4133F87}" type="pres">
      <dgm:prSet presAssocID="{11B61B25-61F6-4FFA-82A9-C9C437952324}" presName="parTx" presStyleLbl="revTx" presStyleIdx="0" presStyleCnt="3">
        <dgm:presLayoutVars>
          <dgm:chMax val="0"/>
          <dgm:chPref val="0"/>
        </dgm:presLayoutVars>
      </dgm:prSet>
      <dgm:spPr/>
    </dgm:pt>
    <dgm:pt modelId="{D53DF0BA-02FB-4CEA-A2B0-7AC7BD3564BE}" type="pres">
      <dgm:prSet presAssocID="{63558CE5-B372-4D3A-B503-C99C50C985CD}" presName="sibTrans" presStyleCnt="0"/>
      <dgm:spPr/>
    </dgm:pt>
    <dgm:pt modelId="{A0A148C3-0B47-4A7D-BE0A-235CB15926B6}" type="pres">
      <dgm:prSet presAssocID="{6A2084F4-6FA8-4F42-A4DB-A81A67A52F43}" presName="compNode" presStyleCnt="0"/>
      <dgm:spPr/>
    </dgm:pt>
    <dgm:pt modelId="{6E55EB66-E8E7-40F0-8B72-055B85F21DA0}" type="pres">
      <dgm:prSet presAssocID="{6A2084F4-6FA8-4F42-A4DB-A81A67A52F43}" presName="bgRect" presStyleLbl="bgShp" presStyleIdx="1" presStyleCnt="3"/>
      <dgm:spPr/>
    </dgm:pt>
    <dgm:pt modelId="{CB501765-3165-436F-9D5E-327AF04E1309}" type="pres">
      <dgm:prSet presAssocID="{6A2084F4-6FA8-4F42-A4DB-A81A67A52F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B682CD90-4056-4B87-B7E3-34C2D94E75FA}" type="pres">
      <dgm:prSet presAssocID="{6A2084F4-6FA8-4F42-A4DB-A81A67A52F43}" presName="spaceRect" presStyleCnt="0"/>
      <dgm:spPr/>
    </dgm:pt>
    <dgm:pt modelId="{DDD1D166-8032-4B74-A402-6C4FCB823A22}" type="pres">
      <dgm:prSet presAssocID="{6A2084F4-6FA8-4F42-A4DB-A81A67A52F43}" presName="parTx" presStyleLbl="revTx" presStyleIdx="1" presStyleCnt="3">
        <dgm:presLayoutVars>
          <dgm:chMax val="0"/>
          <dgm:chPref val="0"/>
        </dgm:presLayoutVars>
      </dgm:prSet>
      <dgm:spPr/>
    </dgm:pt>
    <dgm:pt modelId="{B631B1CE-2383-4D12-8A1F-36C3DA3954D7}" type="pres">
      <dgm:prSet presAssocID="{52057CE6-20F5-45DA-BC7E-4A288A8C1282}" presName="sibTrans" presStyleCnt="0"/>
      <dgm:spPr/>
    </dgm:pt>
    <dgm:pt modelId="{8D74CDE6-705D-47FF-9347-6D62B6B5A28B}" type="pres">
      <dgm:prSet presAssocID="{546D5A18-586C-4674-9E1E-32C2BBEB8D02}" presName="compNode" presStyleCnt="0"/>
      <dgm:spPr/>
    </dgm:pt>
    <dgm:pt modelId="{6DAF0A26-7B71-4E23-BCE5-11BD9741A575}" type="pres">
      <dgm:prSet presAssocID="{546D5A18-586C-4674-9E1E-32C2BBEB8D02}" presName="bgRect" presStyleLbl="bgShp" presStyleIdx="2" presStyleCnt="3"/>
      <dgm:spPr/>
    </dgm:pt>
    <dgm:pt modelId="{9F51A448-A244-4CE5-9F1F-FD61B1A9A0BF}" type="pres">
      <dgm:prSet presAssocID="{546D5A18-586C-4674-9E1E-32C2BBEB8D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CE8CF9A1-7745-402D-92F5-2285C578C78E}" type="pres">
      <dgm:prSet presAssocID="{546D5A18-586C-4674-9E1E-32C2BBEB8D02}" presName="spaceRect" presStyleCnt="0"/>
      <dgm:spPr/>
    </dgm:pt>
    <dgm:pt modelId="{EA04AEA5-3898-4632-941D-6F54486DE1AC}" type="pres">
      <dgm:prSet presAssocID="{546D5A18-586C-4674-9E1E-32C2BBEB8D02}" presName="parTx" presStyleLbl="revTx" presStyleIdx="2" presStyleCnt="3">
        <dgm:presLayoutVars>
          <dgm:chMax val="0"/>
          <dgm:chPref val="0"/>
        </dgm:presLayoutVars>
      </dgm:prSet>
      <dgm:spPr/>
    </dgm:pt>
  </dgm:ptLst>
  <dgm:cxnLst>
    <dgm:cxn modelId="{29708B17-6191-40A6-8205-99206D652C01}" type="presOf" srcId="{11B61B25-61F6-4FFA-82A9-C9C437952324}" destId="{5EB38946-5C12-4109-AAA2-8BE2D4133F87}" srcOrd="0" destOrd="0" presId="urn:microsoft.com/office/officeart/2018/2/layout/IconVerticalSolidList"/>
    <dgm:cxn modelId="{7348EB45-CF35-4950-AF6D-687DB722FFE0}" type="presOf" srcId="{546D5A18-586C-4674-9E1E-32C2BBEB8D02}" destId="{EA04AEA5-3898-4632-941D-6F54486DE1AC}" srcOrd="0" destOrd="0" presId="urn:microsoft.com/office/officeart/2018/2/layout/IconVerticalSolidList"/>
    <dgm:cxn modelId="{A162CD70-97A6-48F2-9493-94F8A448ABA0}" srcId="{19FEB4D7-E998-4299-AC54-78E74CE51A83}" destId="{11B61B25-61F6-4FFA-82A9-C9C437952324}" srcOrd="0" destOrd="0" parTransId="{4AE4117F-DE03-4B5F-8A05-58733491BB1F}" sibTransId="{63558CE5-B372-4D3A-B503-C99C50C985CD}"/>
    <dgm:cxn modelId="{9756B4B1-ADAD-42E6-8C4D-0A648EA7C059}" srcId="{19FEB4D7-E998-4299-AC54-78E74CE51A83}" destId="{546D5A18-586C-4674-9E1E-32C2BBEB8D02}" srcOrd="2" destOrd="0" parTransId="{A33D426F-3F85-496A-9B36-79D5BFCCA281}" sibTransId="{5B23AF9F-B884-4998-ABC3-787C66949556}"/>
    <dgm:cxn modelId="{C144C6B4-EF19-4CF6-9337-86D822E23545}" type="presOf" srcId="{19FEB4D7-E998-4299-AC54-78E74CE51A83}" destId="{41DBCB59-E94A-4452-97C7-5B77936CCD2D}" srcOrd="0" destOrd="0" presId="urn:microsoft.com/office/officeart/2018/2/layout/IconVerticalSolidList"/>
    <dgm:cxn modelId="{CFA904B9-0464-4BBD-865D-54B61B87898E}" type="presOf" srcId="{6A2084F4-6FA8-4F42-A4DB-A81A67A52F43}" destId="{DDD1D166-8032-4B74-A402-6C4FCB823A22}" srcOrd="0" destOrd="0" presId="urn:microsoft.com/office/officeart/2018/2/layout/IconVerticalSolidList"/>
    <dgm:cxn modelId="{D84451F0-345E-4123-B3A6-85DDC11AB460}" srcId="{19FEB4D7-E998-4299-AC54-78E74CE51A83}" destId="{6A2084F4-6FA8-4F42-A4DB-A81A67A52F43}" srcOrd="1" destOrd="0" parTransId="{339C8A03-121D-4EE8-9A67-9A4EFA3BB03E}" sibTransId="{52057CE6-20F5-45DA-BC7E-4A288A8C1282}"/>
    <dgm:cxn modelId="{F06A4BB1-5E65-4642-966C-4EED423898F9}" type="presParOf" srcId="{41DBCB59-E94A-4452-97C7-5B77936CCD2D}" destId="{FF20DA36-2FF1-4496-85CE-A000743843AC}" srcOrd="0" destOrd="0" presId="urn:microsoft.com/office/officeart/2018/2/layout/IconVerticalSolidList"/>
    <dgm:cxn modelId="{90EDE4E1-67CA-45DF-AEA0-EF0D3324AD84}" type="presParOf" srcId="{FF20DA36-2FF1-4496-85CE-A000743843AC}" destId="{5BB7ED48-06E8-486C-9AA1-FDD934704A59}" srcOrd="0" destOrd="0" presId="urn:microsoft.com/office/officeart/2018/2/layout/IconVerticalSolidList"/>
    <dgm:cxn modelId="{78B325D0-2441-43F6-AC15-61978A2F0E0C}" type="presParOf" srcId="{FF20DA36-2FF1-4496-85CE-A000743843AC}" destId="{C7BCD2D8-2517-4570-A9B6-1E7888127846}" srcOrd="1" destOrd="0" presId="urn:microsoft.com/office/officeart/2018/2/layout/IconVerticalSolidList"/>
    <dgm:cxn modelId="{41326948-54C0-4407-9798-EE9E9D3B74C6}" type="presParOf" srcId="{FF20DA36-2FF1-4496-85CE-A000743843AC}" destId="{BC1D901E-B885-4D46-9729-2F91C75A50B0}" srcOrd="2" destOrd="0" presId="urn:microsoft.com/office/officeart/2018/2/layout/IconVerticalSolidList"/>
    <dgm:cxn modelId="{FA1373E0-B320-45B3-9671-4B52EA397E59}" type="presParOf" srcId="{FF20DA36-2FF1-4496-85CE-A000743843AC}" destId="{5EB38946-5C12-4109-AAA2-8BE2D4133F87}" srcOrd="3" destOrd="0" presId="urn:microsoft.com/office/officeart/2018/2/layout/IconVerticalSolidList"/>
    <dgm:cxn modelId="{19ED424D-7424-4907-965E-710B663312DD}" type="presParOf" srcId="{41DBCB59-E94A-4452-97C7-5B77936CCD2D}" destId="{D53DF0BA-02FB-4CEA-A2B0-7AC7BD3564BE}" srcOrd="1" destOrd="0" presId="urn:microsoft.com/office/officeart/2018/2/layout/IconVerticalSolidList"/>
    <dgm:cxn modelId="{DD68A818-FF0B-42E7-A3C4-0966D0DC97E3}" type="presParOf" srcId="{41DBCB59-E94A-4452-97C7-5B77936CCD2D}" destId="{A0A148C3-0B47-4A7D-BE0A-235CB15926B6}" srcOrd="2" destOrd="0" presId="urn:microsoft.com/office/officeart/2018/2/layout/IconVerticalSolidList"/>
    <dgm:cxn modelId="{11E185AC-1DB5-4D14-B30C-A3CBDE0161E1}" type="presParOf" srcId="{A0A148C3-0B47-4A7D-BE0A-235CB15926B6}" destId="{6E55EB66-E8E7-40F0-8B72-055B85F21DA0}" srcOrd="0" destOrd="0" presId="urn:microsoft.com/office/officeart/2018/2/layout/IconVerticalSolidList"/>
    <dgm:cxn modelId="{67739B0C-CBA1-4810-AAA3-A1EF53D0ABFB}" type="presParOf" srcId="{A0A148C3-0B47-4A7D-BE0A-235CB15926B6}" destId="{CB501765-3165-436F-9D5E-327AF04E1309}" srcOrd="1" destOrd="0" presId="urn:microsoft.com/office/officeart/2018/2/layout/IconVerticalSolidList"/>
    <dgm:cxn modelId="{0128EC53-A7D3-4573-B8E1-C827E2B647F3}" type="presParOf" srcId="{A0A148C3-0B47-4A7D-BE0A-235CB15926B6}" destId="{B682CD90-4056-4B87-B7E3-34C2D94E75FA}" srcOrd="2" destOrd="0" presId="urn:microsoft.com/office/officeart/2018/2/layout/IconVerticalSolidList"/>
    <dgm:cxn modelId="{1A2A5C9F-171D-435A-8C36-2639F0CC08BF}" type="presParOf" srcId="{A0A148C3-0B47-4A7D-BE0A-235CB15926B6}" destId="{DDD1D166-8032-4B74-A402-6C4FCB823A22}" srcOrd="3" destOrd="0" presId="urn:microsoft.com/office/officeart/2018/2/layout/IconVerticalSolidList"/>
    <dgm:cxn modelId="{252E6DDD-9301-477C-A9F8-76B00B88F85A}" type="presParOf" srcId="{41DBCB59-E94A-4452-97C7-5B77936CCD2D}" destId="{B631B1CE-2383-4D12-8A1F-36C3DA3954D7}" srcOrd="3" destOrd="0" presId="urn:microsoft.com/office/officeart/2018/2/layout/IconVerticalSolidList"/>
    <dgm:cxn modelId="{1CB5E256-7784-4880-9A76-E32C55A7C4D3}" type="presParOf" srcId="{41DBCB59-E94A-4452-97C7-5B77936CCD2D}" destId="{8D74CDE6-705D-47FF-9347-6D62B6B5A28B}" srcOrd="4" destOrd="0" presId="urn:microsoft.com/office/officeart/2018/2/layout/IconVerticalSolidList"/>
    <dgm:cxn modelId="{34155E3E-800A-4C9E-8E4A-BDC21175BE0D}" type="presParOf" srcId="{8D74CDE6-705D-47FF-9347-6D62B6B5A28B}" destId="{6DAF0A26-7B71-4E23-BCE5-11BD9741A575}" srcOrd="0" destOrd="0" presId="urn:microsoft.com/office/officeart/2018/2/layout/IconVerticalSolidList"/>
    <dgm:cxn modelId="{19C38D07-673D-4CF4-8EC7-C55DDB86762A}" type="presParOf" srcId="{8D74CDE6-705D-47FF-9347-6D62B6B5A28B}" destId="{9F51A448-A244-4CE5-9F1F-FD61B1A9A0BF}" srcOrd="1" destOrd="0" presId="urn:microsoft.com/office/officeart/2018/2/layout/IconVerticalSolidList"/>
    <dgm:cxn modelId="{5E35B436-6467-4CC0-A980-09E81B040946}" type="presParOf" srcId="{8D74CDE6-705D-47FF-9347-6D62B6B5A28B}" destId="{CE8CF9A1-7745-402D-92F5-2285C578C78E}" srcOrd="2" destOrd="0" presId="urn:microsoft.com/office/officeart/2018/2/layout/IconVerticalSolidList"/>
    <dgm:cxn modelId="{3A0D777B-009B-443E-BCDD-10B370E998B6}" type="presParOf" srcId="{8D74CDE6-705D-47FF-9347-6D62B6B5A28B}" destId="{EA04AEA5-3898-4632-941D-6F54486DE1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C5D587-0C5B-467E-B315-13E03B8B026C}"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A8E0CFE6-2B91-4C3B-8F3D-FD6D89E20BAA}">
      <dgm:prSet/>
      <dgm:spPr/>
      <dgm:t>
        <a:bodyPr/>
        <a:lstStyle/>
        <a:p>
          <a:pPr>
            <a:defRPr b="1"/>
          </a:pPr>
          <a:r>
            <a:rPr lang="en-US"/>
            <a:t>23 July 2025</a:t>
          </a:r>
        </a:p>
      </dgm:t>
    </dgm:pt>
    <dgm:pt modelId="{E1D277DA-8E37-46D5-92A7-EE1AA194DFC5}" type="parTrans" cxnId="{725262A3-3886-4597-B0E4-38B2C5467996}">
      <dgm:prSet/>
      <dgm:spPr/>
      <dgm:t>
        <a:bodyPr/>
        <a:lstStyle/>
        <a:p>
          <a:endParaRPr lang="en-US"/>
        </a:p>
      </dgm:t>
    </dgm:pt>
    <dgm:pt modelId="{D4953829-9C3A-4041-912E-60E0C5B33353}" type="sibTrans" cxnId="{725262A3-3886-4597-B0E4-38B2C5467996}">
      <dgm:prSet/>
      <dgm:spPr/>
      <dgm:t>
        <a:bodyPr/>
        <a:lstStyle/>
        <a:p>
          <a:endParaRPr lang="en-US"/>
        </a:p>
      </dgm:t>
    </dgm:pt>
    <dgm:pt modelId="{556E2798-F787-4F73-ABB8-EBC146DE26B4}">
      <dgm:prSet/>
      <dgm:spPr/>
      <dgm:t>
        <a:bodyPr/>
        <a:lstStyle/>
        <a:p>
          <a:r>
            <a:rPr lang="en-US"/>
            <a:t>Market Engagement Event  </a:t>
          </a:r>
        </a:p>
      </dgm:t>
    </dgm:pt>
    <dgm:pt modelId="{36FC1039-0FD0-41E3-ACDE-A78F6E5AAD8B}" type="parTrans" cxnId="{387C1C53-B9A7-4B02-9F27-B6647B4645E4}">
      <dgm:prSet/>
      <dgm:spPr/>
      <dgm:t>
        <a:bodyPr/>
        <a:lstStyle/>
        <a:p>
          <a:endParaRPr lang="en-US"/>
        </a:p>
      </dgm:t>
    </dgm:pt>
    <dgm:pt modelId="{D42F38AD-D31A-4684-A149-7E2DA7DF2989}" type="sibTrans" cxnId="{387C1C53-B9A7-4B02-9F27-B6647B4645E4}">
      <dgm:prSet/>
      <dgm:spPr/>
      <dgm:t>
        <a:bodyPr/>
        <a:lstStyle/>
        <a:p>
          <a:endParaRPr lang="en-US"/>
        </a:p>
      </dgm:t>
    </dgm:pt>
    <dgm:pt modelId="{998799AF-BB54-4069-A2D9-16FF7EBBCEB1}">
      <dgm:prSet/>
      <dgm:spPr/>
      <dgm:t>
        <a:bodyPr/>
        <a:lstStyle/>
        <a:p>
          <a:pPr>
            <a:defRPr b="1"/>
          </a:pPr>
          <a:r>
            <a:rPr lang="en-US"/>
            <a:t>4 Aug. 2025</a:t>
          </a:r>
        </a:p>
      </dgm:t>
    </dgm:pt>
    <dgm:pt modelId="{5AE833FB-6E4A-48E4-9465-D835A4DF1929}" type="parTrans" cxnId="{C7EBA3A6-8049-4EE5-A756-AC03BB941DAA}">
      <dgm:prSet/>
      <dgm:spPr/>
      <dgm:t>
        <a:bodyPr/>
        <a:lstStyle/>
        <a:p>
          <a:endParaRPr lang="en-US"/>
        </a:p>
      </dgm:t>
    </dgm:pt>
    <dgm:pt modelId="{3AE1CB5C-F0D0-4435-9632-406D58D4EABA}" type="sibTrans" cxnId="{C7EBA3A6-8049-4EE5-A756-AC03BB941DAA}">
      <dgm:prSet/>
      <dgm:spPr/>
      <dgm:t>
        <a:bodyPr/>
        <a:lstStyle/>
        <a:p>
          <a:endParaRPr lang="en-US"/>
        </a:p>
      </dgm:t>
    </dgm:pt>
    <dgm:pt modelId="{BA97655F-8ACD-423A-A496-074586029ABB}">
      <dgm:prSet/>
      <dgm:spPr/>
      <dgm:t>
        <a:bodyPr/>
        <a:lstStyle/>
        <a:p>
          <a:r>
            <a:rPr lang="en-US"/>
            <a:t>Tender Notices posted and ITT Documentation issued 4th August 2025</a:t>
          </a:r>
        </a:p>
      </dgm:t>
    </dgm:pt>
    <dgm:pt modelId="{664A5441-F182-4205-A55C-66877CFA233D}" type="parTrans" cxnId="{5312E3DE-95E1-4C7F-91C1-5360535A665E}">
      <dgm:prSet/>
      <dgm:spPr/>
      <dgm:t>
        <a:bodyPr/>
        <a:lstStyle/>
        <a:p>
          <a:endParaRPr lang="en-US"/>
        </a:p>
      </dgm:t>
    </dgm:pt>
    <dgm:pt modelId="{8D02A788-B88F-4EE2-B1C5-5CA0CF59735B}" type="sibTrans" cxnId="{5312E3DE-95E1-4C7F-91C1-5360535A665E}">
      <dgm:prSet/>
      <dgm:spPr/>
      <dgm:t>
        <a:bodyPr/>
        <a:lstStyle/>
        <a:p>
          <a:endParaRPr lang="en-US"/>
        </a:p>
      </dgm:t>
    </dgm:pt>
    <dgm:pt modelId="{D0204D4E-1A72-4F88-B42B-52DC7F0F465B}">
      <dgm:prSet/>
      <dgm:spPr/>
      <dgm:t>
        <a:bodyPr/>
        <a:lstStyle/>
        <a:p>
          <a:pPr>
            <a:defRPr b="1"/>
          </a:pPr>
          <a:r>
            <a:rPr lang="en-US"/>
            <a:t>4 Sep. 2025</a:t>
          </a:r>
        </a:p>
      </dgm:t>
    </dgm:pt>
    <dgm:pt modelId="{C470AE62-6307-4C8D-A8C7-6A0D78ABF07A}" type="parTrans" cxnId="{9B10D8BD-7449-495C-83AF-339319BCDA6C}">
      <dgm:prSet/>
      <dgm:spPr/>
      <dgm:t>
        <a:bodyPr/>
        <a:lstStyle/>
        <a:p>
          <a:endParaRPr lang="en-US"/>
        </a:p>
      </dgm:t>
    </dgm:pt>
    <dgm:pt modelId="{38C693FD-67E9-453B-80E3-6664A4BDF903}" type="sibTrans" cxnId="{9B10D8BD-7449-495C-83AF-339319BCDA6C}">
      <dgm:prSet/>
      <dgm:spPr/>
      <dgm:t>
        <a:bodyPr/>
        <a:lstStyle/>
        <a:p>
          <a:endParaRPr lang="en-US"/>
        </a:p>
      </dgm:t>
    </dgm:pt>
    <dgm:pt modelId="{49B0900A-BDF0-4DEB-A7CB-D5B0D2D2F117}">
      <dgm:prSet/>
      <dgm:spPr/>
      <dgm:t>
        <a:bodyPr/>
        <a:lstStyle/>
        <a:p>
          <a:r>
            <a:rPr lang="en-US"/>
            <a:t>Closing date of tender returns </a:t>
          </a:r>
        </a:p>
      </dgm:t>
    </dgm:pt>
    <dgm:pt modelId="{3F1C2240-BBA7-4C62-9027-F0E107BB0366}" type="parTrans" cxnId="{1845F18E-7B63-4C69-83E5-2B2BBDB022CF}">
      <dgm:prSet/>
      <dgm:spPr/>
      <dgm:t>
        <a:bodyPr/>
        <a:lstStyle/>
        <a:p>
          <a:endParaRPr lang="en-US"/>
        </a:p>
      </dgm:t>
    </dgm:pt>
    <dgm:pt modelId="{82CE8822-E43E-4A87-9CF7-CAEC6D68CB9F}" type="sibTrans" cxnId="{1845F18E-7B63-4C69-83E5-2B2BBDB022CF}">
      <dgm:prSet/>
      <dgm:spPr/>
      <dgm:t>
        <a:bodyPr/>
        <a:lstStyle/>
        <a:p>
          <a:endParaRPr lang="en-US"/>
        </a:p>
      </dgm:t>
    </dgm:pt>
    <dgm:pt modelId="{0D720EF0-EB81-4616-A917-F14918522514}">
      <dgm:prSet/>
      <dgm:spPr/>
      <dgm:t>
        <a:bodyPr/>
        <a:lstStyle/>
        <a:p>
          <a:pPr>
            <a:defRPr b="1"/>
          </a:pPr>
          <a:r>
            <a:rPr lang="en-US"/>
            <a:t>5–22 Sep. 2025</a:t>
          </a:r>
        </a:p>
      </dgm:t>
    </dgm:pt>
    <dgm:pt modelId="{05E9E530-C4B2-4F2B-888E-AB50FF3E36FC}" type="parTrans" cxnId="{E285A1AF-099C-4FAE-9596-803CA23F842E}">
      <dgm:prSet/>
      <dgm:spPr/>
      <dgm:t>
        <a:bodyPr/>
        <a:lstStyle/>
        <a:p>
          <a:endParaRPr lang="en-US"/>
        </a:p>
      </dgm:t>
    </dgm:pt>
    <dgm:pt modelId="{FD82A50C-C19C-4F66-8EB2-7B53BC4CC8FE}" type="sibTrans" cxnId="{E285A1AF-099C-4FAE-9596-803CA23F842E}">
      <dgm:prSet/>
      <dgm:spPr/>
      <dgm:t>
        <a:bodyPr/>
        <a:lstStyle/>
        <a:p>
          <a:endParaRPr lang="en-US"/>
        </a:p>
      </dgm:t>
    </dgm:pt>
    <dgm:pt modelId="{9E77D8E9-DD1A-4099-BBE2-F156A913459E}">
      <dgm:prSet/>
      <dgm:spPr/>
      <dgm:t>
        <a:bodyPr/>
        <a:lstStyle/>
        <a:p>
          <a:r>
            <a:rPr lang="en-US"/>
            <a:t>Evaluation Period :  5th September to 22nd September 2025   (For all 12 tenderers)</a:t>
          </a:r>
        </a:p>
      </dgm:t>
    </dgm:pt>
    <dgm:pt modelId="{F4934CD4-5289-4696-A1B6-6F5BC93641BF}" type="parTrans" cxnId="{EFC29811-98F8-46DB-8D1A-6B9379F3AE0F}">
      <dgm:prSet/>
      <dgm:spPr/>
      <dgm:t>
        <a:bodyPr/>
        <a:lstStyle/>
        <a:p>
          <a:endParaRPr lang="en-US"/>
        </a:p>
      </dgm:t>
    </dgm:pt>
    <dgm:pt modelId="{8BB70680-DF35-4A57-AFA9-7E5618468747}" type="sibTrans" cxnId="{EFC29811-98F8-46DB-8D1A-6B9379F3AE0F}">
      <dgm:prSet/>
      <dgm:spPr/>
      <dgm:t>
        <a:bodyPr/>
        <a:lstStyle/>
        <a:p>
          <a:endParaRPr lang="en-US"/>
        </a:p>
      </dgm:t>
    </dgm:pt>
    <dgm:pt modelId="{AC446812-8C20-4D87-97DB-E5D89CDBE2C8}">
      <dgm:prSet/>
      <dgm:spPr/>
      <dgm:t>
        <a:bodyPr/>
        <a:lstStyle/>
        <a:p>
          <a:pPr>
            <a:defRPr b="1"/>
          </a:pPr>
          <a:r>
            <a:rPr lang="en-US"/>
            <a:t>22 Sep. 2025</a:t>
          </a:r>
        </a:p>
      </dgm:t>
    </dgm:pt>
    <dgm:pt modelId="{003178F3-EE22-4535-B499-0BB66AED7171}" type="parTrans" cxnId="{5E633B08-E7D7-4CF3-84A7-682C094EE5D3}">
      <dgm:prSet/>
      <dgm:spPr/>
      <dgm:t>
        <a:bodyPr/>
        <a:lstStyle/>
        <a:p>
          <a:endParaRPr lang="en-US"/>
        </a:p>
      </dgm:t>
    </dgm:pt>
    <dgm:pt modelId="{24F532A6-F6C9-49A8-988B-2FD9866DB3A8}" type="sibTrans" cxnId="{5E633B08-E7D7-4CF3-84A7-682C094EE5D3}">
      <dgm:prSet/>
      <dgm:spPr/>
      <dgm:t>
        <a:bodyPr/>
        <a:lstStyle/>
        <a:p>
          <a:endParaRPr lang="en-US"/>
        </a:p>
      </dgm:t>
    </dgm:pt>
    <dgm:pt modelId="{1182DD1D-1829-4DEA-B069-1A85E7972DC5}">
      <dgm:prSet/>
      <dgm:spPr/>
      <dgm:t>
        <a:bodyPr/>
        <a:lstStyle/>
        <a:p>
          <a:r>
            <a:rPr lang="en-US"/>
            <a:t>Moderation Week 22nd September 2025</a:t>
          </a:r>
        </a:p>
      </dgm:t>
    </dgm:pt>
    <dgm:pt modelId="{C9D8DD8B-3245-4223-B151-4E15BEDCEF0C}" type="parTrans" cxnId="{912ECFE4-60BC-42FB-80BC-59E57DB74D4C}">
      <dgm:prSet/>
      <dgm:spPr/>
      <dgm:t>
        <a:bodyPr/>
        <a:lstStyle/>
        <a:p>
          <a:endParaRPr lang="en-US"/>
        </a:p>
      </dgm:t>
    </dgm:pt>
    <dgm:pt modelId="{8BDCC9DE-7927-49BE-8B46-8042A73A4C1D}" type="sibTrans" cxnId="{912ECFE4-60BC-42FB-80BC-59E57DB74D4C}">
      <dgm:prSet/>
      <dgm:spPr/>
      <dgm:t>
        <a:bodyPr/>
        <a:lstStyle/>
        <a:p>
          <a:endParaRPr lang="en-US"/>
        </a:p>
      </dgm:t>
    </dgm:pt>
    <dgm:pt modelId="{B96455AB-C953-4657-990F-8B05FB43E5D0}">
      <dgm:prSet/>
      <dgm:spPr/>
      <dgm:t>
        <a:bodyPr/>
        <a:lstStyle/>
        <a:p>
          <a:pPr>
            <a:defRPr b="1"/>
          </a:pPr>
          <a:r>
            <a:rPr lang="en-US"/>
            <a:t>8 Oct. 2025</a:t>
          </a:r>
        </a:p>
      </dgm:t>
    </dgm:pt>
    <dgm:pt modelId="{33F483B7-830A-4EA3-955A-D7C8297CE672}" type="parTrans" cxnId="{9FB962E2-2B75-439E-BFA9-BBD8C6560BC6}">
      <dgm:prSet/>
      <dgm:spPr/>
      <dgm:t>
        <a:bodyPr/>
        <a:lstStyle/>
        <a:p>
          <a:endParaRPr lang="en-US"/>
        </a:p>
      </dgm:t>
    </dgm:pt>
    <dgm:pt modelId="{179117CA-6BD0-45BA-96D1-3A025D67443A}" type="sibTrans" cxnId="{9FB962E2-2B75-439E-BFA9-BBD8C6560BC6}">
      <dgm:prSet/>
      <dgm:spPr/>
      <dgm:t>
        <a:bodyPr/>
        <a:lstStyle/>
        <a:p>
          <a:endParaRPr lang="en-US"/>
        </a:p>
      </dgm:t>
    </dgm:pt>
    <dgm:pt modelId="{AC8E5896-FEFD-48D7-A924-B3E849135E46}">
      <dgm:prSet/>
      <dgm:spPr/>
      <dgm:t>
        <a:bodyPr/>
        <a:lstStyle/>
        <a:p>
          <a:r>
            <a:rPr lang="en-US"/>
            <a:t>Expected date for issuing Contract Award notice and for standstill period to commence   -  8th October 2025 (lasts 8 working days)</a:t>
          </a:r>
        </a:p>
      </dgm:t>
    </dgm:pt>
    <dgm:pt modelId="{CD416407-CC61-4ECA-B0D1-B92610B188A1}" type="parTrans" cxnId="{4A0D90F8-9450-47B5-B1D9-833EC5693B46}">
      <dgm:prSet/>
      <dgm:spPr/>
      <dgm:t>
        <a:bodyPr/>
        <a:lstStyle/>
        <a:p>
          <a:endParaRPr lang="en-US"/>
        </a:p>
      </dgm:t>
    </dgm:pt>
    <dgm:pt modelId="{8D13D9C2-93F2-481B-8C4F-215309879557}" type="sibTrans" cxnId="{4A0D90F8-9450-47B5-B1D9-833EC5693B46}">
      <dgm:prSet/>
      <dgm:spPr/>
      <dgm:t>
        <a:bodyPr/>
        <a:lstStyle/>
        <a:p>
          <a:endParaRPr lang="en-US"/>
        </a:p>
      </dgm:t>
    </dgm:pt>
    <dgm:pt modelId="{CAB92D95-7CB1-4CC5-A4EE-22E04B220DB9}">
      <dgm:prSet/>
      <dgm:spPr/>
      <dgm:t>
        <a:bodyPr/>
        <a:lstStyle/>
        <a:p>
          <a:pPr>
            <a:defRPr b="1"/>
          </a:pPr>
          <a:r>
            <a:rPr lang="en-US"/>
            <a:t>Fri. 17 Oct. 2025</a:t>
          </a:r>
        </a:p>
      </dgm:t>
    </dgm:pt>
    <dgm:pt modelId="{2C5186FA-E551-44D4-933D-C72BB0605429}" type="parTrans" cxnId="{B2762F4A-C8ED-4359-8B96-67867E9EC4AA}">
      <dgm:prSet/>
      <dgm:spPr/>
      <dgm:t>
        <a:bodyPr/>
        <a:lstStyle/>
        <a:p>
          <a:endParaRPr lang="en-US"/>
        </a:p>
      </dgm:t>
    </dgm:pt>
    <dgm:pt modelId="{57A5B170-A550-49B0-B15A-3F07F878FD6F}" type="sibTrans" cxnId="{B2762F4A-C8ED-4359-8B96-67867E9EC4AA}">
      <dgm:prSet/>
      <dgm:spPr/>
      <dgm:t>
        <a:bodyPr/>
        <a:lstStyle/>
        <a:p>
          <a:endParaRPr lang="en-US"/>
        </a:p>
      </dgm:t>
    </dgm:pt>
    <dgm:pt modelId="{D3C672BC-B06B-4885-A5F2-BE7E209CE40E}">
      <dgm:prSet/>
      <dgm:spPr/>
      <dgm:t>
        <a:bodyPr/>
        <a:lstStyle/>
        <a:p>
          <a:r>
            <a:rPr lang="en-US"/>
            <a:t>Expected date for standstill period to finish Midnight UK time on Friday, October 17th, 2025</a:t>
          </a:r>
        </a:p>
      </dgm:t>
    </dgm:pt>
    <dgm:pt modelId="{0704AE3B-5E00-43D2-9D0D-D5FB9E26C873}" type="parTrans" cxnId="{CB1D751D-C265-4AD6-95B0-9661E74CE019}">
      <dgm:prSet/>
      <dgm:spPr/>
      <dgm:t>
        <a:bodyPr/>
        <a:lstStyle/>
        <a:p>
          <a:endParaRPr lang="en-US"/>
        </a:p>
      </dgm:t>
    </dgm:pt>
    <dgm:pt modelId="{6258747F-866E-47D8-B12C-66B9240D6B6C}" type="sibTrans" cxnId="{CB1D751D-C265-4AD6-95B0-9661E74CE019}">
      <dgm:prSet/>
      <dgm:spPr/>
      <dgm:t>
        <a:bodyPr/>
        <a:lstStyle/>
        <a:p>
          <a:endParaRPr lang="en-US"/>
        </a:p>
      </dgm:t>
    </dgm:pt>
    <dgm:pt modelId="{26259951-E847-417A-ACF2-8CD760737ED5}">
      <dgm:prSet/>
      <dgm:spPr/>
      <dgm:t>
        <a:bodyPr/>
        <a:lstStyle/>
        <a:p>
          <a:pPr>
            <a:defRPr b="1"/>
          </a:pPr>
          <a:r>
            <a:rPr lang="en-US"/>
            <a:t>20 Oct. 2025</a:t>
          </a:r>
        </a:p>
      </dgm:t>
    </dgm:pt>
    <dgm:pt modelId="{998D4D6A-AC3E-4C35-9841-9BFEB461E9EB}" type="parTrans" cxnId="{82719E51-4408-4AD1-8E38-B8E966308C0B}">
      <dgm:prSet/>
      <dgm:spPr/>
      <dgm:t>
        <a:bodyPr/>
        <a:lstStyle/>
        <a:p>
          <a:endParaRPr lang="en-US"/>
        </a:p>
      </dgm:t>
    </dgm:pt>
    <dgm:pt modelId="{9CB246CE-3955-4F73-87BB-AE1F7BE0D998}" type="sibTrans" cxnId="{82719E51-4408-4AD1-8E38-B8E966308C0B}">
      <dgm:prSet/>
      <dgm:spPr/>
      <dgm:t>
        <a:bodyPr/>
        <a:lstStyle/>
        <a:p>
          <a:endParaRPr lang="en-US"/>
        </a:p>
      </dgm:t>
    </dgm:pt>
    <dgm:pt modelId="{43E6CB11-FE7D-45B3-911F-9ED2A7BF9DF2}">
      <dgm:prSet/>
      <dgm:spPr/>
      <dgm:t>
        <a:bodyPr/>
        <a:lstStyle/>
        <a:p>
          <a:r>
            <a:rPr lang="en-US"/>
            <a:t>Soft Launch – Contractor Mobilisation</a:t>
          </a:r>
        </a:p>
      </dgm:t>
    </dgm:pt>
    <dgm:pt modelId="{3AC70F02-7F7B-42D7-BD35-4F2847F7638C}" type="parTrans" cxnId="{A5FDF619-4EA9-47C9-841D-137B5BC7815B}">
      <dgm:prSet/>
      <dgm:spPr/>
      <dgm:t>
        <a:bodyPr/>
        <a:lstStyle/>
        <a:p>
          <a:endParaRPr lang="en-US"/>
        </a:p>
      </dgm:t>
    </dgm:pt>
    <dgm:pt modelId="{78E3879E-2F19-43BA-9777-501F4ABB15A7}" type="sibTrans" cxnId="{A5FDF619-4EA9-47C9-841D-137B5BC7815B}">
      <dgm:prSet/>
      <dgm:spPr/>
      <dgm:t>
        <a:bodyPr/>
        <a:lstStyle/>
        <a:p>
          <a:endParaRPr lang="en-US"/>
        </a:p>
      </dgm:t>
    </dgm:pt>
    <dgm:pt modelId="{F5175E18-A87D-4604-A353-3417F4131FE2}">
      <dgm:prSet/>
      <dgm:spPr/>
      <dgm:t>
        <a:bodyPr/>
        <a:lstStyle/>
        <a:p>
          <a:pPr>
            <a:defRPr b="1"/>
          </a:pPr>
          <a:r>
            <a:rPr lang="en-US"/>
            <a:t>19 Nov. 2025</a:t>
          </a:r>
        </a:p>
      </dgm:t>
    </dgm:pt>
    <dgm:pt modelId="{9FCED32E-8E20-4933-881B-659C3F1CC2F2}" type="parTrans" cxnId="{A054CFC2-7482-4E65-93BE-998EB0E3ED2F}">
      <dgm:prSet/>
      <dgm:spPr/>
      <dgm:t>
        <a:bodyPr/>
        <a:lstStyle/>
        <a:p>
          <a:endParaRPr lang="en-US"/>
        </a:p>
      </dgm:t>
    </dgm:pt>
    <dgm:pt modelId="{28FDFE3E-7756-450A-AD2B-11CF69600DF8}" type="sibTrans" cxnId="{A054CFC2-7482-4E65-93BE-998EB0E3ED2F}">
      <dgm:prSet/>
      <dgm:spPr/>
      <dgm:t>
        <a:bodyPr/>
        <a:lstStyle/>
        <a:p>
          <a:endParaRPr lang="en-US"/>
        </a:p>
      </dgm:t>
    </dgm:pt>
    <dgm:pt modelId="{0A36A95E-4B8E-4F3C-B24E-3FEB0BB7016A}">
      <dgm:prSet/>
      <dgm:spPr/>
      <dgm:t>
        <a:bodyPr/>
        <a:lstStyle/>
        <a:p>
          <a:r>
            <a:rPr lang="en-US"/>
            <a:t>Contract Close up till November 19th 2025</a:t>
          </a:r>
        </a:p>
      </dgm:t>
    </dgm:pt>
    <dgm:pt modelId="{E218DA43-204C-4B1C-A267-D5440283B25D}" type="parTrans" cxnId="{AB28991C-E8C8-4732-8CF4-E598937B1893}">
      <dgm:prSet/>
      <dgm:spPr/>
      <dgm:t>
        <a:bodyPr/>
        <a:lstStyle/>
        <a:p>
          <a:endParaRPr lang="en-US"/>
        </a:p>
      </dgm:t>
    </dgm:pt>
    <dgm:pt modelId="{4157D159-7FA7-4485-B768-B01500677313}" type="sibTrans" cxnId="{AB28991C-E8C8-4732-8CF4-E598937B1893}">
      <dgm:prSet/>
      <dgm:spPr/>
      <dgm:t>
        <a:bodyPr/>
        <a:lstStyle/>
        <a:p>
          <a:endParaRPr lang="en-US"/>
        </a:p>
      </dgm:t>
    </dgm:pt>
    <dgm:pt modelId="{5123EC3D-4350-493B-BA01-9DDA6397FF15}" type="pres">
      <dgm:prSet presAssocID="{3BC5D587-0C5B-467E-B315-13E03B8B026C}" presName="root" presStyleCnt="0">
        <dgm:presLayoutVars>
          <dgm:chMax/>
          <dgm:chPref/>
          <dgm:animLvl val="lvl"/>
        </dgm:presLayoutVars>
      </dgm:prSet>
      <dgm:spPr/>
    </dgm:pt>
    <dgm:pt modelId="{F0762FDB-09F3-4502-8017-325CCE7321EC}" type="pres">
      <dgm:prSet presAssocID="{3BC5D587-0C5B-467E-B315-13E03B8B026C}" presName="divider" presStyleLbl="fgAcc1" presStyleIdx="0" presStyleCnt="10"/>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27CD39F5-1284-42B2-A80D-E094F1C8ADD6}" type="pres">
      <dgm:prSet presAssocID="{3BC5D587-0C5B-467E-B315-13E03B8B026C}" presName="nodes" presStyleCnt="0">
        <dgm:presLayoutVars>
          <dgm:chMax/>
          <dgm:chPref/>
          <dgm:animLvl val="lvl"/>
        </dgm:presLayoutVars>
      </dgm:prSet>
      <dgm:spPr/>
    </dgm:pt>
    <dgm:pt modelId="{4FF59035-FACC-477D-BEB1-537291A9AF48}" type="pres">
      <dgm:prSet presAssocID="{A8E0CFE6-2B91-4C3B-8F3D-FD6D89E20BAA}" presName="composite" presStyleCnt="0"/>
      <dgm:spPr/>
    </dgm:pt>
    <dgm:pt modelId="{6B3FF087-1B26-4FB5-A9D3-B83584246BEE}" type="pres">
      <dgm:prSet presAssocID="{A8E0CFE6-2B91-4C3B-8F3D-FD6D89E20BAA}" presName="ConnectorPoint" presStyleLbl="lnNode1" presStyleIdx="0" presStyleCnt="9"/>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8733B4A-4048-4988-9219-6DCDC9EFCE86}" type="pres">
      <dgm:prSet presAssocID="{A8E0CFE6-2B91-4C3B-8F3D-FD6D89E20BAA}" presName="DropPinPlaceHolder" presStyleCnt="0"/>
      <dgm:spPr/>
    </dgm:pt>
    <dgm:pt modelId="{DD107A85-26B2-42EA-9974-F3C67FA4A1B6}" type="pres">
      <dgm:prSet presAssocID="{A8E0CFE6-2B91-4C3B-8F3D-FD6D89E20BAA}" presName="DropPin" presStyleLbl="alignNode1" presStyleIdx="0" presStyleCnt="9"/>
      <dgm:spPr/>
    </dgm:pt>
    <dgm:pt modelId="{AA40F671-2E38-4B27-8B9C-9B5E63589333}" type="pres">
      <dgm:prSet presAssocID="{A8E0CFE6-2B91-4C3B-8F3D-FD6D89E20BAA}" presName="Ellipse" presStyleLbl="fgAcc1" presStyleIdx="1" presStyleCnt="10"/>
      <dgm:spPr>
        <a:solidFill>
          <a:schemeClr val="lt1">
            <a:alpha val="90000"/>
            <a:hueOff val="0"/>
            <a:satOff val="0"/>
            <a:lumOff val="0"/>
            <a:alphaOff val="0"/>
          </a:schemeClr>
        </a:solidFill>
        <a:ln w="19050" cap="flat" cmpd="sng" algn="ctr">
          <a:noFill/>
          <a:prstDash val="solid"/>
          <a:miter lim="800000"/>
        </a:ln>
        <a:effectLst/>
      </dgm:spPr>
    </dgm:pt>
    <dgm:pt modelId="{A4428F0E-54DC-493C-866B-2A5715986F5F}" type="pres">
      <dgm:prSet presAssocID="{A8E0CFE6-2B91-4C3B-8F3D-FD6D89E20BAA}" presName="L2TextContainer" presStyleLbl="revTx" presStyleIdx="0" presStyleCnt="18">
        <dgm:presLayoutVars>
          <dgm:bulletEnabled val="1"/>
        </dgm:presLayoutVars>
      </dgm:prSet>
      <dgm:spPr/>
    </dgm:pt>
    <dgm:pt modelId="{0A309D46-C81D-4633-AB0D-1E1B274DC009}" type="pres">
      <dgm:prSet presAssocID="{A8E0CFE6-2B91-4C3B-8F3D-FD6D89E20BAA}" presName="L1TextContainer" presStyleLbl="revTx" presStyleIdx="1" presStyleCnt="18">
        <dgm:presLayoutVars>
          <dgm:chMax val="1"/>
          <dgm:chPref val="1"/>
          <dgm:bulletEnabled val="1"/>
        </dgm:presLayoutVars>
      </dgm:prSet>
      <dgm:spPr/>
    </dgm:pt>
    <dgm:pt modelId="{C3251402-5FB1-4334-B8EC-85E755CAE6DA}" type="pres">
      <dgm:prSet presAssocID="{A8E0CFE6-2B91-4C3B-8F3D-FD6D89E20BAA}" presName="ConnectLine" presStyleLbl="sibTrans1D1" presStyleIdx="0" presStyleCnt="9"/>
      <dgm:spPr>
        <a:noFill/>
        <a:ln w="12700" cap="flat" cmpd="sng" algn="ctr">
          <a:solidFill>
            <a:schemeClr val="accent2">
              <a:hueOff val="0"/>
              <a:satOff val="0"/>
              <a:lumOff val="0"/>
              <a:alphaOff val="0"/>
            </a:schemeClr>
          </a:solidFill>
          <a:prstDash val="dash"/>
          <a:miter lim="800000"/>
        </a:ln>
        <a:effectLst/>
      </dgm:spPr>
    </dgm:pt>
    <dgm:pt modelId="{373329DE-E1C3-4421-95E7-15D017ACEC47}" type="pres">
      <dgm:prSet presAssocID="{A8E0CFE6-2B91-4C3B-8F3D-FD6D89E20BAA}" presName="EmptyPlaceHolder" presStyleCnt="0"/>
      <dgm:spPr/>
    </dgm:pt>
    <dgm:pt modelId="{E1BA3B67-3F40-46B6-ABF5-17EFBEF46880}" type="pres">
      <dgm:prSet presAssocID="{D4953829-9C3A-4041-912E-60E0C5B33353}" presName="spaceBetweenRectangles" presStyleCnt="0"/>
      <dgm:spPr/>
    </dgm:pt>
    <dgm:pt modelId="{D7CF4A25-0F30-499E-AA62-86173AD1D513}" type="pres">
      <dgm:prSet presAssocID="{998799AF-BB54-4069-A2D9-16FF7EBBCEB1}" presName="composite" presStyleCnt="0"/>
      <dgm:spPr/>
    </dgm:pt>
    <dgm:pt modelId="{3CCCE8BF-93E9-472D-A157-D4B3CF8BA0A9}" type="pres">
      <dgm:prSet presAssocID="{998799AF-BB54-4069-A2D9-16FF7EBBCEB1}" presName="ConnectorPoint" presStyleLbl="lnNode1" presStyleIdx="1" presStyleCnt="9"/>
      <dgm:spPr>
        <a:solidFill>
          <a:schemeClr val="accent2">
            <a:hueOff val="805452"/>
            <a:satOff val="-2312"/>
            <a:lumOff val="-3701"/>
            <a:alphaOff val="0"/>
          </a:schemeClr>
        </a:solidFill>
        <a:ln w="6350" cap="flat" cmpd="sng" algn="ctr">
          <a:solidFill>
            <a:schemeClr val="lt1">
              <a:hueOff val="0"/>
              <a:satOff val="0"/>
              <a:lumOff val="0"/>
              <a:alphaOff val="0"/>
            </a:schemeClr>
          </a:solidFill>
          <a:prstDash val="solid"/>
          <a:miter lim="800000"/>
        </a:ln>
        <a:effectLst/>
      </dgm:spPr>
    </dgm:pt>
    <dgm:pt modelId="{CD0AC5BE-3FD1-4974-82D9-BC6ADA5D9E54}" type="pres">
      <dgm:prSet presAssocID="{998799AF-BB54-4069-A2D9-16FF7EBBCEB1}" presName="DropPinPlaceHolder" presStyleCnt="0"/>
      <dgm:spPr/>
    </dgm:pt>
    <dgm:pt modelId="{551A154B-9845-4B49-93F9-A0E12A4323B7}" type="pres">
      <dgm:prSet presAssocID="{998799AF-BB54-4069-A2D9-16FF7EBBCEB1}" presName="DropPin" presStyleLbl="alignNode1" presStyleIdx="1" presStyleCnt="9"/>
      <dgm:spPr/>
    </dgm:pt>
    <dgm:pt modelId="{E08047F1-C67A-4A2B-8B27-4EE4E5CB795E}" type="pres">
      <dgm:prSet presAssocID="{998799AF-BB54-4069-A2D9-16FF7EBBCEB1}" presName="Ellipse" presStyleLbl="fgAcc1" presStyleIdx="2" presStyleCnt="10"/>
      <dgm:spPr>
        <a:solidFill>
          <a:schemeClr val="lt1">
            <a:alpha val="90000"/>
            <a:hueOff val="0"/>
            <a:satOff val="0"/>
            <a:lumOff val="0"/>
            <a:alphaOff val="0"/>
          </a:schemeClr>
        </a:solidFill>
        <a:ln w="19050" cap="flat" cmpd="sng" algn="ctr">
          <a:noFill/>
          <a:prstDash val="solid"/>
          <a:miter lim="800000"/>
        </a:ln>
        <a:effectLst/>
      </dgm:spPr>
    </dgm:pt>
    <dgm:pt modelId="{BEECE4B9-1C26-4BE0-8C9D-2704462F1F87}" type="pres">
      <dgm:prSet presAssocID="{998799AF-BB54-4069-A2D9-16FF7EBBCEB1}" presName="L2TextContainer" presStyleLbl="revTx" presStyleIdx="2" presStyleCnt="18">
        <dgm:presLayoutVars>
          <dgm:bulletEnabled val="1"/>
        </dgm:presLayoutVars>
      </dgm:prSet>
      <dgm:spPr/>
    </dgm:pt>
    <dgm:pt modelId="{F962C142-93DB-42B6-8D2E-99A2F7797308}" type="pres">
      <dgm:prSet presAssocID="{998799AF-BB54-4069-A2D9-16FF7EBBCEB1}" presName="L1TextContainer" presStyleLbl="revTx" presStyleIdx="3" presStyleCnt="18">
        <dgm:presLayoutVars>
          <dgm:chMax val="1"/>
          <dgm:chPref val="1"/>
          <dgm:bulletEnabled val="1"/>
        </dgm:presLayoutVars>
      </dgm:prSet>
      <dgm:spPr/>
    </dgm:pt>
    <dgm:pt modelId="{90FB7EB9-38AA-4021-ACFA-CAC538F398C3}" type="pres">
      <dgm:prSet presAssocID="{998799AF-BB54-4069-A2D9-16FF7EBBCEB1}" presName="ConnectLine" presStyleLbl="sibTrans1D1" presStyleIdx="1" presStyleCnt="9"/>
      <dgm:spPr>
        <a:noFill/>
        <a:ln w="12700" cap="flat" cmpd="sng" algn="ctr">
          <a:solidFill>
            <a:schemeClr val="accent2">
              <a:hueOff val="805452"/>
              <a:satOff val="-2312"/>
              <a:lumOff val="-3701"/>
              <a:alphaOff val="0"/>
            </a:schemeClr>
          </a:solidFill>
          <a:prstDash val="dash"/>
          <a:miter lim="800000"/>
        </a:ln>
        <a:effectLst/>
      </dgm:spPr>
    </dgm:pt>
    <dgm:pt modelId="{E0160558-3567-40C9-B6E5-ACF5810E570D}" type="pres">
      <dgm:prSet presAssocID="{998799AF-BB54-4069-A2D9-16FF7EBBCEB1}" presName="EmptyPlaceHolder" presStyleCnt="0"/>
      <dgm:spPr/>
    </dgm:pt>
    <dgm:pt modelId="{956525F0-0A1B-460E-BF19-E0C77FC3E392}" type="pres">
      <dgm:prSet presAssocID="{3AE1CB5C-F0D0-4435-9632-406D58D4EABA}" presName="spaceBetweenRectangles" presStyleCnt="0"/>
      <dgm:spPr/>
    </dgm:pt>
    <dgm:pt modelId="{1C3BE1C3-44A2-41D2-94BD-4DE829002C16}" type="pres">
      <dgm:prSet presAssocID="{D0204D4E-1A72-4F88-B42B-52DC7F0F465B}" presName="composite" presStyleCnt="0"/>
      <dgm:spPr/>
    </dgm:pt>
    <dgm:pt modelId="{6A7B1C03-3357-44B2-ADA9-984A53FD3EDF}" type="pres">
      <dgm:prSet presAssocID="{D0204D4E-1A72-4F88-B42B-52DC7F0F465B}" presName="ConnectorPoint" presStyleLbl="lnNode1" presStyleIdx="2" presStyleCnt="9"/>
      <dgm:spPr>
        <a:solidFill>
          <a:schemeClr val="accent2">
            <a:hueOff val="1610903"/>
            <a:satOff val="-4623"/>
            <a:lumOff val="-7402"/>
            <a:alphaOff val="0"/>
          </a:schemeClr>
        </a:solidFill>
        <a:ln w="6350" cap="flat" cmpd="sng" algn="ctr">
          <a:solidFill>
            <a:schemeClr val="lt1">
              <a:hueOff val="0"/>
              <a:satOff val="0"/>
              <a:lumOff val="0"/>
              <a:alphaOff val="0"/>
            </a:schemeClr>
          </a:solidFill>
          <a:prstDash val="solid"/>
          <a:miter lim="800000"/>
        </a:ln>
        <a:effectLst/>
      </dgm:spPr>
    </dgm:pt>
    <dgm:pt modelId="{AECF768D-2090-4D2B-9175-A1F211C7C80A}" type="pres">
      <dgm:prSet presAssocID="{D0204D4E-1A72-4F88-B42B-52DC7F0F465B}" presName="DropPinPlaceHolder" presStyleCnt="0"/>
      <dgm:spPr/>
    </dgm:pt>
    <dgm:pt modelId="{EB4C7E87-57F3-4A03-839E-60C32391A914}" type="pres">
      <dgm:prSet presAssocID="{D0204D4E-1A72-4F88-B42B-52DC7F0F465B}" presName="DropPin" presStyleLbl="alignNode1" presStyleIdx="2" presStyleCnt="9"/>
      <dgm:spPr/>
    </dgm:pt>
    <dgm:pt modelId="{4B564017-41F6-4994-B0CF-9DC35A8F9F58}" type="pres">
      <dgm:prSet presAssocID="{D0204D4E-1A72-4F88-B42B-52DC7F0F465B}" presName="Ellipse" presStyleLbl="fgAcc1" presStyleIdx="3" presStyleCnt="10"/>
      <dgm:spPr>
        <a:solidFill>
          <a:schemeClr val="lt1">
            <a:alpha val="90000"/>
            <a:hueOff val="0"/>
            <a:satOff val="0"/>
            <a:lumOff val="0"/>
            <a:alphaOff val="0"/>
          </a:schemeClr>
        </a:solidFill>
        <a:ln w="19050" cap="flat" cmpd="sng" algn="ctr">
          <a:noFill/>
          <a:prstDash val="solid"/>
          <a:miter lim="800000"/>
        </a:ln>
        <a:effectLst/>
      </dgm:spPr>
    </dgm:pt>
    <dgm:pt modelId="{E0173178-E71B-4E52-880B-770155BA2049}" type="pres">
      <dgm:prSet presAssocID="{D0204D4E-1A72-4F88-B42B-52DC7F0F465B}" presName="L2TextContainer" presStyleLbl="revTx" presStyleIdx="4" presStyleCnt="18">
        <dgm:presLayoutVars>
          <dgm:bulletEnabled val="1"/>
        </dgm:presLayoutVars>
      </dgm:prSet>
      <dgm:spPr/>
    </dgm:pt>
    <dgm:pt modelId="{315AF0B8-9E8E-46F2-B13F-E82432FE2154}" type="pres">
      <dgm:prSet presAssocID="{D0204D4E-1A72-4F88-B42B-52DC7F0F465B}" presName="L1TextContainer" presStyleLbl="revTx" presStyleIdx="5" presStyleCnt="18">
        <dgm:presLayoutVars>
          <dgm:chMax val="1"/>
          <dgm:chPref val="1"/>
          <dgm:bulletEnabled val="1"/>
        </dgm:presLayoutVars>
      </dgm:prSet>
      <dgm:spPr/>
    </dgm:pt>
    <dgm:pt modelId="{41C529C6-F233-4713-9D11-9E456F114AB2}" type="pres">
      <dgm:prSet presAssocID="{D0204D4E-1A72-4F88-B42B-52DC7F0F465B}" presName="ConnectLine" presStyleLbl="sibTrans1D1" presStyleIdx="2" presStyleCnt="9"/>
      <dgm:spPr>
        <a:noFill/>
        <a:ln w="12700" cap="flat" cmpd="sng" algn="ctr">
          <a:solidFill>
            <a:schemeClr val="accent2">
              <a:hueOff val="1610903"/>
              <a:satOff val="-4623"/>
              <a:lumOff val="-7402"/>
              <a:alphaOff val="0"/>
            </a:schemeClr>
          </a:solidFill>
          <a:prstDash val="dash"/>
          <a:miter lim="800000"/>
        </a:ln>
        <a:effectLst/>
      </dgm:spPr>
    </dgm:pt>
    <dgm:pt modelId="{DAB2331D-46D5-4536-9A34-0B8DB77D8BA7}" type="pres">
      <dgm:prSet presAssocID="{D0204D4E-1A72-4F88-B42B-52DC7F0F465B}" presName="EmptyPlaceHolder" presStyleCnt="0"/>
      <dgm:spPr/>
    </dgm:pt>
    <dgm:pt modelId="{3D410EA0-0FB9-4E2F-B14C-4DE578471514}" type="pres">
      <dgm:prSet presAssocID="{38C693FD-67E9-453B-80E3-6664A4BDF903}" presName="spaceBetweenRectangles" presStyleCnt="0"/>
      <dgm:spPr/>
    </dgm:pt>
    <dgm:pt modelId="{B8923724-2C5A-4B24-A3C9-9E2798F28DF0}" type="pres">
      <dgm:prSet presAssocID="{0D720EF0-EB81-4616-A917-F14918522514}" presName="composite" presStyleCnt="0"/>
      <dgm:spPr/>
    </dgm:pt>
    <dgm:pt modelId="{B7A5ED6C-53C9-49A3-AEAD-88DE3FF1D9A6}" type="pres">
      <dgm:prSet presAssocID="{0D720EF0-EB81-4616-A917-F14918522514}" presName="ConnectorPoint" presStyleLbl="lnNode1" presStyleIdx="3" presStyleCnt="9"/>
      <dgm:spPr>
        <a:solidFill>
          <a:schemeClr val="accent2">
            <a:hueOff val="2416355"/>
            <a:satOff val="-6935"/>
            <a:lumOff val="-11103"/>
            <a:alphaOff val="0"/>
          </a:schemeClr>
        </a:solidFill>
        <a:ln w="6350" cap="flat" cmpd="sng" algn="ctr">
          <a:solidFill>
            <a:schemeClr val="lt1">
              <a:hueOff val="0"/>
              <a:satOff val="0"/>
              <a:lumOff val="0"/>
              <a:alphaOff val="0"/>
            </a:schemeClr>
          </a:solidFill>
          <a:prstDash val="solid"/>
          <a:miter lim="800000"/>
        </a:ln>
        <a:effectLst/>
      </dgm:spPr>
    </dgm:pt>
    <dgm:pt modelId="{3748A6D1-8733-4508-8959-389C90BF4E18}" type="pres">
      <dgm:prSet presAssocID="{0D720EF0-EB81-4616-A917-F14918522514}" presName="DropPinPlaceHolder" presStyleCnt="0"/>
      <dgm:spPr/>
    </dgm:pt>
    <dgm:pt modelId="{7418F53B-C2E1-4A5F-9D3F-579F16CF6C95}" type="pres">
      <dgm:prSet presAssocID="{0D720EF0-EB81-4616-A917-F14918522514}" presName="DropPin" presStyleLbl="alignNode1" presStyleIdx="3" presStyleCnt="9"/>
      <dgm:spPr/>
    </dgm:pt>
    <dgm:pt modelId="{83F39F54-5933-40A7-9CF4-8AABCC4B2F67}" type="pres">
      <dgm:prSet presAssocID="{0D720EF0-EB81-4616-A917-F14918522514}" presName="Ellipse" presStyleLbl="fgAcc1" presStyleIdx="4" presStyleCnt="10"/>
      <dgm:spPr>
        <a:solidFill>
          <a:schemeClr val="lt1">
            <a:alpha val="90000"/>
            <a:hueOff val="0"/>
            <a:satOff val="0"/>
            <a:lumOff val="0"/>
            <a:alphaOff val="0"/>
          </a:schemeClr>
        </a:solidFill>
        <a:ln w="19050" cap="flat" cmpd="sng" algn="ctr">
          <a:noFill/>
          <a:prstDash val="solid"/>
          <a:miter lim="800000"/>
        </a:ln>
        <a:effectLst/>
      </dgm:spPr>
    </dgm:pt>
    <dgm:pt modelId="{E18EDD60-B7F3-442B-A1D1-F23B5DE886B6}" type="pres">
      <dgm:prSet presAssocID="{0D720EF0-EB81-4616-A917-F14918522514}" presName="L2TextContainer" presStyleLbl="revTx" presStyleIdx="6" presStyleCnt="18">
        <dgm:presLayoutVars>
          <dgm:bulletEnabled val="1"/>
        </dgm:presLayoutVars>
      </dgm:prSet>
      <dgm:spPr/>
    </dgm:pt>
    <dgm:pt modelId="{3690BA1E-7695-4804-BF60-E113A6804E52}" type="pres">
      <dgm:prSet presAssocID="{0D720EF0-EB81-4616-A917-F14918522514}" presName="L1TextContainer" presStyleLbl="revTx" presStyleIdx="7" presStyleCnt="18">
        <dgm:presLayoutVars>
          <dgm:chMax val="1"/>
          <dgm:chPref val="1"/>
          <dgm:bulletEnabled val="1"/>
        </dgm:presLayoutVars>
      </dgm:prSet>
      <dgm:spPr/>
    </dgm:pt>
    <dgm:pt modelId="{16776D03-7D7F-417C-92BC-507EB261CFAD}" type="pres">
      <dgm:prSet presAssocID="{0D720EF0-EB81-4616-A917-F14918522514}" presName="ConnectLine" presStyleLbl="sibTrans1D1" presStyleIdx="3" presStyleCnt="9"/>
      <dgm:spPr>
        <a:noFill/>
        <a:ln w="12700" cap="flat" cmpd="sng" algn="ctr">
          <a:solidFill>
            <a:schemeClr val="accent2">
              <a:hueOff val="2416355"/>
              <a:satOff val="-6935"/>
              <a:lumOff val="-11103"/>
              <a:alphaOff val="0"/>
            </a:schemeClr>
          </a:solidFill>
          <a:prstDash val="dash"/>
          <a:miter lim="800000"/>
        </a:ln>
        <a:effectLst/>
      </dgm:spPr>
    </dgm:pt>
    <dgm:pt modelId="{1C774A44-DABB-4D3C-9EE2-4A11F6E84184}" type="pres">
      <dgm:prSet presAssocID="{0D720EF0-EB81-4616-A917-F14918522514}" presName="EmptyPlaceHolder" presStyleCnt="0"/>
      <dgm:spPr/>
    </dgm:pt>
    <dgm:pt modelId="{A8860DF8-3FB6-4AB2-87BB-97B785F2D200}" type="pres">
      <dgm:prSet presAssocID="{FD82A50C-C19C-4F66-8EB2-7B53BC4CC8FE}" presName="spaceBetweenRectangles" presStyleCnt="0"/>
      <dgm:spPr/>
    </dgm:pt>
    <dgm:pt modelId="{C51951D6-4557-4272-95E0-E55ADA4803B3}" type="pres">
      <dgm:prSet presAssocID="{AC446812-8C20-4D87-97DB-E5D89CDBE2C8}" presName="composite" presStyleCnt="0"/>
      <dgm:spPr/>
    </dgm:pt>
    <dgm:pt modelId="{66A28EC2-5DCA-4856-AE0C-8F5C95F35F57}" type="pres">
      <dgm:prSet presAssocID="{AC446812-8C20-4D87-97DB-E5D89CDBE2C8}" presName="ConnectorPoint" presStyleLbl="lnNode1" presStyleIdx="4" presStyleCnt="9"/>
      <dgm:spPr>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gm:spPr>
    </dgm:pt>
    <dgm:pt modelId="{AB94EBA4-270F-47E9-BF99-FE431D7BDA68}" type="pres">
      <dgm:prSet presAssocID="{AC446812-8C20-4D87-97DB-E5D89CDBE2C8}" presName="DropPinPlaceHolder" presStyleCnt="0"/>
      <dgm:spPr/>
    </dgm:pt>
    <dgm:pt modelId="{4A9E3008-9129-469B-B3D0-098657A0697A}" type="pres">
      <dgm:prSet presAssocID="{AC446812-8C20-4D87-97DB-E5D89CDBE2C8}" presName="DropPin" presStyleLbl="alignNode1" presStyleIdx="4" presStyleCnt="9"/>
      <dgm:spPr/>
    </dgm:pt>
    <dgm:pt modelId="{6C197389-DDF4-4509-889D-D87AE4797914}" type="pres">
      <dgm:prSet presAssocID="{AC446812-8C20-4D87-97DB-E5D89CDBE2C8}" presName="Ellipse" presStyleLbl="fgAcc1" presStyleIdx="5" presStyleCnt="10"/>
      <dgm:spPr>
        <a:solidFill>
          <a:schemeClr val="lt1">
            <a:alpha val="90000"/>
            <a:hueOff val="0"/>
            <a:satOff val="0"/>
            <a:lumOff val="0"/>
            <a:alphaOff val="0"/>
          </a:schemeClr>
        </a:solidFill>
        <a:ln w="19050" cap="flat" cmpd="sng" algn="ctr">
          <a:noFill/>
          <a:prstDash val="solid"/>
          <a:miter lim="800000"/>
        </a:ln>
        <a:effectLst/>
      </dgm:spPr>
    </dgm:pt>
    <dgm:pt modelId="{FB38E058-F102-4D26-8E00-C5AF02AE83D3}" type="pres">
      <dgm:prSet presAssocID="{AC446812-8C20-4D87-97DB-E5D89CDBE2C8}" presName="L2TextContainer" presStyleLbl="revTx" presStyleIdx="8" presStyleCnt="18">
        <dgm:presLayoutVars>
          <dgm:bulletEnabled val="1"/>
        </dgm:presLayoutVars>
      </dgm:prSet>
      <dgm:spPr/>
    </dgm:pt>
    <dgm:pt modelId="{7EF23C43-DBC4-4E77-91BB-F94AAF1A436F}" type="pres">
      <dgm:prSet presAssocID="{AC446812-8C20-4D87-97DB-E5D89CDBE2C8}" presName="L1TextContainer" presStyleLbl="revTx" presStyleIdx="9" presStyleCnt="18">
        <dgm:presLayoutVars>
          <dgm:chMax val="1"/>
          <dgm:chPref val="1"/>
          <dgm:bulletEnabled val="1"/>
        </dgm:presLayoutVars>
      </dgm:prSet>
      <dgm:spPr/>
    </dgm:pt>
    <dgm:pt modelId="{34295A43-1326-45AA-AF60-4EE0CBE9323D}" type="pres">
      <dgm:prSet presAssocID="{AC446812-8C20-4D87-97DB-E5D89CDBE2C8}" presName="ConnectLine" presStyleLbl="sibTrans1D1" presStyleIdx="4" presStyleCnt="9"/>
      <dgm:spPr>
        <a:noFill/>
        <a:ln w="12700" cap="flat" cmpd="sng" algn="ctr">
          <a:solidFill>
            <a:schemeClr val="accent2">
              <a:hueOff val="3221807"/>
              <a:satOff val="-9246"/>
              <a:lumOff val="-14805"/>
              <a:alphaOff val="0"/>
            </a:schemeClr>
          </a:solidFill>
          <a:prstDash val="dash"/>
          <a:miter lim="800000"/>
        </a:ln>
        <a:effectLst/>
      </dgm:spPr>
    </dgm:pt>
    <dgm:pt modelId="{6C2E469B-9D4E-4B08-818D-AECA4A4E30AE}" type="pres">
      <dgm:prSet presAssocID="{AC446812-8C20-4D87-97DB-E5D89CDBE2C8}" presName="EmptyPlaceHolder" presStyleCnt="0"/>
      <dgm:spPr/>
    </dgm:pt>
    <dgm:pt modelId="{D7BEA394-5121-4A62-94DA-5BEC32C10E95}" type="pres">
      <dgm:prSet presAssocID="{24F532A6-F6C9-49A8-988B-2FD9866DB3A8}" presName="spaceBetweenRectangles" presStyleCnt="0"/>
      <dgm:spPr/>
    </dgm:pt>
    <dgm:pt modelId="{DB3C8DA6-8599-4B32-96F7-A5DF16454A6F}" type="pres">
      <dgm:prSet presAssocID="{B96455AB-C953-4657-990F-8B05FB43E5D0}" presName="composite" presStyleCnt="0"/>
      <dgm:spPr/>
    </dgm:pt>
    <dgm:pt modelId="{AF6525E7-1596-4EA7-9D19-FC5171AE8B94}" type="pres">
      <dgm:prSet presAssocID="{B96455AB-C953-4657-990F-8B05FB43E5D0}" presName="ConnectorPoint" presStyleLbl="lnNode1" presStyleIdx="5" presStyleCnt="9"/>
      <dgm:spPr>
        <a:solidFill>
          <a:schemeClr val="accent2">
            <a:hueOff val="4027259"/>
            <a:satOff val="-11558"/>
            <a:lumOff val="-18506"/>
            <a:alphaOff val="0"/>
          </a:schemeClr>
        </a:solidFill>
        <a:ln w="6350" cap="flat" cmpd="sng" algn="ctr">
          <a:solidFill>
            <a:schemeClr val="lt1">
              <a:hueOff val="0"/>
              <a:satOff val="0"/>
              <a:lumOff val="0"/>
              <a:alphaOff val="0"/>
            </a:schemeClr>
          </a:solidFill>
          <a:prstDash val="solid"/>
          <a:miter lim="800000"/>
        </a:ln>
        <a:effectLst/>
      </dgm:spPr>
    </dgm:pt>
    <dgm:pt modelId="{E19366D1-C1AF-4AF1-B182-3553AA96B226}" type="pres">
      <dgm:prSet presAssocID="{B96455AB-C953-4657-990F-8B05FB43E5D0}" presName="DropPinPlaceHolder" presStyleCnt="0"/>
      <dgm:spPr/>
    </dgm:pt>
    <dgm:pt modelId="{D7153ED0-FD51-4F11-968F-C1FF433A81C4}" type="pres">
      <dgm:prSet presAssocID="{B96455AB-C953-4657-990F-8B05FB43E5D0}" presName="DropPin" presStyleLbl="alignNode1" presStyleIdx="5" presStyleCnt="9"/>
      <dgm:spPr/>
    </dgm:pt>
    <dgm:pt modelId="{0715C1DE-D2B9-42CA-9271-4D5D47E63059}" type="pres">
      <dgm:prSet presAssocID="{B96455AB-C953-4657-990F-8B05FB43E5D0}" presName="Ellipse" presStyleLbl="fgAcc1" presStyleIdx="6" presStyleCnt="10"/>
      <dgm:spPr>
        <a:solidFill>
          <a:schemeClr val="lt1">
            <a:alpha val="90000"/>
            <a:hueOff val="0"/>
            <a:satOff val="0"/>
            <a:lumOff val="0"/>
            <a:alphaOff val="0"/>
          </a:schemeClr>
        </a:solidFill>
        <a:ln w="19050" cap="flat" cmpd="sng" algn="ctr">
          <a:noFill/>
          <a:prstDash val="solid"/>
          <a:miter lim="800000"/>
        </a:ln>
        <a:effectLst/>
      </dgm:spPr>
    </dgm:pt>
    <dgm:pt modelId="{63C3244C-4D95-4909-BE7F-DA7C8CB0C7F6}" type="pres">
      <dgm:prSet presAssocID="{B96455AB-C953-4657-990F-8B05FB43E5D0}" presName="L2TextContainer" presStyleLbl="revTx" presStyleIdx="10" presStyleCnt="18">
        <dgm:presLayoutVars>
          <dgm:bulletEnabled val="1"/>
        </dgm:presLayoutVars>
      </dgm:prSet>
      <dgm:spPr/>
    </dgm:pt>
    <dgm:pt modelId="{2CA163BE-F6C4-4F59-BFF8-F46DC8EF970A}" type="pres">
      <dgm:prSet presAssocID="{B96455AB-C953-4657-990F-8B05FB43E5D0}" presName="L1TextContainer" presStyleLbl="revTx" presStyleIdx="11" presStyleCnt="18">
        <dgm:presLayoutVars>
          <dgm:chMax val="1"/>
          <dgm:chPref val="1"/>
          <dgm:bulletEnabled val="1"/>
        </dgm:presLayoutVars>
      </dgm:prSet>
      <dgm:spPr/>
    </dgm:pt>
    <dgm:pt modelId="{FCC56C05-0037-460D-80F8-FD243F3687EF}" type="pres">
      <dgm:prSet presAssocID="{B96455AB-C953-4657-990F-8B05FB43E5D0}" presName="ConnectLine" presStyleLbl="sibTrans1D1" presStyleIdx="5" presStyleCnt="9"/>
      <dgm:spPr>
        <a:noFill/>
        <a:ln w="12700" cap="flat" cmpd="sng" algn="ctr">
          <a:solidFill>
            <a:schemeClr val="accent2">
              <a:hueOff val="4027259"/>
              <a:satOff val="-11558"/>
              <a:lumOff val="-18506"/>
              <a:alphaOff val="0"/>
            </a:schemeClr>
          </a:solidFill>
          <a:prstDash val="dash"/>
          <a:miter lim="800000"/>
        </a:ln>
        <a:effectLst/>
      </dgm:spPr>
    </dgm:pt>
    <dgm:pt modelId="{8B9AAE94-DFB1-41CD-BF8D-A9DAE00E8710}" type="pres">
      <dgm:prSet presAssocID="{B96455AB-C953-4657-990F-8B05FB43E5D0}" presName="EmptyPlaceHolder" presStyleCnt="0"/>
      <dgm:spPr/>
    </dgm:pt>
    <dgm:pt modelId="{59EC38E7-79A2-456F-88E7-168833637329}" type="pres">
      <dgm:prSet presAssocID="{179117CA-6BD0-45BA-96D1-3A025D67443A}" presName="spaceBetweenRectangles" presStyleCnt="0"/>
      <dgm:spPr/>
    </dgm:pt>
    <dgm:pt modelId="{D6648B5E-C1B9-4B15-B1D7-C02093E3EA4B}" type="pres">
      <dgm:prSet presAssocID="{CAB92D95-7CB1-4CC5-A4EE-22E04B220DB9}" presName="composite" presStyleCnt="0"/>
      <dgm:spPr/>
    </dgm:pt>
    <dgm:pt modelId="{15A79EA3-195F-45C0-924C-B5ADF1CA691D}" type="pres">
      <dgm:prSet presAssocID="{CAB92D95-7CB1-4CC5-A4EE-22E04B220DB9}" presName="ConnectorPoint" presStyleLbl="lnNode1" presStyleIdx="6" presStyleCnt="9"/>
      <dgm:spPr>
        <a:solidFill>
          <a:schemeClr val="accent2">
            <a:hueOff val="4832710"/>
            <a:satOff val="-13870"/>
            <a:lumOff val="-22207"/>
            <a:alphaOff val="0"/>
          </a:schemeClr>
        </a:solidFill>
        <a:ln w="6350" cap="flat" cmpd="sng" algn="ctr">
          <a:solidFill>
            <a:schemeClr val="lt1">
              <a:hueOff val="0"/>
              <a:satOff val="0"/>
              <a:lumOff val="0"/>
              <a:alphaOff val="0"/>
            </a:schemeClr>
          </a:solidFill>
          <a:prstDash val="solid"/>
          <a:miter lim="800000"/>
        </a:ln>
        <a:effectLst/>
      </dgm:spPr>
    </dgm:pt>
    <dgm:pt modelId="{C9AC90F7-1C97-4DCC-9780-9BCA1F3F60E3}" type="pres">
      <dgm:prSet presAssocID="{CAB92D95-7CB1-4CC5-A4EE-22E04B220DB9}" presName="DropPinPlaceHolder" presStyleCnt="0"/>
      <dgm:spPr/>
    </dgm:pt>
    <dgm:pt modelId="{5CA9F15F-7DCC-4FEE-BCFA-DBC8BB2A423F}" type="pres">
      <dgm:prSet presAssocID="{CAB92D95-7CB1-4CC5-A4EE-22E04B220DB9}" presName="DropPin" presStyleLbl="alignNode1" presStyleIdx="6" presStyleCnt="9"/>
      <dgm:spPr/>
    </dgm:pt>
    <dgm:pt modelId="{47D95B4A-DF81-4FEC-9B26-F8E3570757BC}" type="pres">
      <dgm:prSet presAssocID="{CAB92D95-7CB1-4CC5-A4EE-22E04B220DB9}" presName="Ellipse" presStyleLbl="fgAcc1" presStyleIdx="7" presStyleCnt="10"/>
      <dgm:spPr>
        <a:solidFill>
          <a:schemeClr val="lt1">
            <a:alpha val="90000"/>
            <a:hueOff val="0"/>
            <a:satOff val="0"/>
            <a:lumOff val="0"/>
            <a:alphaOff val="0"/>
          </a:schemeClr>
        </a:solidFill>
        <a:ln w="19050" cap="flat" cmpd="sng" algn="ctr">
          <a:noFill/>
          <a:prstDash val="solid"/>
          <a:miter lim="800000"/>
        </a:ln>
        <a:effectLst/>
      </dgm:spPr>
    </dgm:pt>
    <dgm:pt modelId="{20E762E7-741C-4DF2-83B5-62C00E234EE2}" type="pres">
      <dgm:prSet presAssocID="{CAB92D95-7CB1-4CC5-A4EE-22E04B220DB9}" presName="L2TextContainer" presStyleLbl="revTx" presStyleIdx="12" presStyleCnt="18">
        <dgm:presLayoutVars>
          <dgm:bulletEnabled val="1"/>
        </dgm:presLayoutVars>
      </dgm:prSet>
      <dgm:spPr/>
    </dgm:pt>
    <dgm:pt modelId="{FDBC9E95-46FE-4923-B395-A25AC2859569}" type="pres">
      <dgm:prSet presAssocID="{CAB92D95-7CB1-4CC5-A4EE-22E04B220DB9}" presName="L1TextContainer" presStyleLbl="revTx" presStyleIdx="13" presStyleCnt="18">
        <dgm:presLayoutVars>
          <dgm:chMax val="1"/>
          <dgm:chPref val="1"/>
          <dgm:bulletEnabled val="1"/>
        </dgm:presLayoutVars>
      </dgm:prSet>
      <dgm:spPr/>
    </dgm:pt>
    <dgm:pt modelId="{0641D1E5-BC4D-4554-A666-59F3184ADE78}" type="pres">
      <dgm:prSet presAssocID="{CAB92D95-7CB1-4CC5-A4EE-22E04B220DB9}" presName="ConnectLine" presStyleLbl="sibTrans1D1" presStyleIdx="6" presStyleCnt="9"/>
      <dgm:spPr>
        <a:noFill/>
        <a:ln w="12700" cap="flat" cmpd="sng" algn="ctr">
          <a:solidFill>
            <a:schemeClr val="accent2">
              <a:hueOff val="4832710"/>
              <a:satOff val="-13870"/>
              <a:lumOff val="-22207"/>
              <a:alphaOff val="0"/>
            </a:schemeClr>
          </a:solidFill>
          <a:prstDash val="dash"/>
          <a:miter lim="800000"/>
        </a:ln>
        <a:effectLst/>
      </dgm:spPr>
    </dgm:pt>
    <dgm:pt modelId="{79CF5BFB-72FB-46F5-8A67-BBB2D905E998}" type="pres">
      <dgm:prSet presAssocID="{CAB92D95-7CB1-4CC5-A4EE-22E04B220DB9}" presName="EmptyPlaceHolder" presStyleCnt="0"/>
      <dgm:spPr/>
    </dgm:pt>
    <dgm:pt modelId="{5EAF5849-B31A-4367-A72E-0B013F269B85}" type="pres">
      <dgm:prSet presAssocID="{57A5B170-A550-49B0-B15A-3F07F878FD6F}" presName="spaceBetweenRectangles" presStyleCnt="0"/>
      <dgm:spPr/>
    </dgm:pt>
    <dgm:pt modelId="{B636E395-BABD-4D36-8C2F-49AA67EB89F0}" type="pres">
      <dgm:prSet presAssocID="{26259951-E847-417A-ACF2-8CD760737ED5}" presName="composite" presStyleCnt="0"/>
      <dgm:spPr/>
    </dgm:pt>
    <dgm:pt modelId="{34B30B76-C358-4414-83C3-3E3E03604774}" type="pres">
      <dgm:prSet presAssocID="{26259951-E847-417A-ACF2-8CD760737ED5}" presName="ConnectorPoint" presStyleLbl="lnNode1" presStyleIdx="7" presStyleCnt="9"/>
      <dgm:spPr>
        <a:solidFill>
          <a:schemeClr val="accent2">
            <a:hueOff val="5638162"/>
            <a:satOff val="-16181"/>
            <a:lumOff val="-25908"/>
            <a:alphaOff val="0"/>
          </a:schemeClr>
        </a:solidFill>
        <a:ln w="6350" cap="flat" cmpd="sng" algn="ctr">
          <a:solidFill>
            <a:schemeClr val="lt1">
              <a:hueOff val="0"/>
              <a:satOff val="0"/>
              <a:lumOff val="0"/>
              <a:alphaOff val="0"/>
            </a:schemeClr>
          </a:solidFill>
          <a:prstDash val="solid"/>
          <a:miter lim="800000"/>
        </a:ln>
        <a:effectLst/>
      </dgm:spPr>
    </dgm:pt>
    <dgm:pt modelId="{C2B4465B-F4FE-43CE-BE50-9346CA4B51BC}" type="pres">
      <dgm:prSet presAssocID="{26259951-E847-417A-ACF2-8CD760737ED5}" presName="DropPinPlaceHolder" presStyleCnt="0"/>
      <dgm:spPr/>
    </dgm:pt>
    <dgm:pt modelId="{9FB614DD-B84E-4733-B381-905B1F1B1FD5}" type="pres">
      <dgm:prSet presAssocID="{26259951-E847-417A-ACF2-8CD760737ED5}" presName="DropPin" presStyleLbl="alignNode1" presStyleIdx="7" presStyleCnt="9"/>
      <dgm:spPr/>
    </dgm:pt>
    <dgm:pt modelId="{3E443602-1903-428D-B2E3-9A91CED8A1F0}" type="pres">
      <dgm:prSet presAssocID="{26259951-E847-417A-ACF2-8CD760737ED5}" presName="Ellipse" presStyleLbl="fgAcc1" presStyleIdx="8" presStyleCnt="10"/>
      <dgm:spPr>
        <a:solidFill>
          <a:schemeClr val="lt1">
            <a:alpha val="90000"/>
            <a:hueOff val="0"/>
            <a:satOff val="0"/>
            <a:lumOff val="0"/>
            <a:alphaOff val="0"/>
          </a:schemeClr>
        </a:solidFill>
        <a:ln w="19050" cap="flat" cmpd="sng" algn="ctr">
          <a:noFill/>
          <a:prstDash val="solid"/>
          <a:miter lim="800000"/>
        </a:ln>
        <a:effectLst/>
      </dgm:spPr>
    </dgm:pt>
    <dgm:pt modelId="{410A7EDF-9600-49C3-AEE8-0CEAEBBF68A9}" type="pres">
      <dgm:prSet presAssocID="{26259951-E847-417A-ACF2-8CD760737ED5}" presName="L2TextContainer" presStyleLbl="revTx" presStyleIdx="14" presStyleCnt="18">
        <dgm:presLayoutVars>
          <dgm:bulletEnabled val="1"/>
        </dgm:presLayoutVars>
      </dgm:prSet>
      <dgm:spPr/>
    </dgm:pt>
    <dgm:pt modelId="{BEEE01B6-26B1-43AF-B881-631D2824C7FF}" type="pres">
      <dgm:prSet presAssocID="{26259951-E847-417A-ACF2-8CD760737ED5}" presName="L1TextContainer" presStyleLbl="revTx" presStyleIdx="15" presStyleCnt="18">
        <dgm:presLayoutVars>
          <dgm:chMax val="1"/>
          <dgm:chPref val="1"/>
          <dgm:bulletEnabled val="1"/>
        </dgm:presLayoutVars>
      </dgm:prSet>
      <dgm:spPr/>
    </dgm:pt>
    <dgm:pt modelId="{31932B23-8ABA-43A2-8822-8A2E75688F55}" type="pres">
      <dgm:prSet presAssocID="{26259951-E847-417A-ACF2-8CD760737ED5}" presName="ConnectLine" presStyleLbl="sibTrans1D1" presStyleIdx="7" presStyleCnt="9"/>
      <dgm:spPr>
        <a:noFill/>
        <a:ln w="12700" cap="flat" cmpd="sng" algn="ctr">
          <a:solidFill>
            <a:schemeClr val="accent2">
              <a:hueOff val="5638162"/>
              <a:satOff val="-16181"/>
              <a:lumOff val="-25908"/>
              <a:alphaOff val="0"/>
            </a:schemeClr>
          </a:solidFill>
          <a:prstDash val="dash"/>
          <a:miter lim="800000"/>
        </a:ln>
        <a:effectLst/>
      </dgm:spPr>
    </dgm:pt>
    <dgm:pt modelId="{4E39B01D-8E1C-491C-ABBA-018805E65A02}" type="pres">
      <dgm:prSet presAssocID="{26259951-E847-417A-ACF2-8CD760737ED5}" presName="EmptyPlaceHolder" presStyleCnt="0"/>
      <dgm:spPr/>
    </dgm:pt>
    <dgm:pt modelId="{A32D2946-1A99-4A68-8A6D-878334740D34}" type="pres">
      <dgm:prSet presAssocID="{9CB246CE-3955-4F73-87BB-AE1F7BE0D998}" presName="spaceBetweenRectangles" presStyleCnt="0"/>
      <dgm:spPr/>
    </dgm:pt>
    <dgm:pt modelId="{FA78C1B2-E8D1-466E-B13B-E3517244BD48}" type="pres">
      <dgm:prSet presAssocID="{F5175E18-A87D-4604-A353-3417F4131FE2}" presName="composite" presStyleCnt="0"/>
      <dgm:spPr/>
    </dgm:pt>
    <dgm:pt modelId="{08B1194A-B71C-4A25-B078-9F13BC63F61A}" type="pres">
      <dgm:prSet presAssocID="{F5175E18-A87D-4604-A353-3417F4131FE2}" presName="ConnectorPoint" presStyleLbl="lnNode1" presStyleIdx="8" presStyleCnt="9"/>
      <dgm:spPr>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gm:spPr>
    </dgm:pt>
    <dgm:pt modelId="{36D6E8E2-9528-4486-8805-54EB0FF54935}" type="pres">
      <dgm:prSet presAssocID="{F5175E18-A87D-4604-A353-3417F4131FE2}" presName="DropPinPlaceHolder" presStyleCnt="0"/>
      <dgm:spPr/>
    </dgm:pt>
    <dgm:pt modelId="{6B8C1BA3-4AC5-48B1-B38F-9B8D3618A65C}" type="pres">
      <dgm:prSet presAssocID="{F5175E18-A87D-4604-A353-3417F4131FE2}" presName="DropPin" presStyleLbl="alignNode1" presStyleIdx="8" presStyleCnt="9"/>
      <dgm:spPr/>
    </dgm:pt>
    <dgm:pt modelId="{4B1DF2B0-3994-4870-9AA9-2BEFB0657AE1}" type="pres">
      <dgm:prSet presAssocID="{F5175E18-A87D-4604-A353-3417F4131FE2}" presName="Ellipse" presStyleLbl="fgAcc1" presStyleIdx="9" presStyleCnt="10"/>
      <dgm:spPr>
        <a:solidFill>
          <a:schemeClr val="lt1">
            <a:alpha val="90000"/>
            <a:hueOff val="0"/>
            <a:satOff val="0"/>
            <a:lumOff val="0"/>
            <a:alphaOff val="0"/>
          </a:schemeClr>
        </a:solidFill>
        <a:ln w="19050" cap="flat" cmpd="sng" algn="ctr">
          <a:noFill/>
          <a:prstDash val="solid"/>
          <a:miter lim="800000"/>
        </a:ln>
        <a:effectLst/>
      </dgm:spPr>
    </dgm:pt>
    <dgm:pt modelId="{F1AD73FE-A4BC-4098-9316-7336ADBE56EE}" type="pres">
      <dgm:prSet presAssocID="{F5175E18-A87D-4604-A353-3417F4131FE2}" presName="L2TextContainer" presStyleLbl="revTx" presStyleIdx="16" presStyleCnt="18">
        <dgm:presLayoutVars>
          <dgm:bulletEnabled val="1"/>
        </dgm:presLayoutVars>
      </dgm:prSet>
      <dgm:spPr/>
    </dgm:pt>
    <dgm:pt modelId="{E343F63C-9F9B-4626-89EB-4AEEEF9F3382}" type="pres">
      <dgm:prSet presAssocID="{F5175E18-A87D-4604-A353-3417F4131FE2}" presName="L1TextContainer" presStyleLbl="revTx" presStyleIdx="17" presStyleCnt="18">
        <dgm:presLayoutVars>
          <dgm:chMax val="1"/>
          <dgm:chPref val="1"/>
          <dgm:bulletEnabled val="1"/>
        </dgm:presLayoutVars>
      </dgm:prSet>
      <dgm:spPr/>
    </dgm:pt>
    <dgm:pt modelId="{B15CD90C-3B40-45D4-9B5C-2E56B7D46A90}" type="pres">
      <dgm:prSet presAssocID="{F5175E18-A87D-4604-A353-3417F4131FE2}" presName="ConnectLine" presStyleLbl="sibTrans1D1" presStyleIdx="8" presStyleCnt="9"/>
      <dgm:spPr>
        <a:noFill/>
        <a:ln w="12700" cap="flat" cmpd="sng" algn="ctr">
          <a:solidFill>
            <a:schemeClr val="accent2">
              <a:hueOff val="6443614"/>
              <a:satOff val="-18493"/>
              <a:lumOff val="-29609"/>
              <a:alphaOff val="0"/>
            </a:schemeClr>
          </a:solidFill>
          <a:prstDash val="dash"/>
          <a:miter lim="800000"/>
        </a:ln>
        <a:effectLst/>
      </dgm:spPr>
    </dgm:pt>
    <dgm:pt modelId="{31EBA2CC-1681-4D2E-9D0F-624F8B3D4F7F}" type="pres">
      <dgm:prSet presAssocID="{F5175E18-A87D-4604-A353-3417F4131FE2}" presName="EmptyPlaceHolder" presStyleCnt="0"/>
      <dgm:spPr/>
    </dgm:pt>
  </dgm:ptLst>
  <dgm:cxnLst>
    <dgm:cxn modelId="{5E633B08-E7D7-4CF3-84A7-682C094EE5D3}" srcId="{3BC5D587-0C5B-467E-B315-13E03B8B026C}" destId="{AC446812-8C20-4D87-97DB-E5D89CDBE2C8}" srcOrd="4" destOrd="0" parTransId="{003178F3-EE22-4535-B499-0BB66AED7171}" sibTransId="{24F532A6-F6C9-49A8-988B-2FD9866DB3A8}"/>
    <dgm:cxn modelId="{180B8D0D-0B38-4272-B94F-0658F25EFADD}" type="presOf" srcId="{D0204D4E-1A72-4F88-B42B-52DC7F0F465B}" destId="{315AF0B8-9E8E-46F2-B13F-E82432FE2154}" srcOrd="0" destOrd="0" presId="urn:microsoft.com/office/officeart/2017/3/layout/DropPinTimeline"/>
    <dgm:cxn modelId="{EFC29811-98F8-46DB-8D1A-6B9379F3AE0F}" srcId="{0D720EF0-EB81-4616-A917-F14918522514}" destId="{9E77D8E9-DD1A-4099-BBE2-F156A913459E}" srcOrd="0" destOrd="0" parTransId="{F4934CD4-5289-4696-A1B6-6F5BC93641BF}" sibTransId="{8BB70680-DF35-4A57-AFA9-7E5618468747}"/>
    <dgm:cxn modelId="{A5FDF619-4EA9-47C9-841D-137B5BC7815B}" srcId="{26259951-E847-417A-ACF2-8CD760737ED5}" destId="{43E6CB11-FE7D-45B3-911F-9ED2A7BF9DF2}" srcOrd="0" destOrd="0" parTransId="{3AC70F02-7F7B-42D7-BD35-4F2847F7638C}" sibTransId="{78E3879E-2F19-43BA-9777-501F4ABB15A7}"/>
    <dgm:cxn modelId="{AB28991C-E8C8-4732-8CF4-E598937B1893}" srcId="{F5175E18-A87D-4604-A353-3417F4131FE2}" destId="{0A36A95E-4B8E-4F3C-B24E-3FEB0BB7016A}" srcOrd="0" destOrd="0" parTransId="{E218DA43-204C-4B1C-A267-D5440283B25D}" sibTransId="{4157D159-7FA7-4485-B768-B01500677313}"/>
    <dgm:cxn modelId="{CB1D751D-C265-4AD6-95B0-9661E74CE019}" srcId="{CAB92D95-7CB1-4CC5-A4EE-22E04B220DB9}" destId="{D3C672BC-B06B-4885-A5F2-BE7E209CE40E}" srcOrd="0" destOrd="0" parTransId="{0704AE3B-5E00-43D2-9D0D-D5FB9E26C873}" sibTransId="{6258747F-866E-47D8-B12C-66B9240D6B6C}"/>
    <dgm:cxn modelId="{ECEBF71E-9717-4EDE-9022-2BCD93DE655C}" type="presOf" srcId="{AC446812-8C20-4D87-97DB-E5D89CDBE2C8}" destId="{7EF23C43-DBC4-4E77-91BB-F94AAF1A436F}" srcOrd="0" destOrd="0" presId="urn:microsoft.com/office/officeart/2017/3/layout/DropPinTimeline"/>
    <dgm:cxn modelId="{2C7D483F-3DC2-460C-8C0B-C28C7D4E2D07}" type="presOf" srcId="{556E2798-F787-4F73-ABB8-EBC146DE26B4}" destId="{A4428F0E-54DC-493C-866B-2A5715986F5F}" srcOrd="0" destOrd="0" presId="urn:microsoft.com/office/officeart/2017/3/layout/DropPinTimeline"/>
    <dgm:cxn modelId="{FBC0A861-B6DE-405A-ACC0-AA79079D1310}" type="presOf" srcId="{49B0900A-BDF0-4DEB-A7CB-D5B0D2D2F117}" destId="{E0173178-E71B-4E52-880B-770155BA2049}" srcOrd="0" destOrd="0" presId="urn:microsoft.com/office/officeart/2017/3/layout/DropPinTimeline"/>
    <dgm:cxn modelId="{F13A4644-E043-4C32-A5F9-9B8B6B6A63D7}" type="presOf" srcId="{CAB92D95-7CB1-4CC5-A4EE-22E04B220DB9}" destId="{FDBC9E95-46FE-4923-B395-A25AC2859569}" srcOrd="0" destOrd="0" presId="urn:microsoft.com/office/officeart/2017/3/layout/DropPinTimeline"/>
    <dgm:cxn modelId="{B2762F4A-C8ED-4359-8B96-67867E9EC4AA}" srcId="{3BC5D587-0C5B-467E-B315-13E03B8B026C}" destId="{CAB92D95-7CB1-4CC5-A4EE-22E04B220DB9}" srcOrd="6" destOrd="0" parTransId="{2C5186FA-E551-44D4-933D-C72BB0605429}" sibTransId="{57A5B170-A550-49B0-B15A-3F07F878FD6F}"/>
    <dgm:cxn modelId="{FBA0734A-2BD6-4141-AEA5-F27F38D74F84}" type="presOf" srcId="{998799AF-BB54-4069-A2D9-16FF7EBBCEB1}" destId="{F962C142-93DB-42B6-8D2E-99A2F7797308}" srcOrd="0" destOrd="0" presId="urn:microsoft.com/office/officeart/2017/3/layout/DropPinTimeline"/>
    <dgm:cxn modelId="{DD9BF24A-2400-4BC5-A580-CE4F00EC5FE4}" type="presOf" srcId="{0A36A95E-4B8E-4F3C-B24E-3FEB0BB7016A}" destId="{F1AD73FE-A4BC-4098-9316-7336ADBE56EE}" srcOrd="0" destOrd="0" presId="urn:microsoft.com/office/officeart/2017/3/layout/DropPinTimeline"/>
    <dgm:cxn modelId="{B36D5151-3B50-44D7-AB53-EE99CAE884B7}" type="presOf" srcId="{1182DD1D-1829-4DEA-B069-1A85E7972DC5}" destId="{FB38E058-F102-4D26-8E00-C5AF02AE83D3}" srcOrd="0" destOrd="0" presId="urn:microsoft.com/office/officeart/2017/3/layout/DropPinTimeline"/>
    <dgm:cxn modelId="{82719E51-4408-4AD1-8E38-B8E966308C0B}" srcId="{3BC5D587-0C5B-467E-B315-13E03B8B026C}" destId="{26259951-E847-417A-ACF2-8CD760737ED5}" srcOrd="7" destOrd="0" parTransId="{998D4D6A-AC3E-4C35-9841-9BFEB461E9EB}" sibTransId="{9CB246CE-3955-4F73-87BB-AE1F7BE0D998}"/>
    <dgm:cxn modelId="{387C1C53-B9A7-4B02-9F27-B6647B4645E4}" srcId="{A8E0CFE6-2B91-4C3B-8F3D-FD6D89E20BAA}" destId="{556E2798-F787-4F73-ABB8-EBC146DE26B4}" srcOrd="0" destOrd="0" parTransId="{36FC1039-0FD0-41E3-ACDE-A78F6E5AAD8B}" sibTransId="{D42F38AD-D31A-4684-A149-7E2DA7DF2989}"/>
    <dgm:cxn modelId="{DBA1B874-2B91-48C4-866D-463625B16001}" type="presOf" srcId="{26259951-E847-417A-ACF2-8CD760737ED5}" destId="{BEEE01B6-26B1-43AF-B881-631D2824C7FF}" srcOrd="0" destOrd="0" presId="urn:microsoft.com/office/officeart/2017/3/layout/DropPinTimeline"/>
    <dgm:cxn modelId="{48A49155-156C-4258-9B2F-5F5C9CD04243}" type="presOf" srcId="{AC8E5896-FEFD-48D7-A924-B3E849135E46}" destId="{63C3244C-4D95-4909-BE7F-DA7C8CB0C7F6}" srcOrd="0" destOrd="0" presId="urn:microsoft.com/office/officeart/2017/3/layout/DropPinTimeline"/>
    <dgm:cxn modelId="{E698A17E-4C98-4CD2-A8A9-CDA3526FE567}" type="presOf" srcId="{9E77D8E9-DD1A-4099-BBE2-F156A913459E}" destId="{E18EDD60-B7F3-442B-A1D1-F23B5DE886B6}" srcOrd="0" destOrd="0" presId="urn:microsoft.com/office/officeart/2017/3/layout/DropPinTimeline"/>
    <dgm:cxn modelId="{0926338A-5E27-4FA9-877E-83B2E580034E}" type="presOf" srcId="{43E6CB11-FE7D-45B3-911F-9ED2A7BF9DF2}" destId="{410A7EDF-9600-49C3-AEE8-0CEAEBBF68A9}" srcOrd="0" destOrd="0" presId="urn:microsoft.com/office/officeart/2017/3/layout/DropPinTimeline"/>
    <dgm:cxn modelId="{CE55F08D-E7A9-40C1-A779-01879BF56AD1}" type="presOf" srcId="{BA97655F-8ACD-423A-A496-074586029ABB}" destId="{BEECE4B9-1C26-4BE0-8C9D-2704462F1F87}" srcOrd="0" destOrd="0" presId="urn:microsoft.com/office/officeart/2017/3/layout/DropPinTimeline"/>
    <dgm:cxn modelId="{1845F18E-7B63-4C69-83E5-2B2BBDB022CF}" srcId="{D0204D4E-1A72-4F88-B42B-52DC7F0F465B}" destId="{49B0900A-BDF0-4DEB-A7CB-D5B0D2D2F117}" srcOrd="0" destOrd="0" parTransId="{3F1C2240-BBA7-4C62-9027-F0E107BB0366}" sibTransId="{82CE8822-E43E-4A87-9CF7-CAEC6D68CB9F}"/>
    <dgm:cxn modelId="{725262A3-3886-4597-B0E4-38B2C5467996}" srcId="{3BC5D587-0C5B-467E-B315-13E03B8B026C}" destId="{A8E0CFE6-2B91-4C3B-8F3D-FD6D89E20BAA}" srcOrd="0" destOrd="0" parTransId="{E1D277DA-8E37-46D5-92A7-EE1AA194DFC5}" sibTransId="{D4953829-9C3A-4041-912E-60E0C5B33353}"/>
    <dgm:cxn modelId="{C7EBA3A6-8049-4EE5-A756-AC03BB941DAA}" srcId="{3BC5D587-0C5B-467E-B315-13E03B8B026C}" destId="{998799AF-BB54-4069-A2D9-16FF7EBBCEB1}" srcOrd="1" destOrd="0" parTransId="{5AE833FB-6E4A-48E4-9465-D835A4DF1929}" sibTransId="{3AE1CB5C-F0D0-4435-9632-406D58D4EABA}"/>
    <dgm:cxn modelId="{E285A1AF-099C-4FAE-9596-803CA23F842E}" srcId="{3BC5D587-0C5B-467E-B315-13E03B8B026C}" destId="{0D720EF0-EB81-4616-A917-F14918522514}" srcOrd="3" destOrd="0" parTransId="{05E9E530-C4B2-4F2B-888E-AB50FF3E36FC}" sibTransId="{FD82A50C-C19C-4F66-8EB2-7B53BC4CC8FE}"/>
    <dgm:cxn modelId="{833C7BB3-6DC8-47D4-AFB7-3DB55971CCD8}" type="presOf" srcId="{F5175E18-A87D-4604-A353-3417F4131FE2}" destId="{E343F63C-9F9B-4626-89EB-4AEEEF9F3382}" srcOrd="0" destOrd="0" presId="urn:microsoft.com/office/officeart/2017/3/layout/DropPinTimeline"/>
    <dgm:cxn modelId="{272614B7-C4B4-47DE-989A-AEDA69298FCE}" type="presOf" srcId="{0D720EF0-EB81-4616-A917-F14918522514}" destId="{3690BA1E-7695-4804-BF60-E113A6804E52}" srcOrd="0" destOrd="0" presId="urn:microsoft.com/office/officeart/2017/3/layout/DropPinTimeline"/>
    <dgm:cxn modelId="{9B10D8BD-7449-495C-83AF-339319BCDA6C}" srcId="{3BC5D587-0C5B-467E-B315-13E03B8B026C}" destId="{D0204D4E-1A72-4F88-B42B-52DC7F0F465B}" srcOrd="2" destOrd="0" parTransId="{C470AE62-6307-4C8D-A8C7-6A0D78ABF07A}" sibTransId="{38C693FD-67E9-453B-80E3-6664A4BDF903}"/>
    <dgm:cxn modelId="{359583C1-03FA-404B-B6B8-E4593FDB7570}" type="presOf" srcId="{B96455AB-C953-4657-990F-8B05FB43E5D0}" destId="{2CA163BE-F6C4-4F59-BFF8-F46DC8EF970A}" srcOrd="0" destOrd="0" presId="urn:microsoft.com/office/officeart/2017/3/layout/DropPinTimeline"/>
    <dgm:cxn modelId="{A054CFC2-7482-4E65-93BE-998EB0E3ED2F}" srcId="{3BC5D587-0C5B-467E-B315-13E03B8B026C}" destId="{F5175E18-A87D-4604-A353-3417F4131FE2}" srcOrd="8" destOrd="0" parTransId="{9FCED32E-8E20-4933-881B-659C3F1CC2F2}" sibTransId="{28FDFE3E-7756-450A-AD2B-11CF69600DF8}"/>
    <dgm:cxn modelId="{5312E3DE-95E1-4C7F-91C1-5360535A665E}" srcId="{998799AF-BB54-4069-A2D9-16FF7EBBCEB1}" destId="{BA97655F-8ACD-423A-A496-074586029ABB}" srcOrd="0" destOrd="0" parTransId="{664A5441-F182-4205-A55C-66877CFA233D}" sibTransId="{8D02A788-B88F-4EE2-B1C5-5CA0CF59735B}"/>
    <dgm:cxn modelId="{9FB962E2-2B75-439E-BFA9-BBD8C6560BC6}" srcId="{3BC5D587-0C5B-467E-B315-13E03B8B026C}" destId="{B96455AB-C953-4657-990F-8B05FB43E5D0}" srcOrd="5" destOrd="0" parTransId="{33F483B7-830A-4EA3-955A-D7C8297CE672}" sibTransId="{179117CA-6BD0-45BA-96D1-3A025D67443A}"/>
    <dgm:cxn modelId="{912ECFE4-60BC-42FB-80BC-59E57DB74D4C}" srcId="{AC446812-8C20-4D87-97DB-E5D89CDBE2C8}" destId="{1182DD1D-1829-4DEA-B069-1A85E7972DC5}" srcOrd="0" destOrd="0" parTransId="{C9D8DD8B-3245-4223-B151-4E15BEDCEF0C}" sibTransId="{8BDCC9DE-7927-49BE-8B46-8042A73A4C1D}"/>
    <dgm:cxn modelId="{D8CCFBE6-92A5-4841-9890-14D85152CF16}" type="presOf" srcId="{D3C672BC-B06B-4885-A5F2-BE7E209CE40E}" destId="{20E762E7-741C-4DF2-83B5-62C00E234EE2}" srcOrd="0" destOrd="0" presId="urn:microsoft.com/office/officeart/2017/3/layout/DropPinTimeline"/>
    <dgm:cxn modelId="{4D04F1ED-4825-42BD-9C2F-E39CB6568999}" type="presOf" srcId="{A8E0CFE6-2B91-4C3B-8F3D-FD6D89E20BAA}" destId="{0A309D46-C81D-4633-AB0D-1E1B274DC009}" srcOrd="0" destOrd="0" presId="urn:microsoft.com/office/officeart/2017/3/layout/DropPinTimeline"/>
    <dgm:cxn modelId="{DDF9E5EF-75C7-40F1-9C8D-363CF90750B7}" type="presOf" srcId="{3BC5D587-0C5B-467E-B315-13E03B8B026C}" destId="{5123EC3D-4350-493B-BA01-9DDA6397FF15}" srcOrd="0" destOrd="0" presId="urn:microsoft.com/office/officeart/2017/3/layout/DropPinTimeline"/>
    <dgm:cxn modelId="{4A0D90F8-9450-47B5-B1D9-833EC5693B46}" srcId="{B96455AB-C953-4657-990F-8B05FB43E5D0}" destId="{AC8E5896-FEFD-48D7-A924-B3E849135E46}" srcOrd="0" destOrd="0" parTransId="{CD416407-CC61-4ECA-B0D1-B92610B188A1}" sibTransId="{8D13D9C2-93F2-481B-8C4F-215309879557}"/>
    <dgm:cxn modelId="{CDCB2C63-68D0-4E74-9CDE-C2D26F28BE30}" type="presParOf" srcId="{5123EC3D-4350-493B-BA01-9DDA6397FF15}" destId="{F0762FDB-09F3-4502-8017-325CCE7321EC}" srcOrd="0" destOrd="0" presId="urn:microsoft.com/office/officeart/2017/3/layout/DropPinTimeline"/>
    <dgm:cxn modelId="{BCF87796-5D13-410A-B928-ACF3CBEBDE28}" type="presParOf" srcId="{5123EC3D-4350-493B-BA01-9DDA6397FF15}" destId="{27CD39F5-1284-42B2-A80D-E094F1C8ADD6}" srcOrd="1" destOrd="0" presId="urn:microsoft.com/office/officeart/2017/3/layout/DropPinTimeline"/>
    <dgm:cxn modelId="{C0174E7C-F563-43F6-AC95-F82EB085312D}" type="presParOf" srcId="{27CD39F5-1284-42B2-A80D-E094F1C8ADD6}" destId="{4FF59035-FACC-477D-BEB1-537291A9AF48}" srcOrd="0" destOrd="0" presId="urn:microsoft.com/office/officeart/2017/3/layout/DropPinTimeline"/>
    <dgm:cxn modelId="{1A316F98-5E0F-4DD5-9FEE-E5CA1062D93D}" type="presParOf" srcId="{4FF59035-FACC-477D-BEB1-537291A9AF48}" destId="{6B3FF087-1B26-4FB5-A9D3-B83584246BEE}" srcOrd="0" destOrd="0" presId="urn:microsoft.com/office/officeart/2017/3/layout/DropPinTimeline"/>
    <dgm:cxn modelId="{EE4BE557-0A01-4C79-AAF3-11E4668B2FF9}" type="presParOf" srcId="{4FF59035-FACC-477D-BEB1-537291A9AF48}" destId="{78733B4A-4048-4988-9219-6DCDC9EFCE86}" srcOrd="1" destOrd="0" presId="urn:microsoft.com/office/officeart/2017/3/layout/DropPinTimeline"/>
    <dgm:cxn modelId="{08D4360A-2968-44F8-A7C0-40DDF59A5CEB}" type="presParOf" srcId="{78733B4A-4048-4988-9219-6DCDC9EFCE86}" destId="{DD107A85-26B2-42EA-9974-F3C67FA4A1B6}" srcOrd="0" destOrd="0" presId="urn:microsoft.com/office/officeart/2017/3/layout/DropPinTimeline"/>
    <dgm:cxn modelId="{46798A2A-4F8E-4571-B074-231A3996528B}" type="presParOf" srcId="{78733B4A-4048-4988-9219-6DCDC9EFCE86}" destId="{AA40F671-2E38-4B27-8B9C-9B5E63589333}" srcOrd="1" destOrd="0" presId="urn:microsoft.com/office/officeart/2017/3/layout/DropPinTimeline"/>
    <dgm:cxn modelId="{1F5BCC30-4FA1-45CD-BE22-A8FE585799AA}" type="presParOf" srcId="{4FF59035-FACC-477D-BEB1-537291A9AF48}" destId="{A4428F0E-54DC-493C-866B-2A5715986F5F}" srcOrd="2" destOrd="0" presId="urn:microsoft.com/office/officeart/2017/3/layout/DropPinTimeline"/>
    <dgm:cxn modelId="{5BCD23CE-7986-47E6-9A8D-20AB149F9EA8}" type="presParOf" srcId="{4FF59035-FACC-477D-BEB1-537291A9AF48}" destId="{0A309D46-C81D-4633-AB0D-1E1B274DC009}" srcOrd="3" destOrd="0" presId="urn:microsoft.com/office/officeart/2017/3/layout/DropPinTimeline"/>
    <dgm:cxn modelId="{0E6E9BD6-62FE-48C8-90A7-A1055B35731E}" type="presParOf" srcId="{4FF59035-FACC-477D-BEB1-537291A9AF48}" destId="{C3251402-5FB1-4334-B8EC-85E755CAE6DA}" srcOrd="4" destOrd="0" presId="urn:microsoft.com/office/officeart/2017/3/layout/DropPinTimeline"/>
    <dgm:cxn modelId="{C7AF5B68-0A07-4A64-B12C-2EF4934F94A7}" type="presParOf" srcId="{4FF59035-FACC-477D-BEB1-537291A9AF48}" destId="{373329DE-E1C3-4421-95E7-15D017ACEC47}" srcOrd="5" destOrd="0" presId="urn:microsoft.com/office/officeart/2017/3/layout/DropPinTimeline"/>
    <dgm:cxn modelId="{AEA8BC79-1D07-4902-B094-F415D2341500}" type="presParOf" srcId="{27CD39F5-1284-42B2-A80D-E094F1C8ADD6}" destId="{E1BA3B67-3F40-46B6-ABF5-17EFBEF46880}" srcOrd="1" destOrd="0" presId="urn:microsoft.com/office/officeart/2017/3/layout/DropPinTimeline"/>
    <dgm:cxn modelId="{CCE238E8-97C3-4013-960B-1EC62539AAE0}" type="presParOf" srcId="{27CD39F5-1284-42B2-A80D-E094F1C8ADD6}" destId="{D7CF4A25-0F30-499E-AA62-86173AD1D513}" srcOrd="2" destOrd="0" presId="urn:microsoft.com/office/officeart/2017/3/layout/DropPinTimeline"/>
    <dgm:cxn modelId="{95CD7978-6DDC-42EA-A026-47C42C443334}" type="presParOf" srcId="{D7CF4A25-0F30-499E-AA62-86173AD1D513}" destId="{3CCCE8BF-93E9-472D-A157-D4B3CF8BA0A9}" srcOrd="0" destOrd="0" presId="urn:microsoft.com/office/officeart/2017/3/layout/DropPinTimeline"/>
    <dgm:cxn modelId="{BF7BDD59-A27F-435F-9787-85FACFF27B5B}" type="presParOf" srcId="{D7CF4A25-0F30-499E-AA62-86173AD1D513}" destId="{CD0AC5BE-3FD1-4974-82D9-BC6ADA5D9E54}" srcOrd="1" destOrd="0" presId="urn:microsoft.com/office/officeart/2017/3/layout/DropPinTimeline"/>
    <dgm:cxn modelId="{74C7C044-DF1D-4000-A1FC-DF07141CEE24}" type="presParOf" srcId="{CD0AC5BE-3FD1-4974-82D9-BC6ADA5D9E54}" destId="{551A154B-9845-4B49-93F9-A0E12A4323B7}" srcOrd="0" destOrd="0" presId="urn:microsoft.com/office/officeart/2017/3/layout/DropPinTimeline"/>
    <dgm:cxn modelId="{112D1059-1581-4C32-B276-4A488FC7AC60}" type="presParOf" srcId="{CD0AC5BE-3FD1-4974-82D9-BC6ADA5D9E54}" destId="{E08047F1-C67A-4A2B-8B27-4EE4E5CB795E}" srcOrd="1" destOrd="0" presId="urn:microsoft.com/office/officeart/2017/3/layout/DropPinTimeline"/>
    <dgm:cxn modelId="{E32B92DD-A45B-4BFB-B6D0-D074DBDF3578}" type="presParOf" srcId="{D7CF4A25-0F30-499E-AA62-86173AD1D513}" destId="{BEECE4B9-1C26-4BE0-8C9D-2704462F1F87}" srcOrd="2" destOrd="0" presId="urn:microsoft.com/office/officeart/2017/3/layout/DropPinTimeline"/>
    <dgm:cxn modelId="{22C282D7-2C84-44FD-8790-C5212A5695AE}" type="presParOf" srcId="{D7CF4A25-0F30-499E-AA62-86173AD1D513}" destId="{F962C142-93DB-42B6-8D2E-99A2F7797308}" srcOrd="3" destOrd="0" presId="urn:microsoft.com/office/officeart/2017/3/layout/DropPinTimeline"/>
    <dgm:cxn modelId="{63B03827-B897-46F7-AC50-2F03278447A8}" type="presParOf" srcId="{D7CF4A25-0F30-499E-AA62-86173AD1D513}" destId="{90FB7EB9-38AA-4021-ACFA-CAC538F398C3}" srcOrd="4" destOrd="0" presId="urn:microsoft.com/office/officeart/2017/3/layout/DropPinTimeline"/>
    <dgm:cxn modelId="{DD5F1E10-5D4D-487D-8775-121296ABF57D}" type="presParOf" srcId="{D7CF4A25-0F30-499E-AA62-86173AD1D513}" destId="{E0160558-3567-40C9-B6E5-ACF5810E570D}" srcOrd="5" destOrd="0" presId="urn:microsoft.com/office/officeart/2017/3/layout/DropPinTimeline"/>
    <dgm:cxn modelId="{64BFCAB4-2DD7-42CB-AE2B-CB99F57E7AA5}" type="presParOf" srcId="{27CD39F5-1284-42B2-A80D-E094F1C8ADD6}" destId="{956525F0-0A1B-460E-BF19-E0C77FC3E392}" srcOrd="3" destOrd="0" presId="urn:microsoft.com/office/officeart/2017/3/layout/DropPinTimeline"/>
    <dgm:cxn modelId="{D360AB10-7777-4E34-8126-CF772E8C76D0}" type="presParOf" srcId="{27CD39F5-1284-42B2-A80D-E094F1C8ADD6}" destId="{1C3BE1C3-44A2-41D2-94BD-4DE829002C16}" srcOrd="4" destOrd="0" presId="urn:microsoft.com/office/officeart/2017/3/layout/DropPinTimeline"/>
    <dgm:cxn modelId="{CA78F143-47CA-4185-8FDD-72F5977E7E69}" type="presParOf" srcId="{1C3BE1C3-44A2-41D2-94BD-4DE829002C16}" destId="{6A7B1C03-3357-44B2-ADA9-984A53FD3EDF}" srcOrd="0" destOrd="0" presId="urn:microsoft.com/office/officeart/2017/3/layout/DropPinTimeline"/>
    <dgm:cxn modelId="{0014D519-A140-4635-9081-57D811542DE1}" type="presParOf" srcId="{1C3BE1C3-44A2-41D2-94BD-4DE829002C16}" destId="{AECF768D-2090-4D2B-9175-A1F211C7C80A}" srcOrd="1" destOrd="0" presId="urn:microsoft.com/office/officeart/2017/3/layout/DropPinTimeline"/>
    <dgm:cxn modelId="{378BD801-4440-4F33-ABFA-EA2209AF17E9}" type="presParOf" srcId="{AECF768D-2090-4D2B-9175-A1F211C7C80A}" destId="{EB4C7E87-57F3-4A03-839E-60C32391A914}" srcOrd="0" destOrd="0" presId="urn:microsoft.com/office/officeart/2017/3/layout/DropPinTimeline"/>
    <dgm:cxn modelId="{18DD4041-5B8E-414B-83AA-ABE5C64F7AFA}" type="presParOf" srcId="{AECF768D-2090-4D2B-9175-A1F211C7C80A}" destId="{4B564017-41F6-4994-B0CF-9DC35A8F9F58}" srcOrd="1" destOrd="0" presId="urn:microsoft.com/office/officeart/2017/3/layout/DropPinTimeline"/>
    <dgm:cxn modelId="{0D94F437-D4CD-4060-AAAF-B8C9AAAFC11A}" type="presParOf" srcId="{1C3BE1C3-44A2-41D2-94BD-4DE829002C16}" destId="{E0173178-E71B-4E52-880B-770155BA2049}" srcOrd="2" destOrd="0" presId="urn:microsoft.com/office/officeart/2017/3/layout/DropPinTimeline"/>
    <dgm:cxn modelId="{E14BDFEE-EC07-4B13-AE3C-FB2F45238918}" type="presParOf" srcId="{1C3BE1C3-44A2-41D2-94BD-4DE829002C16}" destId="{315AF0B8-9E8E-46F2-B13F-E82432FE2154}" srcOrd="3" destOrd="0" presId="urn:microsoft.com/office/officeart/2017/3/layout/DropPinTimeline"/>
    <dgm:cxn modelId="{99131205-3118-4251-B2AB-3C1ED0CA7B82}" type="presParOf" srcId="{1C3BE1C3-44A2-41D2-94BD-4DE829002C16}" destId="{41C529C6-F233-4713-9D11-9E456F114AB2}" srcOrd="4" destOrd="0" presId="urn:microsoft.com/office/officeart/2017/3/layout/DropPinTimeline"/>
    <dgm:cxn modelId="{A33ECD3E-2113-4400-92A5-936890DAF2DB}" type="presParOf" srcId="{1C3BE1C3-44A2-41D2-94BD-4DE829002C16}" destId="{DAB2331D-46D5-4536-9A34-0B8DB77D8BA7}" srcOrd="5" destOrd="0" presId="urn:microsoft.com/office/officeart/2017/3/layout/DropPinTimeline"/>
    <dgm:cxn modelId="{9E3B2EEB-5FF6-4284-81D5-54B70365AD18}" type="presParOf" srcId="{27CD39F5-1284-42B2-A80D-E094F1C8ADD6}" destId="{3D410EA0-0FB9-4E2F-B14C-4DE578471514}" srcOrd="5" destOrd="0" presId="urn:microsoft.com/office/officeart/2017/3/layout/DropPinTimeline"/>
    <dgm:cxn modelId="{871EAD43-6EFE-4162-8997-836DED27F4D2}" type="presParOf" srcId="{27CD39F5-1284-42B2-A80D-E094F1C8ADD6}" destId="{B8923724-2C5A-4B24-A3C9-9E2798F28DF0}" srcOrd="6" destOrd="0" presId="urn:microsoft.com/office/officeart/2017/3/layout/DropPinTimeline"/>
    <dgm:cxn modelId="{EEDB827D-D46C-483D-9B93-CFD3B88B33BE}" type="presParOf" srcId="{B8923724-2C5A-4B24-A3C9-9E2798F28DF0}" destId="{B7A5ED6C-53C9-49A3-AEAD-88DE3FF1D9A6}" srcOrd="0" destOrd="0" presId="urn:microsoft.com/office/officeart/2017/3/layout/DropPinTimeline"/>
    <dgm:cxn modelId="{052D28BA-1D10-4224-893A-FC470411516A}" type="presParOf" srcId="{B8923724-2C5A-4B24-A3C9-9E2798F28DF0}" destId="{3748A6D1-8733-4508-8959-389C90BF4E18}" srcOrd="1" destOrd="0" presId="urn:microsoft.com/office/officeart/2017/3/layout/DropPinTimeline"/>
    <dgm:cxn modelId="{08761557-4CD5-4A96-BE22-EB9F7D5E5AA2}" type="presParOf" srcId="{3748A6D1-8733-4508-8959-389C90BF4E18}" destId="{7418F53B-C2E1-4A5F-9D3F-579F16CF6C95}" srcOrd="0" destOrd="0" presId="urn:microsoft.com/office/officeart/2017/3/layout/DropPinTimeline"/>
    <dgm:cxn modelId="{981BA649-F6C9-49E5-87E1-0940A9850190}" type="presParOf" srcId="{3748A6D1-8733-4508-8959-389C90BF4E18}" destId="{83F39F54-5933-40A7-9CF4-8AABCC4B2F67}" srcOrd="1" destOrd="0" presId="urn:microsoft.com/office/officeart/2017/3/layout/DropPinTimeline"/>
    <dgm:cxn modelId="{B8E93EBD-B065-4073-9CF5-34FCEC0087CC}" type="presParOf" srcId="{B8923724-2C5A-4B24-A3C9-9E2798F28DF0}" destId="{E18EDD60-B7F3-442B-A1D1-F23B5DE886B6}" srcOrd="2" destOrd="0" presId="urn:microsoft.com/office/officeart/2017/3/layout/DropPinTimeline"/>
    <dgm:cxn modelId="{3491EDBD-EB22-4950-A449-0F32F42E4C4F}" type="presParOf" srcId="{B8923724-2C5A-4B24-A3C9-9E2798F28DF0}" destId="{3690BA1E-7695-4804-BF60-E113A6804E52}" srcOrd="3" destOrd="0" presId="urn:microsoft.com/office/officeart/2017/3/layout/DropPinTimeline"/>
    <dgm:cxn modelId="{34C97B4E-EF59-485A-9A5C-53C57311D178}" type="presParOf" srcId="{B8923724-2C5A-4B24-A3C9-9E2798F28DF0}" destId="{16776D03-7D7F-417C-92BC-507EB261CFAD}" srcOrd="4" destOrd="0" presId="urn:microsoft.com/office/officeart/2017/3/layout/DropPinTimeline"/>
    <dgm:cxn modelId="{05D6FFE4-5BC5-46EC-9727-8B95FB3583BE}" type="presParOf" srcId="{B8923724-2C5A-4B24-A3C9-9E2798F28DF0}" destId="{1C774A44-DABB-4D3C-9EE2-4A11F6E84184}" srcOrd="5" destOrd="0" presId="urn:microsoft.com/office/officeart/2017/3/layout/DropPinTimeline"/>
    <dgm:cxn modelId="{C6B7A26F-404A-4F4C-ACE1-73ED7FB7DDEB}" type="presParOf" srcId="{27CD39F5-1284-42B2-A80D-E094F1C8ADD6}" destId="{A8860DF8-3FB6-4AB2-87BB-97B785F2D200}" srcOrd="7" destOrd="0" presId="urn:microsoft.com/office/officeart/2017/3/layout/DropPinTimeline"/>
    <dgm:cxn modelId="{E9AFE185-5938-404A-8DA8-D9CA9A52E90F}" type="presParOf" srcId="{27CD39F5-1284-42B2-A80D-E094F1C8ADD6}" destId="{C51951D6-4557-4272-95E0-E55ADA4803B3}" srcOrd="8" destOrd="0" presId="urn:microsoft.com/office/officeart/2017/3/layout/DropPinTimeline"/>
    <dgm:cxn modelId="{917EEFEB-5291-48EA-8C40-3F7EF7738124}" type="presParOf" srcId="{C51951D6-4557-4272-95E0-E55ADA4803B3}" destId="{66A28EC2-5DCA-4856-AE0C-8F5C95F35F57}" srcOrd="0" destOrd="0" presId="urn:microsoft.com/office/officeart/2017/3/layout/DropPinTimeline"/>
    <dgm:cxn modelId="{23D95A3B-CBFF-492C-9589-99ED591ED855}" type="presParOf" srcId="{C51951D6-4557-4272-95E0-E55ADA4803B3}" destId="{AB94EBA4-270F-47E9-BF99-FE431D7BDA68}" srcOrd="1" destOrd="0" presId="urn:microsoft.com/office/officeart/2017/3/layout/DropPinTimeline"/>
    <dgm:cxn modelId="{5AC0270F-7586-4F62-BC0A-B995C6FB0B5B}" type="presParOf" srcId="{AB94EBA4-270F-47E9-BF99-FE431D7BDA68}" destId="{4A9E3008-9129-469B-B3D0-098657A0697A}" srcOrd="0" destOrd="0" presId="urn:microsoft.com/office/officeart/2017/3/layout/DropPinTimeline"/>
    <dgm:cxn modelId="{E221EDEE-53C7-4D06-8A0C-32F6A2AAB57A}" type="presParOf" srcId="{AB94EBA4-270F-47E9-BF99-FE431D7BDA68}" destId="{6C197389-DDF4-4509-889D-D87AE4797914}" srcOrd="1" destOrd="0" presId="urn:microsoft.com/office/officeart/2017/3/layout/DropPinTimeline"/>
    <dgm:cxn modelId="{B8FCA40E-8557-4E5E-A87B-8EDCF5B37083}" type="presParOf" srcId="{C51951D6-4557-4272-95E0-E55ADA4803B3}" destId="{FB38E058-F102-4D26-8E00-C5AF02AE83D3}" srcOrd="2" destOrd="0" presId="urn:microsoft.com/office/officeart/2017/3/layout/DropPinTimeline"/>
    <dgm:cxn modelId="{D8C2DABC-3315-4381-A31F-2B83989EF4A7}" type="presParOf" srcId="{C51951D6-4557-4272-95E0-E55ADA4803B3}" destId="{7EF23C43-DBC4-4E77-91BB-F94AAF1A436F}" srcOrd="3" destOrd="0" presId="urn:microsoft.com/office/officeart/2017/3/layout/DropPinTimeline"/>
    <dgm:cxn modelId="{68D3D52C-67B2-47E6-AED1-E70C796DCC67}" type="presParOf" srcId="{C51951D6-4557-4272-95E0-E55ADA4803B3}" destId="{34295A43-1326-45AA-AF60-4EE0CBE9323D}" srcOrd="4" destOrd="0" presId="urn:microsoft.com/office/officeart/2017/3/layout/DropPinTimeline"/>
    <dgm:cxn modelId="{908708AC-4EC5-4A89-BA78-B1D8BB02C2AC}" type="presParOf" srcId="{C51951D6-4557-4272-95E0-E55ADA4803B3}" destId="{6C2E469B-9D4E-4B08-818D-AECA4A4E30AE}" srcOrd="5" destOrd="0" presId="urn:microsoft.com/office/officeart/2017/3/layout/DropPinTimeline"/>
    <dgm:cxn modelId="{0DCC38B7-FDFB-492D-9036-52B0D18B8287}" type="presParOf" srcId="{27CD39F5-1284-42B2-A80D-E094F1C8ADD6}" destId="{D7BEA394-5121-4A62-94DA-5BEC32C10E95}" srcOrd="9" destOrd="0" presId="urn:microsoft.com/office/officeart/2017/3/layout/DropPinTimeline"/>
    <dgm:cxn modelId="{E226BCC6-52A4-444A-A469-D175AE16A1C8}" type="presParOf" srcId="{27CD39F5-1284-42B2-A80D-E094F1C8ADD6}" destId="{DB3C8DA6-8599-4B32-96F7-A5DF16454A6F}" srcOrd="10" destOrd="0" presId="urn:microsoft.com/office/officeart/2017/3/layout/DropPinTimeline"/>
    <dgm:cxn modelId="{B859DEE3-FBED-43CD-B171-75365AAD37B9}" type="presParOf" srcId="{DB3C8DA6-8599-4B32-96F7-A5DF16454A6F}" destId="{AF6525E7-1596-4EA7-9D19-FC5171AE8B94}" srcOrd="0" destOrd="0" presId="urn:microsoft.com/office/officeart/2017/3/layout/DropPinTimeline"/>
    <dgm:cxn modelId="{92A5B264-ECA4-4888-AFDE-DC612BAC4D72}" type="presParOf" srcId="{DB3C8DA6-8599-4B32-96F7-A5DF16454A6F}" destId="{E19366D1-C1AF-4AF1-B182-3553AA96B226}" srcOrd="1" destOrd="0" presId="urn:microsoft.com/office/officeart/2017/3/layout/DropPinTimeline"/>
    <dgm:cxn modelId="{69DE999C-3D6E-4F7D-BC75-D7A64854417B}" type="presParOf" srcId="{E19366D1-C1AF-4AF1-B182-3553AA96B226}" destId="{D7153ED0-FD51-4F11-968F-C1FF433A81C4}" srcOrd="0" destOrd="0" presId="urn:microsoft.com/office/officeart/2017/3/layout/DropPinTimeline"/>
    <dgm:cxn modelId="{24BB4DF8-D6E3-4C36-9B33-FD52D4D43C14}" type="presParOf" srcId="{E19366D1-C1AF-4AF1-B182-3553AA96B226}" destId="{0715C1DE-D2B9-42CA-9271-4D5D47E63059}" srcOrd="1" destOrd="0" presId="urn:microsoft.com/office/officeart/2017/3/layout/DropPinTimeline"/>
    <dgm:cxn modelId="{0829D908-E5D6-467C-A7C5-0A4DDC33C83F}" type="presParOf" srcId="{DB3C8DA6-8599-4B32-96F7-A5DF16454A6F}" destId="{63C3244C-4D95-4909-BE7F-DA7C8CB0C7F6}" srcOrd="2" destOrd="0" presId="urn:microsoft.com/office/officeart/2017/3/layout/DropPinTimeline"/>
    <dgm:cxn modelId="{CF3E17F4-2CE7-4F6B-9B64-CC3F1F074DDC}" type="presParOf" srcId="{DB3C8DA6-8599-4B32-96F7-A5DF16454A6F}" destId="{2CA163BE-F6C4-4F59-BFF8-F46DC8EF970A}" srcOrd="3" destOrd="0" presId="urn:microsoft.com/office/officeart/2017/3/layout/DropPinTimeline"/>
    <dgm:cxn modelId="{DA8DAE98-393E-48AD-ACD6-DC36E9EF9542}" type="presParOf" srcId="{DB3C8DA6-8599-4B32-96F7-A5DF16454A6F}" destId="{FCC56C05-0037-460D-80F8-FD243F3687EF}" srcOrd="4" destOrd="0" presId="urn:microsoft.com/office/officeart/2017/3/layout/DropPinTimeline"/>
    <dgm:cxn modelId="{494066F6-E54F-4FE5-BCB9-C247A879C3A2}" type="presParOf" srcId="{DB3C8DA6-8599-4B32-96F7-A5DF16454A6F}" destId="{8B9AAE94-DFB1-41CD-BF8D-A9DAE00E8710}" srcOrd="5" destOrd="0" presId="urn:microsoft.com/office/officeart/2017/3/layout/DropPinTimeline"/>
    <dgm:cxn modelId="{3E66AF20-9A4D-45AC-BF47-B85A7A8E1710}" type="presParOf" srcId="{27CD39F5-1284-42B2-A80D-E094F1C8ADD6}" destId="{59EC38E7-79A2-456F-88E7-168833637329}" srcOrd="11" destOrd="0" presId="urn:microsoft.com/office/officeart/2017/3/layout/DropPinTimeline"/>
    <dgm:cxn modelId="{0C72F32D-616F-42CB-9896-D09CF44FB3AB}" type="presParOf" srcId="{27CD39F5-1284-42B2-A80D-E094F1C8ADD6}" destId="{D6648B5E-C1B9-4B15-B1D7-C02093E3EA4B}" srcOrd="12" destOrd="0" presId="urn:microsoft.com/office/officeart/2017/3/layout/DropPinTimeline"/>
    <dgm:cxn modelId="{316870D3-506E-4496-8FB5-DE300A43FFF8}" type="presParOf" srcId="{D6648B5E-C1B9-4B15-B1D7-C02093E3EA4B}" destId="{15A79EA3-195F-45C0-924C-B5ADF1CA691D}" srcOrd="0" destOrd="0" presId="urn:microsoft.com/office/officeart/2017/3/layout/DropPinTimeline"/>
    <dgm:cxn modelId="{C1121D03-5CCD-4DD0-A0FF-5C50F2017003}" type="presParOf" srcId="{D6648B5E-C1B9-4B15-B1D7-C02093E3EA4B}" destId="{C9AC90F7-1C97-4DCC-9780-9BCA1F3F60E3}" srcOrd="1" destOrd="0" presId="urn:microsoft.com/office/officeart/2017/3/layout/DropPinTimeline"/>
    <dgm:cxn modelId="{2D4D40B6-F252-4F47-BF61-5C2B23A4E977}" type="presParOf" srcId="{C9AC90F7-1C97-4DCC-9780-9BCA1F3F60E3}" destId="{5CA9F15F-7DCC-4FEE-BCFA-DBC8BB2A423F}" srcOrd="0" destOrd="0" presId="urn:microsoft.com/office/officeart/2017/3/layout/DropPinTimeline"/>
    <dgm:cxn modelId="{7546433C-C389-4276-AE40-B70F8B9B4015}" type="presParOf" srcId="{C9AC90F7-1C97-4DCC-9780-9BCA1F3F60E3}" destId="{47D95B4A-DF81-4FEC-9B26-F8E3570757BC}" srcOrd="1" destOrd="0" presId="urn:microsoft.com/office/officeart/2017/3/layout/DropPinTimeline"/>
    <dgm:cxn modelId="{1F33AE5D-AC33-4004-83E8-0C23017682D5}" type="presParOf" srcId="{D6648B5E-C1B9-4B15-B1D7-C02093E3EA4B}" destId="{20E762E7-741C-4DF2-83B5-62C00E234EE2}" srcOrd="2" destOrd="0" presId="urn:microsoft.com/office/officeart/2017/3/layout/DropPinTimeline"/>
    <dgm:cxn modelId="{2150178F-5B0E-4FFA-A8DA-A69D32E82DF2}" type="presParOf" srcId="{D6648B5E-C1B9-4B15-B1D7-C02093E3EA4B}" destId="{FDBC9E95-46FE-4923-B395-A25AC2859569}" srcOrd="3" destOrd="0" presId="urn:microsoft.com/office/officeart/2017/3/layout/DropPinTimeline"/>
    <dgm:cxn modelId="{F1A8B54D-C704-4442-A1F5-08B696EA419A}" type="presParOf" srcId="{D6648B5E-C1B9-4B15-B1D7-C02093E3EA4B}" destId="{0641D1E5-BC4D-4554-A666-59F3184ADE78}" srcOrd="4" destOrd="0" presId="urn:microsoft.com/office/officeart/2017/3/layout/DropPinTimeline"/>
    <dgm:cxn modelId="{7532FEDF-33AC-485F-AAD1-0AC2767A5C6C}" type="presParOf" srcId="{D6648B5E-C1B9-4B15-B1D7-C02093E3EA4B}" destId="{79CF5BFB-72FB-46F5-8A67-BBB2D905E998}" srcOrd="5" destOrd="0" presId="urn:microsoft.com/office/officeart/2017/3/layout/DropPinTimeline"/>
    <dgm:cxn modelId="{801E0991-D5CA-490D-BBAF-7FFBAC5B5D25}" type="presParOf" srcId="{27CD39F5-1284-42B2-A80D-E094F1C8ADD6}" destId="{5EAF5849-B31A-4367-A72E-0B013F269B85}" srcOrd="13" destOrd="0" presId="urn:microsoft.com/office/officeart/2017/3/layout/DropPinTimeline"/>
    <dgm:cxn modelId="{1D0C27C0-170A-41F6-B3A9-659A39A95A00}" type="presParOf" srcId="{27CD39F5-1284-42B2-A80D-E094F1C8ADD6}" destId="{B636E395-BABD-4D36-8C2F-49AA67EB89F0}" srcOrd="14" destOrd="0" presId="urn:microsoft.com/office/officeart/2017/3/layout/DropPinTimeline"/>
    <dgm:cxn modelId="{D262755A-9990-4164-84FE-3B4BBD8EE2FC}" type="presParOf" srcId="{B636E395-BABD-4D36-8C2F-49AA67EB89F0}" destId="{34B30B76-C358-4414-83C3-3E3E03604774}" srcOrd="0" destOrd="0" presId="urn:microsoft.com/office/officeart/2017/3/layout/DropPinTimeline"/>
    <dgm:cxn modelId="{055034CE-B389-4E8E-98CD-41E62441F166}" type="presParOf" srcId="{B636E395-BABD-4D36-8C2F-49AA67EB89F0}" destId="{C2B4465B-F4FE-43CE-BE50-9346CA4B51BC}" srcOrd="1" destOrd="0" presId="urn:microsoft.com/office/officeart/2017/3/layout/DropPinTimeline"/>
    <dgm:cxn modelId="{D0B2F1CD-EF81-4386-905A-33ADD06D5572}" type="presParOf" srcId="{C2B4465B-F4FE-43CE-BE50-9346CA4B51BC}" destId="{9FB614DD-B84E-4733-B381-905B1F1B1FD5}" srcOrd="0" destOrd="0" presId="urn:microsoft.com/office/officeart/2017/3/layout/DropPinTimeline"/>
    <dgm:cxn modelId="{3B858AEE-C98E-4051-85A9-EE7CD8EF2A13}" type="presParOf" srcId="{C2B4465B-F4FE-43CE-BE50-9346CA4B51BC}" destId="{3E443602-1903-428D-B2E3-9A91CED8A1F0}" srcOrd="1" destOrd="0" presId="urn:microsoft.com/office/officeart/2017/3/layout/DropPinTimeline"/>
    <dgm:cxn modelId="{4E9AC4EB-D7BE-4CDE-9752-A6D6B2A89DF2}" type="presParOf" srcId="{B636E395-BABD-4D36-8C2F-49AA67EB89F0}" destId="{410A7EDF-9600-49C3-AEE8-0CEAEBBF68A9}" srcOrd="2" destOrd="0" presId="urn:microsoft.com/office/officeart/2017/3/layout/DropPinTimeline"/>
    <dgm:cxn modelId="{7034E71C-5A7A-4A1F-B3A2-5C6BEEDAF194}" type="presParOf" srcId="{B636E395-BABD-4D36-8C2F-49AA67EB89F0}" destId="{BEEE01B6-26B1-43AF-B881-631D2824C7FF}" srcOrd="3" destOrd="0" presId="urn:microsoft.com/office/officeart/2017/3/layout/DropPinTimeline"/>
    <dgm:cxn modelId="{6CB203CE-EC25-4365-BA14-6086CE522EC1}" type="presParOf" srcId="{B636E395-BABD-4D36-8C2F-49AA67EB89F0}" destId="{31932B23-8ABA-43A2-8822-8A2E75688F55}" srcOrd="4" destOrd="0" presId="urn:microsoft.com/office/officeart/2017/3/layout/DropPinTimeline"/>
    <dgm:cxn modelId="{EF7B48CA-E5C4-491D-BD17-7BC831A2D506}" type="presParOf" srcId="{B636E395-BABD-4D36-8C2F-49AA67EB89F0}" destId="{4E39B01D-8E1C-491C-ABBA-018805E65A02}" srcOrd="5" destOrd="0" presId="urn:microsoft.com/office/officeart/2017/3/layout/DropPinTimeline"/>
    <dgm:cxn modelId="{15CBEADA-5C3C-4974-988C-71E0823016C3}" type="presParOf" srcId="{27CD39F5-1284-42B2-A80D-E094F1C8ADD6}" destId="{A32D2946-1A99-4A68-8A6D-878334740D34}" srcOrd="15" destOrd="0" presId="urn:microsoft.com/office/officeart/2017/3/layout/DropPinTimeline"/>
    <dgm:cxn modelId="{FCA37000-96D8-4017-BCAE-630FD786FDCC}" type="presParOf" srcId="{27CD39F5-1284-42B2-A80D-E094F1C8ADD6}" destId="{FA78C1B2-E8D1-466E-B13B-E3517244BD48}" srcOrd="16" destOrd="0" presId="urn:microsoft.com/office/officeart/2017/3/layout/DropPinTimeline"/>
    <dgm:cxn modelId="{87FB8160-3F65-4946-BA29-D8F22B63DCC4}" type="presParOf" srcId="{FA78C1B2-E8D1-466E-B13B-E3517244BD48}" destId="{08B1194A-B71C-4A25-B078-9F13BC63F61A}" srcOrd="0" destOrd="0" presId="urn:microsoft.com/office/officeart/2017/3/layout/DropPinTimeline"/>
    <dgm:cxn modelId="{9F56C3C1-B801-4D34-AC96-21EAD2488F90}" type="presParOf" srcId="{FA78C1B2-E8D1-466E-B13B-E3517244BD48}" destId="{36D6E8E2-9528-4486-8805-54EB0FF54935}" srcOrd="1" destOrd="0" presId="urn:microsoft.com/office/officeart/2017/3/layout/DropPinTimeline"/>
    <dgm:cxn modelId="{C7A38401-C9AE-49A1-B64E-B3E0B363F94C}" type="presParOf" srcId="{36D6E8E2-9528-4486-8805-54EB0FF54935}" destId="{6B8C1BA3-4AC5-48B1-B38F-9B8D3618A65C}" srcOrd="0" destOrd="0" presId="urn:microsoft.com/office/officeart/2017/3/layout/DropPinTimeline"/>
    <dgm:cxn modelId="{BFBCB32A-BF24-429C-8DCB-308E399C87A7}" type="presParOf" srcId="{36D6E8E2-9528-4486-8805-54EB0FF54935}" destId="{4B1DF2B0-3994-4870-9AA9-2BEFB0657AE1}" srcOrd="1" destOrd="0" presId="urn:microsoft.com/office/officeart/2017/3/layout/DropPinTimeline"/>
    <dgm:cxn modelId="{0200567A-CAB2-43C3-83B3-6531EB30B9F3}" type="presParOf" srcId="{FA78C1B2-E8D1-466E-B13B-E3517244BD48}" destId="{F1AD73FE-A4BC-4098-9316-7336ADBE56EE}" srcOrd="2" destOrd="0" presId="urn:microsoft.com/office/officeart/2017/3/layout/DropPinTimeline"/>
    <dgm:cxn modelId="{503A132E-6AD3-44A8-8F93-06E8E30C21D9}" type="presParOf" srcId="{FA78C1B2-E8D1-466E-B13B-E3517244BD48}" destId="{E343F63C-9F9B-4626-89EB-4AEEEF9F3382}" srcOrd="3" destOrd="0" presId="urn:microsoft.com/office/officeart/2017/3/layout/DropPinTimeline"/>
    <dgm:cxn modelId="{206A3E0E-518A-49AA-8B5A-A8969387AED4}" type="presParOf" srcId="{FA78C1B2-E8D1-466E-B13B-E3517244BD48}" destId="{B15CD90C-3B40-45D4-9B5C-2E56B7D46A90}" srcOrd="4" destOrd="0" presId="urn:microsoft.com/office/officeart/2017/3/layout/DropPinTimeline"/>
    <dgm:cxn modelId="{74CCC705-9FA4-4729-8702-784883A0FFAF}" type="presParOf" srcId="{FA78C1B2-E8D1-466E-B13B-E3517244BD48}" destId="{31EBA2CC-1681-4D2E-9D0F-624F8B3D4F7F}"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BD9856-9926-4B77-8181-1355A506995B}" type="doc">
      <dgm:prSet loTypeId="urn:microsoft.com/office/officeart/2005/8/layout/chart3" loCatId="relationship" qsTypeId="urn:microsoft.com/office/officeart/2005/8/quickstyle/simple1" qsCatId="simple" csTypeId="urn:microsoft.com/office/officeart/2005/8/colors/accent1_2" csCatId="accent1" phldr="1"/>
      <dgm:spPr/>
    </dgm:pt>
    <dgm:pt modelId="{C6AEF47E-B9D1-4A6A-9586-0F9A7ED02338}">
      <dgm:prSet phldrT="[Text]"/>
      <dgm:spPr>
        <a:solidFill>
          <a:schemeClr val="accent1"/>
        </a:solidFill>
      </dgm:spPr>
      <dgm:t>
        <a:bodyPr/>
        <a:lstStyle/>
        <a:p>
          <a:r>
            <a:rPr lang="en-GB" dirty="0"/>
            <a:t>50% Price</a:t>
          </a:r>
        </a:p>
      </dgm:t>
    </dgm:pt>
    <dgm:pt modelId="{E6D60D4A-1941-437A-8BBF-B3676903D2C8}" type="parTrans" cxnId="{F4AB479A-C392-4F14-804E-31ACE16F1894}">
      <dgm:prSet/>
      <dgm:spPr/>
      <dgm:t>
        <a:bodyPr/>
        <a:lstStyle/>
        <a:p>
          <a:endParaRPr lang="en-GB"/>
        </a:p>
      </dgm:t>
    </dgm:pt>
    <dgm:pt modelId="{899BB3E6-C2A2-466A-808D-850AD7AE56BF}" type="sibTrans" cxnId="{F4AB479A-C392-4F14-804E-31ACE16F1894}">
      <dgm:prSet/>
      <dgm:spPr/>
      <dgm:t>
        <a:bodyPr/>
        <a:lstStyle/>
        <a:p>
          <a:endParaRPr lang="en-GB"/>
        </a:p>
      </dgm:t>
    </dgm:pt>
    <dgm:pt modelId="{5F08CA94-DB58-4977-A738-89CAB87180C7}">
      <dgm:prSet phldrT="[Text]"/>
      <dgm:spPr>
        <a:solidFill>
          <a:srgbClr val="92D050"/>
        </a:solidFill>
      </dgm:spPr>
      <dgm:t>
        <a:bodyPr/>
        <a:lstStyle/>
        <a:p>
          <a:r>
            <a:rPr lang="en-GB" dirty="0"/>
            <a:t>50% Quality</a:t>
          </a:r>
        </a:p>
      </dgm:t>
    </dgm:pt>
    <dgm:pt modelId="{254ECF69-F499-4A2A-BFA6-36A6C79D7FBE}" type="parTrans" cxnId="{15ECBFFE-AC73-49AF-85F8-7337040449DF}">
      <dgm:prSet/>
      <dgm:spPr/>
      <dgm:t>
        <a:bodyPr/>
        <a:lstStyle/>
        <a:p>
          <a:endParaRPr lang="en-GB"/>
        </a:p>
      </dgm:t>
    </dgm:pt>
    <dgm:pt modelId="{C7E28F44-F3B2-44E5-B895-54142CFA73A7}" type="sibTrans" cxnId="{15ECBFFE-AC73-49AF-85F8-7337040449DF}">
      <dgm:prSet/>
      <dgm:spPr/>
      <dgm:t>
        <a:bodyPr/>
        <a:lstStyle/>
        <a:p>
          <a:endParaRPr lang="en-GB"/>
        </a:p>
      </dgm:t>
    </dgm:pt>
    <dgm:pt modelId="{D69E9A29-623B-40C2-9173-F9EE34FAFB90}" type="pres">
      <dgm:prSet presAssocID="{FCBD9856-9926-4B77-8181-1355A506995B}" presName="compositeShape" presStyleCnt="0">
        <dgm:presLayoutVars>
          <dgm:chMax val="7"/>
          <dgm:dir/>
          <dgm:resizeHandles val="exact"/>
        </dgm:presLayoutVars>
      </dgm:prSet>
      <dgm:spPr/>
    </dgm:pt>
    <dgm:pt modelId="{79465E31-8AA2-4C9D-8E20-5A60F3FAEDE8}" type="pres">
      <dgm:prSet presAssocID="{FCBD9856-9926-4B77-8181-1355A506995B}" presName="wedge1" presStyleLbl="node1" presStyleIdx="0" presStyleCnt="2" custLinFactNeighborX="-1190" custLinFactNeighborY="-3075"/>
      <dgm:spPr/>
    </dgm:pt>
    <dgm:pt modelId="{6AF5789B-5298-4A22-802F-1A7AEA5ACE68}" type="pres">
      <dgm:prSet presAssocID="{FCBD9856-9926-4B77-8181-1355A506995B}" presName="wedge1Tx" presStyleLbl="node1" presStyleIdx="0" presStyleCnt="2">
        <dgm:presLayoutVars>
          <dgm:chMax val="0"/>
          <dgm:chPref val="0"/>
          <dgm:bulletEnabled val="1"/>
        </dgm:presLayoutVars>
      </dgm:prSet>
      <dgm:spPr/>
    </dgm:pt>
    <dgm:pt modelId="{3D88ADD6-863A-46B3-B6ED-DE2FD3491925}" type="pres">
      <dgm:prSet presAssocID="{FCBD9856-9926-4B77-8181-1355A506995B}" presName="wedge2" presStyleLbl="node1" presStyleIdx="1" presStyleCnt="2" custLinFactNeighborX="-1025" custLinFactNeighborY="-3280"/>
      <dgm:spPr/>
    </dgm:pt>
    <dgm:pt modelId="{F736610D-3048-4997-BBE9-F0F315BB99DB}" type="pres">
      <dgm:prSet presAssocID="{FCBD9856-9926-4B77-8181-1355A506995B}" presName="wedge2Tx" presStyleLbl="node1" presStyleIdx="1" presStyleCnt="2">
        <dgm:presLayoutVars>
          <dgm:chMax val="0"/>
          <dgm:chPref val="0"/>
          <dgm:bulletEnabled val="1"/>
        </dgm:presLayoutVars>
      </dgm:prSet>
      <dgm:spPr/>
    </dgm:pt>
  </dgm:ptLst>
  <dgm:cxnLst>
    <dgm:cxn modelId="{6B68C409-0F9F-49CB-9B87-21FD86B57D6D}" type="presOf" srcId="{C6AEF47E-B9D1-4A6A-9586-0F9A7ED02338}" destId="{79465E31-8AA2-4C9D-8E20-5A60F3FAEDE8}" srcOrd="0" destOrd="0" presId="urn:microsoft.com/office/officeart/2005/8/layout/chart3"/>
    <dgm:cxn modelId="{697BCE0D-5C2A-4BA6-9FD5-96D4331A1243}" type="presOf" srcId="{5F08CA94-DB58-4977-A738-89CAB87180C7}" destId="{3D88ADD6-863A-46B3-B6ED-DE2FD3491925}" srcOrd="0" destOrd="0" presId="urn:microsoft.com/office/officeart/2005/8/layout/chart3"/>
    <dgm:cxn modelId="{7D973D1B-3198-4B93-82CB-AE7EE6D46539}" type="presOf" srcId="{FCBD9856-9926-4B77-8181-1355A506995B}" destId="{D69E9A29-623B-40C2-9173-F9EE34FAFB90}" srcOrd="0" destOrd="0" presId="urn:microsoft.com/office/officeart/2005/8/layout/chart3"/>
    <dgm:cxn modelId="{726C0692-9DEE-4139-A312-1278D78D432E}" type="presOf" srcId="{C6AEF47E-B9D1-4A6A-9586-0F9A7ED02338}" destId="{6AF5789B-5298-4A22-802F-1A7AEA5ACE68}" srcOrd="1" destOrd="0" presId="urn:microsoft.com/office/officeart/2005/8/layout/chart3"/>
    <dgm:cxn modelId="{F4AB479A-C392-4F14-804E-31ACE16F1894}" srcId="{FCBD9856-9926-4B77-8181-1355A506995B}" destId="{C6AEF47E-B9D1-4A6A-9586-0F9A7ED02338}" srcOrd="0" destOrd="0" parTransId="{E6D60D4A-1941-437A-8BBF-B3676903D2C8}" sibTransId="{899BB3E6-C2A2-466A-808D-850AD7AE56BF}"/>
    <dgm:cxn modelId="{0E1426F4-6D36-40E8-A340-5339C47658FB}" type="presOf" srcId="{5F08CA94-DB58-4977-A738-89CAB87180C7}" destId="{F736610D-3048-4997-BBE9-F0F315BB99DB}" srcOrd="1" destOrd="0" presId="urn:microsoft.com/office/officeart/2005/8/layout/chart3"/>
    <dgm:cxn modelId="{15ECBFFE-AC73-49AF-85F8-7337040449DF}" srcId="{FCBD9856-9926-4B77-8181-1355A506995B}" destId="{5F08CA94-DB58-4977-A738-89CAB87180C7}" srcOrd="1" destOrd="0" parTransId="{254ECF69-F499-4A2A-BFA6-36A6C79D7FBE}" sibTransId="{C7E28F44-F3B2-44E5-B895-54142CFA73A7}"/>
    <dgm:cxn modelId="{E3C0F412-E21D-428E-A8F9-12FF8096E3CE}" type="presParOf" srcId="{D69E9A29-623B-40C2-9173-F9EE34FAFB90}" destId="{79465E31-8AA2-4C9D-8E20-5A60F3FAEDE8}" srcOrd="0" destOrd="0" presId="urn:microsoft.com/office/officeart/2005/8/layout/chart3"/>
    <dgm:cxn modelId="{5508B151-915E-4681-9385-EEA051F712D3}" type="presParOf" srcId="{D69E9A29-623B-40C2-9173-F9EE34FAFB90}" destId="{6AF5789B-5298-4A22-802F-1A7AEA5ACE68}" srcOrd="1" destOrd="0" presId="urn:microsoft.com/office/officeart/2005/8/layout/chart3"/>
    <dgm:cxn modelId="{BBA3FEA0-F13F-430A-9873-B90E2F7EDA80}" type="presParOf" srcId="{D69E9A29-623B-40C2-9173-F9EE34FAFB90}" destId="{3D88ADD6-863A-46B3-B6ED-DE2FD3491925}" srcOrd="2" destOrd="0" presId="urn:microsoft.com/office/officeart/2005/8/layout/chart3"/>
    <dgm:cxn modelId="{299CF4CA-5033-4D8A-9363-1E80B9205222}" type="presParOf" srcId="{D69E9A29-623B-40C2-9173-F9EE34FAFB90}" destId="{F736610D-3048-4997-BBE9-F0F315BB99DB}" srcOrd="3"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4DEC1A-9E9B-4E78-86D7-1AD374D4E35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97D9328-4835-4C18-9D2E-74E24A7EEC97}">
      <dgm:prSet phldrT="[Text]" custT="1"/>
      <dgm:spPr/>
      <dgm:t>
        <a:bodyPr/>
        <a:lstStyle/>
        <a:p>
          <a:r>
            <a:rPr lang="en-GB" sz="1400" dirty="0"/>
            <a:t>Read</a:t>
          </a:r>
        </a:p>
      </dgm:t>
    </dgm:pt>
    <dgm:pt modelId="{D72B5ADA-7E48-47FA-B5F8-A82F53021581}" type="parTrans" cxnId="{DD307BCA-2BF4-440B-93A0-53E22779F326}">
      <dgm:prSet/>
      <dgm:spPr/>
      <dgm:t>
        <a:bodyPr/>
        <a:lstStyle/>
        <a:p>
          <a:endParaRPr lang="en-GB"/>
        </a:p>
      </dgm:t>
    </dgm:pt>
    <dgm:pt modelId="{C229D7B1-8D81-47A9-8D3F-62BA4251D681}" type="sibTrans" cxnId="{DD307BCA-2BF4-440B-93A0-53E22779F326}">
      <dgm:prSet/>
      <dgm:spPr/>
      <dgm:t>
        <a:bodyPr/>
        <a:lstStyle/>
        <a:p>
          <a:endParaRPr lang="en-GB"/>
        </a:p>
      </dgm:t>
    </dgm:pt>
    <dgm:pt modelId="{F6857706-02D6-4B14-BC95-40DF8CA5C045}">
      <dgm:prSet phldrT="[Text]" custT="1"/>
      <dgm:spPr/>
      <dgm:t>
        <a:bodyPr/>
        <a:lstStyle/>
        <a:p>
          <a:r>
            <a:rPr lang="en-GB" sz="1400" dirty="0"/>
            <a:t> Understand the evaluation Criteria and how it is applied</a:t>
          </a:r>
        </a:p>
      </dgm:t>
    </dgm:pt>
    <dgm:pt modelId="{934F85F6-613F-4406-8B10-2079928D7C63}" type="parTrans" cxnId="{8C58A814-480D-4DB7-8617-14C2C2D23A71}">
      <dgm:prSet/>
      <dgm:spPr/>
      <dgm:t>
        <a:bodyPr/>
        <a:lstStyle/>
        <a:p>
          <a:endParaRPr lang="en-GB"/>
        </a:p>
      </dgm:t>
    </dgm:pt>
    <dgm:pt modelId="{AB33D7B7-1522-4BA2-9BBD-C2AECD812E5A}" type="sibTrans" cxnId="{8C58A814-480D-4DB7-8617-14C2C2D23A71}">
      <dgm:prSet/>
      <dgm:spPr/>
      <dgm:t>
        <a:bodyPr/>
        <a:lstStyle/>
        <a:p>
          <a:endParaRPr lang="en-GB"/>
        </a:p>
      </dgm:t>
    </dgm:pt>
    <dgm:pt modelId="{CCE75960-110B-4562-9934-333416FEE6B0}">
      <dgm:prSet phldrT="[Text]" custT="1"/>
      <dgm:spPr/>
      <dgm:t>
        <a:bodyPr/>
        <a:lstStyle/>
        <a:p>
          <a:r>
            <a:rPr lang="en-GB" sz="1400" dirty="0"/>
            <a:t>Understand the Specification and identify early on in the process any contentions that exist.</a:t>
          </a:r>
        </a:p>
      </dgm:t>
    </dgm:pt>
    <dgm:pt modelId="{E1AD58EB-483D-42D7-9E32-3B2645C7AC56}" type="parTrans" cxnId="{2FDA468A-7BEE-4C11-A706-DECE36B0F966}">
      <dgm:prSet/>
      <dgm:spPr/>
      <dgm:t>
        <a:bodyPr/>
        <a:lstStyle/>
        <a:p>
          <a:endParaRPr lang="en-GB"/>
        </a:p>
      </dgm:t>
    </dgm:pt>
    <dgm:pt modelId="{500DD896-9473-44A6-ACA1-FB6DC2778AD8}" type="sibTrans" cxnId="{2FDA468A-7BEE-4C11-A706-DECE36B0F966}">
      <dgm:prSet/>
      <dgm:spPr/>
      <dgm:t>
        <a:bodyPr/>
        <a:lstStyle/>
        <a:p>
          <a:endParaRPr lang="en-GB"/>
        </a:p>
      </dgm:t>
    </dgm:pt>
    <dgm:pt modelId="{76E85DE3-2386-44C5-AB10-73FB006E432B}">
      <dgm:prSet phldrT="[Text]" custT="1"/>
      <dgm:spPr/>
      <dgm:t>
        <a:bodyPr/>
        <a:lstStyle/>
        <a:p>
          <a:r>
            <a:rPr lang="en-GB" sz="1400" dirty="0"/>
            <a:t>Interpret</a:t>
          </a:r>
        </a:p>
      </dgm:t>
    </dgm:pt>
    <dgm:pt modelId="{9DD898CE-4142-48AF-A905-41FDD8456B7A}" type="parTrans" cxnId="{2F2A3B7F-0945-4304-90C5-660C0311AF29}">
      <dgm:prSet/>
      <dgm:spPr/>
      <dgm:t>
        <a:bodyPr/>
        <a:lstStyle/>
        <a:p>
          <a:endParaRPr lang="en-GB"/>
        </a:p>
      </dgm:t>
    </dgm:pt>
    <dgm:pt modelId="{08FF93DD-3554-4963-97A3-4E90F634749C}" type="sibTrans" cxnId="{2F2A3B7F-0945-4304-90C5-660C0311AF29}">
      <dgm:prSet/>
      <dgm:spPr/>
      <dgm:t>
        <a:bodyPr/>
        <a:lstStyle/>
        <a:p>
          <a:endParaRPr lang="en-GB"/>
        </a:p>
      </dgm:t>
    </dgm:pt>
    <dgm:pt modelId="{76737315-BFA9-4E55-BAB6-3F10FEF915D1}">
      <dgm:prSet phldrT="[Text]" custT="1"/>
      <dgm:spPr/>
      <dgm:t>
        <a:bodyPr/>
        <a:lstStyle/>
        <a:p>
          <a:r>
            <a:rPr lang="en-GB" sz="1400" dirty="0"/>
            <a:t>Consider your own expertise and core points you wish to highlight as part of your response.</a:t>
          </a:r>
        </a:p>
      </dgm:t>
    </dgm:pt>
    <dgm:pt modelId="{3BFC1E83-98FE-4A06-98C9-8216A6F84AE4}" type="parTrans" cxnId="{7923ABFD-2DA0-456D-A79E-881A77675C8A}">
      <dgm:prSet/>
      <dgm:spPr/>
      <dgm:t>
        <a:bodyPr/>
        <a:lstStyle/>
        <a:p>
          <a:endParaRPr lang="en-GB"/>
        </a:p>
      </dgm:t>
    </dgm:pt>
    <dgm:pt modelId="{386FE549-C218-45E8-A2D7-6504A43A3549}" type="sibTrans" cxnId="{7923ABFD-2DA0-456D-A79E-881A77675C8A}">
      <dgm:prSet/>
      <dgm:spPr/>
      <dgm:t>
        <a:bodyPr/>
        <a:lstStyle/>
        <a:p>
          <a:endParaRPr lang="en-GB"/>
        </a:p>
      </dgm:t>
    </dgm:pt>
    <dgm:pt modelId="{99A238A4-8CDD-43B6-B3B2-C7B416CE2B55}">
      <dgm:prSet phldrT="[Text]"/>
      <dgm:spPr/>
      <dgm:t>
        <a:bodyPr/>
        <a:lstStyle/>
        <a:p>
          <a:r>
            <a:rPr lang="en-GB" sz="1200" dirty="0"/>
            <a:t>Ask any clarification questions early on in the process to enable you to submit a quality bid response.  Don’t make assumptions without validating the base information.</a:t>
          </a:r>
        </a:p>
      </dgm:t>
    </dgm:pt>
    <dgm:pt modelId="{3FE97BAF-5A57-4850-BD4B-6D73FB9C125C}" type="parTrans" cxnId="{93AE8F5A-1A0F-4F0F-9535-FAF1A0D34EFB}">
      <dgm:prSet/>
      <dgm:spPr/>
      <dgm:t>
        <a:bodyPr/>
        <a:lstStyle/>
        <a:p>
          <a:endParaRPr lang="en-GB"/>
        </a:p>
      </dgm:t>
    </dgm:pt>
    <dgm:pt modelId="{960CC0D3-D1EE-40D0-8EAB-9F65E2637BCB}" type="sibTrans" cxnId="{93AE8F5A-1A0F-4F0F-9535-FAF1A0D34EFB}">
      <dgm:prSet/>
      <dgm:spPr/>
      <dgm:t>
        <a:bodyPr/>
        <a:lstStyle/>
        <a:p>
          <a:endParaRPr lang="en-GB"/>
        </a:p>
      </dgm:t>
    </dgm:pt>
    <dgm:pt modelId="{843952E4-E2F0-4837-B845-DB22BDE1AC7A}">
      <dgm:prSet phldrT="[Text]"/>
      <dgm:spPr/>
      <dgm:t>
        <a:bodyPr/>
        <a:lstStyle/>
        <a:p>
          <a:r>
            <a:rPr lang="en-GB" dirty="0"/>
            <a:t>Articulate</a:t>
          </a:r>
        </a:p>
      </dgm:t>
    </dgm:pt>
    <dgm:pt modelId="{93FA25C0-13FA-4883-A8A3-B0EA114D1DB6}" type="parTrans" cxnId="{7ECBD202-27C7-4036-A310-242BF5E6850D}">
      <dgm:prSet/>
      <dgm:spPr/>
      <dgm:t>
        <a:bodyPr/>
        <a:lstStyle/>
        <a:p>
          <a:endParaRPr lang="en-GB"/>
        </a:p>
      </dgm:t>
    </dgm:pt>
    <dgm:pt modelId="{2E993588-917A-4C90-B706-A8492295B5C5}" type="sibTrans" cxnId="{7ECBD202-27C7-4036-A310-242BF5E6850D}">
      <dgm:prSet/>
      <dgm:spPr/>
      <dgm:t>
        <a:bodyPr/>
        <a:lstStyle/>
        <a:p>
          <a:endParaRPr lang="en-GB"/>
        </a:p>
      </dgm:t>
    </dgm:pt>
    <dgm:pt modelId="{E1F3DB66-587B-48E0-9CAF-31D03F844615}">
      <dgm:prSet phldrT="[Text]"/>
      <dgm:spPr/>
      <dgm:t>
        <a:bodyPr/>
        <a:lstStyle/>
        <a:p>
          <a:r>
            <a:rPr lang="en-GB" dirty="0"/>
            <a:t>Comply to the formatting, layout requirements and maximum page limits</a:t>
          </a:r>
        </a:p>
      </dgm:t>
    </dgm:pt>
    <dgm:pt modelId="{A32A1335-0295-4E16-BC33-657F90EC6347}" type="parTrans" cxnId="{4113F1B8-E26D-4E16-A403-600BCFB0E6A6}">
      <dgm:prSet/>
      <dgm:spPr/>
      <dgm:t>
        <a:bodyPr/>
        <a:lstStyle/>
        <a:p>
          <a:endParaRPr lang="en-GB"/>
        </a:p>
      </dgm:t>
    </dgm:pt>
    <dgm:pt modelId="{4584E648-390D-4911-910E-242129396964}" type="sibTrans" cxnId="{4113F1B8-E26D-4E16-A403-600BCFB0E6A6}">
      <dgm:prSet/>
      <dgm:spPr/>
      <dgm:t>
        <a:bodyPr/>
        <a:lstStyle/>
        <a:p>
          <a:endParaRPr lang="en-GB"/>
        </a:p>
      </dgm:t>
    </dgm:pt>
    <dgm:pt modelId="{9B2A0466-1474-4AC3-A5EA-4F1C23672F6B}">
      <dgm:prSet phldrT="[Text]"/>
      <dgm:spPr/>
      <dgm:t>
        <a:bodyPr/>
        <a:lstStyle/>
        <a:p>
          <a:r>
            <a:rPr lang="en-GB" dirty="0"/>
            <a:t>Consider timelines of delivery and ensure that you have reflected robustness of quality, skills, ability, capacity, response times,  etc so that your answer demonstrates confidence that you are a supplier that can deliver against the specification issued.</a:t>
          </a:r>
        </a:p>
      </dgm:t>
    </dgm:pt>
    <dgm:pt modelId="{1DE6C83C-0D4E-4C9F-853A-2EF5FF341181}" type="parTrans" cxnId="{10DDB48C-D832-4FB4-818A-9E4176CE2910}">
      <dgm:prSet/>
      <dgm:spPr/>
      <dgm:t>
        <a:bodyPr/>
        <a:lstStyle/>
        <a:p>
          <a:endParaRPr lang="en-GB"/>
        </a:p>
      </dgm:t>
    </dgm:pt>
    <dgm:pt modelId="{2B23DE0C-8323-494E-B087-701E26D75FEF}" type="sibTrans" cxnId="{10DDB48C-D832-4FB4-818A-9E4176CE2910}">
      <dgm:prSet/>
      <dgm:spPr/>
      <dgm:t>
        <a:bodyPr/>
        <a:lstStyle/>
        <a:p>
          <a:endParaRPr lang="en-GB"/>
        </a:p>
      </dgm:t>
    </dgm:pt>
    <dgm:pt modelId="{74A7385B-1D81-414E-B923-3F93D6303C1E}">
      <dgm:prSet phldrT="[Text]" custT="1"/>
      <dgm:spPr/>
      <dgm:t>
        <a:bodyPr/>
        <a:lstStyle/>
        <a:p>
          <a:r>
            <a:rPr lang="en-GB" sz="1400" dirty="0"/>
            <a:t>Read the ITT Question fully and understand all elements of the question are important and need to be reflected in your answer.</a:t>
          </a:r>
        </a:p>
      </dgm:t>
    </dgm:pt>
    <dgm:pt modelId="{375C1166-9A23-4FF5-A4E1-F0C823AB1E0C}" type="parTrans" cxnId="{C92F8D96-8FDC-4116-A9EF-222FDF87A0B4}">
      <dgm:prSet/>
      <dgm:spPr/>
      <dgm:t>
        <a:bodyPr/>
        <a:lstStyle/>
        <a:p>
          <a:endParaRPr lang="en-GB"/>
        </a:p>
      </dgm:t>
    </dgm:pt>
    <dgm:pt modelId="{047F9A0F-AE4B-428E-ACDB-F5A48B586061}" type="sibTrans" cxnId="{C92F8D96-8FDC-4116-A9EF-222FDF87A0B4}">
      <dgm:prSet/>
      <dgm:spPr/>
      <dgm:t>
        <a:bodyPr/>
        <a:lstStyle/>
        <a:p>
          <a:endParaRPr lang="en-GB"/>
        </a:p>
      </dgm:t>
    </dgm:pt>
    <dgm:pt modelId="{4B94541A-9580-496C-8BFC-5D1F51C165BB}">
      <dgm:prSet phldrT="[Text]" custT="1"/>
      <dgm:spPr/>
      <dgm:t>
        <a:bodyPr/>
        <a:lstStyle/>
        <a:p>
          <a:r>
            <a:rPr lang="en-GB" sz="1400" dirty="0"/>
            <a:t>Understand the Terms and Conditions and confirm early on in the process any contentions that exist prior to the deadlines.</a:t>
          </a:r>
        </a:p>
      </dgm:t>
    </dgm:pt>
    <dgm:pt modelId="{C4B05537-8202-4EF8-9725-EECF68BBAEA8}" type="parTrans" cxnId="{D70464CA-9B5A-44EB-89A0-6D259C6A39E3}">
      <dgm:prSet/>
      <dgm:spPr/>
      <dgm:t>
        <a:bodyPr/>
        <a:lstStyle/>
        <a:p>
          <a:endParaRPr lang="en-GB"/>
        </a:p>
      </dgm:t>
    </dgm:pt>
    <dgm:pt modelId="{E6AA9C1A-D833-493C-84BF-FDDC091F52A7}" type="sibTrans" cxnId="{D70464CA-9B5A-44EB-89A0-6D259C6A39E3}">
      <dgm:prSet/>
      <dgm:spPr/>
      <dgm:t>
        <a:bodyPr/>
        <a:lstStyle/>
        <a:p>
          <a:endParaRPr lang="en-GB"/>
        </a:p>
      </dgm:t>
    </dgm:pt>
    <dgm:pt modelId="{F16B8D68-7446-4683-9E19-4655933E6B88}">
      <dgm:prSet phldrT="[Text]" custT="1"/>
      <dgm:spPr/>
      <dgm:t>
        <a:bodyPr/>
        <a:lstStyle/>
        <a:p>
          <a:r>
            <a:rPr lang="en-GB" sz="1400" dirty="0"/>
            <a:t>Ensure you h</a:t>
          </a:r>
          <a:r>
            <a:rPr lang="en-GB" sz="1200" dirty="0"/>
            <a:t>ave answered the ITT Question fully.</a:t>
          </a:r>
        </a:p>
      </dgm:t>
    </dgm:pt>
    <dgm:pt modelId="{4775EAE9-D77E-4BC9-8CE6-55A7E3147692}" type="parTrans" cxnId="{37D04ECB-9788-497C-986E-036621F85EC2}">
      <dgm:prSet/>
      <dgm:spPr/>
      <dgm:t>
        <a:bodyPr/>
        <a:lstStyle/>
        <a:p>
          <a:endParaRPr lang="en-GB"/>
        </a:p>
      </dgm:t>
    </dgm:pt>
    <dgm:pt modelId="{16DABB15-DEE2-42DF-8060-A5C3341556E2}" type="sibTrans" cxnId="{37D04ECB-9788-497C-986E-036621F85EC2}">
      <dgm:prSet/>
      <dgm:spPr/>
      <dgm:t>
        <a:bodyPr/>
        <a:lstStyle/>
        <a:p>
          <a:endParaRPr lang="en-GB"/>
        </a:p>
      </dgm:t>
    </dgm:pt>
    <dgm:pt modelId="{BF7E3ACC-B21C-4FD8-952F-52FE90804585}">
      <dgm:prSet phldrT="[Text]"/>
      <dgm:spPr/>
      <dgm:t>
        <a:bodyPr/>
        <a:lstStyle/>
        <a:p>
          <a:r>
            <a:rPr lang="en-GB" sz="1200" dirty="0"/>
            <a:t>Ensure you have provided evidenced based, clear, relevant answers that every word has merit and purpose in the context of your answer.</a:t>
          </a:r>
        </a:p>
      </dgm:t>
    </dgm:pt>
    <dgm:pt modelId="{3582DEB2-61FA-423C-A253-5B7E487E69A6}" type="parTrans" cxnId="{BCE370E9-0B32-4043-A08D-FF616BAB6CF2}">
      <dgm:prSet/>
      <dgm:spPr/>
      <dgm:t>
        <a:bodyPr/>
        <a:lstStyle/>
        <a:p>
          <a:endParaRPr lang="en-GB"/>
        </a:p>
      </dgm:t>
    </dgm:pt>
    <dgm:pt modelId="{A2CC91B8-F8D1-45BA-9E7D-83B827CE3DBC}" type="sibTrans" cxnId="{BCE370E9-0B32-4043-A08D-FF616BAB6CF2}">
      <dgm:prSet/>
      <dgm:spPr/>
      <dgm:t>
        <a:bodyPr/>
        <a:lstStyle/>
        <a:p>
          <a:endParaRPr lang="en-GB"/>
        </a:p>
      </dgm:t>
    </dgm:pt>
    <dgm:pt modelId="{83D07F47-2603-4380-96E3-0A435456A0C1}">
      <dgm:prSet phldrT="[Text]"/>
      <dgm:spPr/>
      <dgm:t>
        <a:bodyPr/>
        <a:lstStyle/>
        <a:p>
          <a:r>
            <a:rPr lang="en-GB" sz="1200" dirty="0"/>
            <a:t>Understand through the evaluation criteria what evaluators are looking for in respect to scoring your response and ensure you have met the criteria for the desired scoring.</a:t>
          </a:r>
        </a:p>
      </dgm:t>
    </dgm:pt>
    <dgm:pt modelId="{2F496789-A028-4723-81CA-E2520B1D2A5E}" type="parTrans" cxnId="{EBC67F64-AED6-4A19-9A58-D3DD1281A3DF}">
      <dgm:prSet/>
      <dgm:spPr/>
      <dgm:t>
        <a:bodyPr/>
        <a:lstStyle/>
        <a:p>
          <a:endParaRPr lang="en-GB"/>
        </a:p>
      </dgm:t>
    </dgm:pt>
    <dgm:pt modelId="{41D9CA39-A9AF-42C0-B687-A6CAB351E31D}" type="sibTrans" cxnId="{EBC67F64-AED6-4A19-9A58-D3DD1281A3DF}">
      <dgm:prSet/>
      <dgm:spPr/>
      <dgm:t>
        <a:bodyPr/>
        <a:lstStyle/>
        <a:p>
          <a:endParaRPr lang="en-GB"/>
        </a:p>
      </dgm:t>
    </dgm:pt>
    <dgm:pt modelId="{E4626529-51D0-4B6C-A018-681FE8F5568B}">
      <dgm:prSet phldrT="[Text]" custT="1"/>
      <dgm:spPr/>
      <dgm:t>
        <a:bodyPr/>
        <a:lstStyle/>
        <a:p>
          <a:r>
            <a:rPr lang="en-GB" sz="1400" dirty="0"/>
            <a:t>Understand the pricing templates and identify early on in the process if you are unsure how to complete the documents. Don’t make assumptions without validating the template.</a:t>
          </a:r>
        </a:p>
      </dgm:t>
    </dgm:pt>
    <dgm:pt modelId="{D3D9D169-B192-4450-AE71-A8BC93C5EE59}" type="parTrans" cxnId="{2A006855-C94F-408D-9088-39FC75340CF0}">
      <dgm:prSet/>
      <dgm:spPr/>
      <dgm:t>
        <a:bodyPr/>
        <a:lstStyle/>
        <a:p>
          <a:endParaRPr lang="en-GB"/>
        </a:p>
      </dgm:t>
    </dgm:pt>
    <dgm:pt modelId="{C6B2A0CF-7CB7-4E1F-A5AB-C526DA2F5B6B}" type="sibTrans" cxnId="{2A006855-C94F-408D-9088-39FC75340CF0}">
      <dgm:prSet/>
      <dgm:spPr/>
      <dgm:t>
        <a:bodyPr/>
        <a:lstStyle/>
        <a:p>
          <a:endParaRPr lang="en-GB"/>
        </a:p>
      </dgm:t>
    </dgm:pt>
    <dgm:pt modelId="{37465F60-87F6-4FA8-9CF3-360C0D48D6CD}">
      <dgm:prSet/>
      <dgm:spPr/>
      <dgm:t>
        <a:bodyPr/>
        <a:lstStyle/>
        <a:p>
          <a:r>
            <a:rPr lang="en-GB" dirty="0"/>
            <a:t>Minimise ‘sales focus’ and instead ensure that your answers and responses are relevant to the question asked only.</a:t>
          </a:r>
        </a:p>
      </dgm:t>
    </dgm:pt>
    <dgm:pt modelId="{720A48F6-62D7-4A4D-BBA2-1F6A94D90517}" type="parTrans" cxnId="{6D1966B3-C720-4279-AA22-2F7EEC8340BF}">
      <dgm:prSet/>
      <dgm:spPr/>
      <dgm:t>
        <a:bodyPr/>
        <a:lstStyle/>
        <a:p>
          <a:endParaRPr lang="en-GB"/>
        </a:p>
      </dgm:t>
    </dgm:pt>
    <dgm:pt modelId="{0423B424-F292-46F6-91DE-0B53FD914D1F}" type="sibTrans" cxnId="{6D1966B3-C720-4279-AA22-2F7EEC8340BF}">
      <dgm:prSet/>
      <dgm:spPr/>
      <dgm:t>
        <a:bodyPr/>
        <a:lstStyle/>
        <a:p>
          <a:endParaRPr lang="en-GB"/>
        </a:p>
      </dgm:t>
    </dgm:pt>
    <dgm:pt modelId="{A3F5DFA0-EB6D-4625-8065-FFDC5CEF1C5A}">
      <dgm:prSet/>
      <dgm:spPr/>
      <dgm:t>
        <a:bodyPr/>
        <a:lstStyle/>
        <a:p>
          <a:r>
            <a:rPr lang="en-GB" dirty="0"/>
            <a:t>Think of evaluators who will be assessing multiple bids,  ensure you only include relevant information that is concise, well written and to the point.</a:t>
          </a:r>
        </a:p>
      </dgm:t>
    </dgm:pt>
    <dgm:pt modelId="{5248929C-67FE-414B-A592-1B704E69A40C}" type="parTrans" cxnId="{16D6C470-F3BE-4086-8F8A-D9B8D0CC29C4}">
      <dgm:prSet/>
      <dgm:spPr/>
      <dgm:t>
        <a:bodyPr/>
        <a:lstStyle/>
        <a:p>
          <a:endParaRPr lang="en-GB"/>
        </a:p>
      </dgm:t>
    </dgm:pt>
    <dgm:pt modelId="{B69C12EC-6733-49DC-9187-B2603306D6B9}" type="sibTrans" cxnId="{16D6C470-F3BE-4086-8F8A-D9B8D0CC29C4}">
      <dgm:prSet/>
      <dgm:spPr/>
      <dgm:t>
        <a:bodyPr/>
        <a:lstStyle/>
        <a:p>
          <a:endParaRPr lang="en-GB"/>
        </a:p>
      </dgm:t>
    </dgm:pt>
    <dgm:pt modelId="{71FA8FE6-BE56-4E52-9CBE-02B867722457}">
      <dgm:prSet phldrT="[Text]"/>
      <dgm:spPr/>
      <dgm:t>
        <a:bodyPr/>
        <a:lstStyle/>
        <a:p>
          <a:r>
            <a:rPr lang="en-GB" dirty="0"/>
            <a:t>"Review your work prior to submission,  it is your responsibility to ensure there are tangible points in every paragraph written that enable an evaluator to assess and score you highly.  - Leave sufficient time for review prior to submission"</a:t>
          </a:r>
        </a:p>
      </dgm:t>
    </dgm:pt>
    <dgm:pt modelId="{6F63570B-C302-4513-A799-2D7F8E10A4B9}" type="parTrans" cxnId="{0900E3F6-1608-4631-AEF2-A4459DFA78E7}">
      <dgm:prSet/>
      <dgm:spPr/>
      <dgm:t>
        <a:bodyPr/>
        <a:lstStyle/>
        <a:p>
          <a:endParaRPr lang="en-GB"/>
        </a:p>
      </dgm:t>
    </dgm:pt>
    <dgm:pt modelId="{185FE99F-6C92-4C30-BBFA-9B7C09C07E33}" type="sibTrans" cxnId="{0900E3F6-1608-4631-AEF2-A4459DFA78E7}">
      <dgm:prSet/>
      <dgm:spPr/>
      <dgm:t>
        <a:bodyPr/>
        <a:lstStyle/>
        <a:p>
          <a:endParaRPr lang="en-GB"/>
        </a:p>
      </dgm:t>
    </dgm:pt>
    <dgm:pt modelId="{A4CD9206-9482-43A8-B719-AFDC4FE5AFAE}" type="pres">
      <dgm:prSet presAssocID="{3E4DEC1A-9E9B-4E78-86D7-1AD374D4E359}" presName="Name0" presStyleCnt="0">
        <dgm:presLayoutVars>
          <dgm:dir/>
          <dgm:animLvl val="lvl"/>
          <dgm:resizeHandles val="exact"/>
        </dgm:presLayoutVars>
      </dgm:prSet>
      <dgm:spPr/>
    </dgm:pt>
    <dgm:pt modelId="{27638E89-F1FA-47CC-83FD-3469061D4C45}" type="pres">
      <dgm:prSet presAssocID="{297D9328-4835-4C18-9D2E-74E24A7EEC97}" presName="composite" presStyleCnt="0"/>
      <dgm:spPr/>
    </dgm:pt>
    <dgm:pt modelId="{F3E810DF-A6F9-4891-A6DC-25BC33A43354}" type="pres">
      <dgm:prSet presAssocID="{297D9328-4835-4C18-9D2E-74E24A7EEC97}" presName="parTx" presStyleLbl="alignNode1" presStyleIdx="0" presStyleCnt="3">
        <dgm:presLayoutVars>
          <dgm:chMax val="0"/>
          <dgm:chPref val="0"/>
          <dgm:bulletEnabled val="1"/>
        </dgm:presLayoutVars>
      </dgm:prSet>
      <dgm:spPr/>
    </dgm:pt>
    <dgm:pt modelId="{0B539050-97D3-4A9A-AC9F-7ED9A39C75E7}" type="pres">
      <dgm:prSet presAssocID="{297D9328-4835-4C18-9D2E-74E24A7EEC97}" presName="desTx" presStyleLbl="alignAccFollowNode1" presStyleIdx="0" presStyleCnt="3" custLinFactNeighborX="-103" custLinFactNeighborY="-701">
        <dgm:presLayoutVars>
          <dgm:bulletEnabled val="1"/>
        </dgm:presLayoutVars>
      </dgm:prSet>
      <dgm:spPr/>
    </dgm:pt>
    <dgm:pt modelId="{2B4B13C1-D2A3-497E-B9B0-1DBDF294F176}" type="pres">
      <dgm:prSet presAssocID="{C229D7B1-8D81-47A9-8D3F-62BA4251D681}" presName="space" presStyleCnt="0"/>
      <dgm:spPr/>
    </dgm:pt>
    <dgm:pt modelId="{E7D3AB96-39CA-4A4A-87F1-FA3BAC3EA42D}" type="pres">
      <dgm:prSet presAssocID="{76E85DE3-2386-44C5-AB10-73FB006E432B}" presName="composite" presStyleCnt="0"/>
      <dgm:spPr/>
    </dgm:pt>
    <dgm:pt modelId="{4F24D69B-A051-41D1-84AB-A2BB58708706}" type="pres">
      <dgm:prSet presAssocID="{76E85DE3-2386-44C5-AB10-73FB006E432B}" presName="parTx" presStyleLbl="alignNode1" presStyleIdx="1" presStyleCnt="3">
        <dgm:presLayoutVars>
          <dgm:chMax val="0"/>
          <dgm:chPref val="0"/>
          <dgm:bulletEnabled val="1"/>
        </dgm:presLayoutVars>
      </dgm:prSet>
      <dgm:spPr/>
    </dgm:pt>
    <dgm:pt modelId="{904B4935-2A49-49A4-931D-E650B3575CE6}" type="pres">
      <dgm:prSet presAssocID="{76E85DE3-2386-44C5-AB10-73FB006E432B}" presName="desTx" presStyleLbl="alignAccFollowNode1" presStyleIdx="1" presStyleCnt="3">
        <dgm:presLayoutVars>
          <dgm:bulletEnabled val="1"/>
        </dgm:presLayoutVars>
      </dgm:prSet>
      <dgm:spPr/>
    </dgm:pt>
    <dgm:pt modelId="{335ED1F4-17C4-437A-8869-974A14A5EA45}" type="pres">
      <dgm:prSet presAssocID="{08FF93DD-3554-4963-97A3-4E90F634749C}" presName="space" presStyleCnt="0"/>
      <dgm:spPr/>
    </dgm:pt>
    <dgm:pt modelId="{C340059B-6D79-4677-B050-923552FEB2CB}" type="pres">
      <dgm:prSet presAssocID="{843952E4-E2F0-4837-B845-DB22BDE1AC7A}" presName="composite" presStyleCnt="0"/>
      <dgm:spPr/>
    </dgm:pt>
    <dgm:pt modelId="{00E60B2C-C664-478F-86B4-15EE60453E64}" type="pres">
      <dgm:prSet presAssocID="{843952E4-E2F0-4837-B845-DB22BDE1AC7A}" presName="parTx" presStyleLbl="alignNode1" presStyleIdx="2" presStyleCnt="3">
        <dgm:presLayoutVars>
          <dgm:chMax val="0"/>
          <dgm:chPref val="0"/>
          <dgm:bulletEnabled val="1"/>
        </dgm:presLayoutVars>
      </dgm:prSet>
      <dgm:spPr/>
    </dgm:pt>
    <dgm:pt modelId="{DF2F1A4E-646E-447B-9ED0-68860D36D424}" type="pres">
      <dgm:prSet presAssocID="{843952E4-E2F0-4837-B845-DB22BDE1AC7A}" presName="desTx" presStyleLbl="alignAccFollowNode1" presStyleIdx="2" presStyleCnt="3">
        <dgm:presLayoutVars>
          <dgm:bulletEnabled val="1"/>
        </dgm:presLayoutVars>
      </dgm:prSet>
      <dgm:spPr/>
    </dgm:pt>
  </dgm:ptLst>
  <dgm:cxnLst>
    <dgm:cxn modelId="{7ECBD202-27C7-4036-A310-242BF5E6850D}" srcId="{3E4DEC1A-9E9B-4E78-86D7-1AD374D4E359}" destId="{843952E4-E2F0-4837-B845-DB22BDE1AC7A}" srcOrd="2" destOrd="0" parTransId="{93FA25C0-13FA-4883-A8A3-B0EA114D1DB6}" sibTransId="{2E993588-917A-4C90-B706-A8492295B5C5}"/>
    <dgm:cxn modelId="{E8726209-AE5D-44B5-B9EA-2BFA06547748}" type="presOf" srcId="{CCE75960-110B-4562-9934-333416FEE6B0}" destId="{0B539050-97D3-4A9A-AC9F-7ED9A39C75E7}" srcOrd="0" destOrd="1" presId="urn:microsoft.com/office/officeart/2005/8/layout/hList1"/>
    <dgm:cxn modelId="{8C58A814-480D-4DB7-8617-14C2C2D23A71}" srcId="{297D9328-4835-4C18-9D2E-74E24A7EEC97}" destId="{F6857706-02D6-4B14-BC95-40DF8CA5C045}" srcOrd="0" destOrd="0" parTransId="{934F85F6-613F-4406-8B10-2079928D7C63}" sibTransId="{AB33D7B7-1522-4BA2-9BBD-C2AECD812E5A}"/>
    <dgm:cxn modelId="{D839B12D-1A70-416B-A2DA-B579F0E9C452}" type="presOf" srcId="{4B94541A-9580-496C-8BFC-5D1F51C165BB}" destId="{0B539050-97D3-4A9A-AC9F-7ED9A39C75E7}" srcOrd="0" destOrd="3" presId="urn:microsoft.com/office/officeart/2005/8/layout/hList1"/>
    <dgm:cxn modelId="{4435715F-0D37-45B4-AAFF-2D48AD9F05C0}" type="presOf" srcId="{3E4DEC1A-9E9B-4E78-86D7-1AD374D4E359}" destId="{A4CD9206-9482-43A8-B719-AFDC4FE5AFAE}" srcOrd="0" destOrd="0" presId="urn:microsoft.com/office/officeart/2005/8/layout/hList1"/>
    <dgm:cxn modelId="{EBC67F64-AED6-4A19-9A58-D3DD1281A3DF}" srcId="{76E85DE3-2386-44C5-AB10-73FB006E432B}" destId="{83D07F47-2603-4380-96E3-0A435456A0C1}" srcOrd="3" destOrd="0" parTransId="{2F496789-A028-4723-81CA-E2520B1D2A5E}" sibTransId="{41D9CA39-A9AF-42C0-B687-A6CAB351E31D}"/>
    <dgm:cxn modelId="{0873106D-8683-4D4C-993E-34FE59CE2C6B}" type="presOf" srcId="{99A238A4-8CDD-43B6-B3B2-C7B416CE2B55}" destId="{904B4935-2A49-49A4-931D-E650B3575CE6}" srcOrd="0" destOrd="4" presId="urn:microsoft.com/office/officeart/2005/8/layout/hList1"/>
    <dgm:cxn modelId="{B017214D-B585-4A02-91F8-487B782E3175}" type="presOf" srcId="{297D9328-4835-4C18-9D2E-74E24A7EEC97}" destId="{F3E810DF-A6F9-4891-A6DC-25BC33A43354}" srcOrd="0" destOrd="0" presId="urn:microsoft.com/office/officeart/2005/8/layout/hList1"/>
    <dgm:cxn modelId="{02124970-3F01-4502-B4D4-2A43BE7C226B}" type="presOf" srcId="{74A7385B-1D81-414E-B923-3F93D6303C1E}" destId="{0B539050-97D3-4A9A-AC9F-7ED9A39C75E7}" srcOrd="0" destOrd="2" presId="urn:microsoft.com/office/officeart/2005/8/layout/hList1"/>
    <dgm:cxn modelId="{1A6DA070-53D9-426A-BD52-C93DC209ECE3}" type="presOf" srcId="{843952E4-E2F0-4837-B845-DB22BDE1AC7A}" destId="{00E60B2C-C664-478F-86B4-15EE60453E64}" srcOrd="0" destOrd="0" presId="urn:microsoft.com/office/officeart/2005/8/layout/hList1"/>
    <dgm:cxn modelId="{16D6C470-F3BE-4086-8F8A-D9B8D0CC29C4}" srcId="{843952E4-E2F0-4837-B845-DB22BDE1AC7A}" destId="{A3F5DFA0-EB6D-4625-8065-FFDC5CEF1C5A}" srcOrd="2" destOrd="0" parTransId="{5248929C-67FE-414B-A592-1B704E69A40C}" sibTransId="{B69C12EC-6733-49DC-9187-B2603306D6B9}"/>
    <dgm:cxn modelId="{D6B98954-9DB9-4422-96F7-C457131D472F}" type="presOf" srcId="{A3F5DFA0-EB6D-4625-8065-FFDC5CEF1C5A}" destId="{DF2F1A4E-646E-447B-9ED0-68860D36D424}" srcOrd="0" destOrd="2" presId="urn:microsoft.com/office/officeart/2005/8/layout/hList1"/>
    <dgm:cxn modelId="{2A006855-C94F-408D-9088-39FC75340CF0}" srcId="{297D9328-4835-4C18-9D2E-74E24A7EEC97}" destId="{E4626529-51D0-4B6C-A018-681FE8F5568B}" srcOrd="4" destOrd="0" parTransId="{D3D9D169-B192-4450-AE71-A8BC93C5EE59}" sibTransId="{C6B2A0CF-7CB7-4E1F-A5AB-C526DA2F5B6B}"/>
    <dgm:cxn modelId="{AE09B877-E8EE-4FD4-BC65-D0D6EC8E0EA9}" type="presOf" srcId="{83D07F47-2603-4380-96E3-0A435456A0C1}" destId="{904B4935-2A49-49A4-931D-E650B3575CE6}" srcOrd="0" destOrd="3" presId="urn:microsoft.com/office/officeart/2005/8/layout/hList1"/>
    <dgm:cxn modelId="{93AE8F5A-1A0F-4F0F-9535-FAF1A0D34EFB}" srcId="{76E85DE3-2386-44C5-AB10-73FB006E432B}" destId="{99A238A4-8CDD-43B6-B3B2-C7B416CE2B55}" srcOrd="4" destOrd="0" parTransId="{3FE97BAF-5A57-4850-BD4B-6D73FB9C125C}" sibTransId="{960CC0D3-D1EE-40D0-8EAB-9F65E2637BCB}"/>
    <dgm:cxn modelId="{2F2A3B7F-0945-4304-90C5-660C0311AF29}" srcId="{3E4DEC1A-9E9B-4E78-86D7-1AD374D4E359}" destId="{76E85DE3-2386-44C5-AB10-73FB006E432B}" srcOrd="1" destOrd="0" parTransId="{9DD898CE-4142-48AF-A905-41FDD8456B7A}" sibTransId="{08FF93DD-3554-4963-97A3-4E90F634749C}"/>
    <dgm:cxn modelId="{2FDA468A-7BEE-4C11-A706-DECE36B0F966}" srcId="{297D9328-4835-4C18-9D2E-74E24A7EEC97}" destId="{CCE75960-110B-4562-9934-333416FEE6B0}" srcOrd="1" destOrd="0" parTransId="{E1AD58EB-483D-42D7-9E32-3B2645C7AC56}" sibTransId="{500DD896-9473-44A6-ACA1-FB6DC2778AD8}"/>
    <dgm:cxn modelId="{10DDB48C-D832-4FB4-818A-9E4176CE2910}" srcId="{843952E4-E2F0-4837-B845-DB22BDE1AC7A}" destId="{9B2A0466-1474-4AC3-A5EA-4F1C23672F6B}" srcOrd="3" destOrd="0" parTransId="{1DE6C83C-0D4E-4C9F-853A-2EF5FF341181}" sibTransId="{2B23DE0C-8323-494E-B087-701E26D75FEF}"/>
    <dgm:cxn modelId="{B6954C91-9079-4394-916B-2B9732FFF0B4}" type="presOf" srcId="{37465F60-87F6-4FA8-9CF3-360C0D48D6CD}" destId="{DF2F1A4E-646E-447B-9ED0-68860D36D424}" srcOrd="0" destOrd="1" presId="urn:microsoft.com/office/officeart/2005/8/layout/hList1"/>
    <dgm:cxn modelId="{0D754E95-B242-496D-A3BC-28A752567EEB}" type="presOf" srcId="{71FA8FE6-BE56-4E52-9CBE-02B867722457}" destId="{DF2F1A4E-646E-447B-9ED0-68860D36D424}" srcOrd="0" destOrd="4" presId="urn:microsoft.com/office/officeart/2005/8/layout/hList1"/>
    <dgm:cxn modelId="{C92F8D96-8FDC-4116-A9EF-222FDF87A0B4}" srcId="{297D9328-4835-4C18-9D2E-74E24A7EEC97}" destId="{74A7385B-1D81-414E-B923-3F93D6303C1E}" srcOrd="2" destOrd="0" parTransId="{375C1166-9A23-4FF5-A4E1-F0C823AB1E0C}" sibTransId="{047F9A0F-AE4B-428E-ACDB-F5A48B586061}"/>
    <dgm:cxn modelId="{6D1966B3-C720-4279-AA22-2F7EEC8340BF}" srcId="{843952E4-E2F0-4837-B845-DB22BDE1AC7A}" destId="{37465F60-87F6-4FA8-9CF3-360C0D48D6CD}" srcOrd="1" destOrd="0" parTransId="{720A48F6-62D7-4A4D-BBA2-1F6A94D90517}" sibTransId="{0423B424-F292-46F6-91DE-0B53FD914D1F}"/>
    <dgm:cxn modelId="{8AF24DB3-CEC5-45AF-8759-DD6AFCBAE43C}" type="presOf" srcId="{76737315-BFA9-4E55-BAB6-3F10FEF915D1}" destId="{904B4935-2A49-49A4-931D-E650B3575CE6}" srcOrd="0" destOrd="0" presId="urn:microsoft.com/office/officeart/2005/8/layout/hList1"/>
    <dgm:cxn modelId="{8FA1EDB6-ABCF-4B02-8E41-4A2116D653FB}" type="presOf" srcId="{E4626529-51D0-4B6C-A018-681FE8F5568B}" destId="{0B539050-97D3-4A9A-AC9F-7ED9A39C75E7}" srcOrd="0" destOrd="4" presId="urn:microsoft.com/office/officeart/2005/8/layout/hList1"/>
    <dgm:cxn modelId="{7D5A82B7-C8AF-4E93-9A58-767C9C34A647}" type="presOf" srcId="{76E85DE3-2386-44C5-AB10-73FB006E432B}" destId="{4F24D69B-A051-41D1-84AB-A2BB58708706}" srcOrd="0" destOrd="0" presId="urn:microsoft.com/office/officeart/2005/8/layout/hList1"/>
    <dgm:cxn modelId="{4113F1B8-E26D-4E16-A403-600BCFB0E6A6}" srcId="{843952E4-E2F0-4837-B845-DB22BDE1AC7A}" destId="{E1F3DB66-587B-48E0-9CAF-31D03F844615}" srcOrd="0" destOrd="0" parTransId="{A32A1335-0295-4E16-BC33-657F90EC6347}" sibTransId="{4584E648-390D-4911-910E-242129396964}"/>
    <dgm:cxn modelId="{D70464CA-9B5A-44EB-89A0-6D259C6A39E3}" srcId="{297D9328-4835-4C18-9D2E-74E24A7EEC97}" destId="{4B94541A-9580-496C-8BFC-5D1F51C165BB}" srcOrd="3" destOrd="0" parTransId="{C4B05537-8202-4EF8-9725-EECF68BBAEA8}" sibTransId="{E6AA9C1A-D833-493C-84BF-FDDC091F52A7}"/>
    <dgm:cxn modelId="{DD307BCA-2BF4-440B-93A0-53E22779F326}" srcId="{3E4DEC1A-9E9B-4E78-86D7-1AD374D4E359}" destId="{297D9328-4835-4C18-9D2E-74E24A7EEC97}" srcOrd="0" destOrd="0" parTransId="{D72B5ADA-7E48-47FA-B5F8-A82F53021581}" sibTransId="{C229D7B1-8D81-47A9-8D3F-62BA4251D681}"/>
    <dgm:cxn modelId="{9212D5CA-F357-47DC-BCFC-533B86C5E466}" type="presOf" srcId="{E1F3DB66-587B-48E0-9CAF-31D03F844615}" destId="{DF2F1A4E-646E-447B-9ED0-68860D36D424}" srcOrd="0" destOrd="0" presId="urn:microsoft.com/office/officeart/2005/8/layout/hList1"/>
    <dgm:cxn modelId="{37D04ECB-9788-497C-986E-036621F85EC2}" srcId="{76E85DE3-2386-44C5-AB10-73FB006E432B}" destId="{F16B8D68-7446-4683-9E19-4655933E6B88}" srcOrd="1" destOrd="0" parTransId="{4775EAE9-D77E-4BC9-8CE6-55A7E3147692}" sibTransId="{16DABB15-DEE2-42DF-8060-A5C3341556E2}"/>
    <dgm:cxn modelId="{4C8E30D1-BBA1-4304-B0BC-318B8B789F84}" type="presOf" srcId="{F6857706-02D6-4B14-BC95-40DF8CA5C045}" destId="{0B539050-97D3-4A9A-AC9F-7ED9A39C75E7}" srcOrd="0" destOrd="0" presId="urn:microsoft.com/office/officeart/2005/8/layout/hList1"/>
    <dgm:cxn modelId="{502885D2-F79A-43CD-80AD-B225C2E89EFC}" type="presOf" srcId="{F16B8D68-7446-4683-9E19-4655933E6B88}" destId="{904B4935-2A49-49A4-931D-E650B3575CE6}" srcOrd="0" destOrd="1" presId="urn:microsoft.com/office/officeart/2005/8/layout/hList1"/>
    <dgm:cxn modelId="{7D56B5D2-F349-4B2E-872B-19A1BC927628}" type="presOf" srcId="{BF7E3ACC-B21C-4FD8-952F-52FE90804585}" destId="{904B4935-2A49-49A4-931D-E650B3575CE6}" srcOrd="0" destOrd="2" presId="urn:microsoft.com/office/officeart/2005/8/layout/hList1"/>
    <dgm:cxn modelId="{B3C84AE5-4F58-44C4-BDB9-B6B45699B687}" type="presOf" srcId="{9B2A0466-1474-4AC3-A5EA-4F1C23672F6B}" destId="{DF2F1A4E-646E-447B-9ED0-68860D36D424}" srcOrd="0" destOrd="3" presId="urn:microsoft.com/office/officeart/2005/8/layout/hList1"/>
    <dgm:cxn modelId="{BCE370E9-0B32-4043-A08D-FF616BAB6CF2}" srcId="{76E85DE3-2386-44C5-AB10-73FB006E432B}" destId="{BF7E3ACC-B21C-4FD8-952F-52FE90804585}" srcOrd="2" destOrd="0" parTransId="{3582DEB2-61FA-423C-A253-5B7E487E69A6}" sibTransId="{A2CC91B8-F8D1-45BA-9E7D-83B827CE3DBC}"/>
    <dgm:cxn modelId="{0900E3F6-1608-4631-AEF2-A4459DFA78E7}" srcId="{843952E4-E2F0-4837-B845-DB22BDE1AC7A}" destId="{71FA8FE6-BE56-4E52-9CBE-02B867722457}" srcOrd="4" destOrd="0" parTransId="{6F63570B-C302-4513-A799-2D7F8E10A4B9}" sibTransId="{185FE99F-6C92-4C30-BBFA-9B7C09C07E33}"/>
    <dgm:cxn modelId="{7923ABFD-2DA0-456D-A79E-881A77675C8A}" srcId="{76E85DE3-2386-44C5-AB10-73FB006E432B}" destId="{76737315-BFA9-4E55-BAB6-3F10FEF915D1}" srcOrd="0" destOrd="0" parTransId="{3BFC1E83-98FE-4A06-98C9-8216A6F84AE4}" sibTransId="{386FE549-C218-45E8-A2D7-6504A43A3549}"/>
    <dgm:cxn modelId="{EED0B4E0-D87B-49C9-86BD-E067B43D6603}" type="presParOf" srcId="{A4CD9206-9482-43A8-B719-AFDC4FE5AFAE}" destId="{27638E89-F1FA-47CC-83FD-3469061D4C45}" srcOrd="0" destOrd="0" presId="urn:microsoft.com/office/officeart/2005/8/layout/hList1"/>
    <dgm:cxn modelId="{9D0F80F1-FBF5-4FEB-97E8-1E8711F6772D}" type="presParOf" srcId="{27638E89-F1FA-47CC-83FD-3469061D4C45}" destId="{F3E810DF-A6F9-4891-A6DC-25BC33A43354}" srcOrd="0" destOrd="0" presId="urn:microsoft.com/office/officeart/2005/8/layout/hList1"/>
    <dgm:cxn modelId="{BCE96CFD-A177-4BF5-90C2-99DBFF7DB2F3}" type="presParOf" srcId="{27638E89-F1FA-47CC-83FD-3469061D4C45}" destId="{0B539050-97D3-4A9A-AC9F-7ED9A39C75E7}" srcOrd="1" destOrd="0" presId="urn:microsoft.com/office/officeart/2005/8/layout/hList1"/>
    <dgm:cxn modelId="{B0906CA4-B004-4F69-A2C2-A3818B023FCC}" type="presParOf" srcId="{A4CD9206-9482-43A8-B719-AFDC4FE5AFAE}" destId="{2B4B13C1-D2A3-497E-B9B0-1DBDF294F176}" srcOrd="1" destOrd="0" presId="urn:microsoft.com/office/officeart/2005/8/layout/hList1"/>
    <dgm:cxn modelId="{900D36C6-8CEA-4481-8796-D8FF5A20D165}" type="presParOf" srcId="{A4CD9206-9482-43A8-B719-AFDC4FE5AFAE}" destId="{E7D3AB96-39CA-4A4A-87F1-FA3BAC3EA42D}" srcOrd="2" destOrd="0" presId="urn:microsoft.com/office/officeart/2005/8/layout/hList1"/>
    <dgm:cxn modelId="{AA16205B-3128-42B7-8772-4E287919EB1D}" type="presParOf" srcId="{E7D3AB96-39CA-4A4A-87F1-FA3BAC3EA42D}" destId="{4F24D69B-A051-41D1-84AB-A2BB58708706}" srcOrd="0" destOrd="0" presId="urn:microsoft.com/office/officeart/2005/8/layout/hList1"/>
    <dgm:cxn modelId="{19E18B65-03A1-4BEE-B13E-8A8F469EA029}" type="presParOf" srcId="{E7D3AB96-39CA-4A4A-87F1-FA3BAC3EA42D}" destId="{904B4935-2A49-49A4-931D-E650B3575CE6}" srcOrd="1" destOrd="0" presId="urn:microsoft.com/office/officeart/2005/8/layout/hList1"/>
    <dgm:cxn modelId="{4AEF48A6-D2DA-4CC1-82A4-E215AE402C84}" type="presParOf" srcId="{A4CD9206-9482-43A8-B719-AFDC4FE5AFAE}" destId="{335ED1F4-17C4-437A-8869-974A14A5EA45}" srcOrd="3" destOrd="0" presId="urn:microsoft.com/office/officeart/2005/8/layout/hList1"/>
    <dgm:cxn modelId="{7E5221CF-BD09-42A0-99E6-3D30674449EE}" type="presParOf" srcId="{A4CD9206-9482-43A8-B719-AFDC4FE5AFAE}" destId="{C340059B-6D79-4677-B050-923552FEB2CB}" srcOrd="4" destOrd="0" presId="urn:microsoft.com/office/officeart/2005/8/layout/hList1"/>
    <dgm:cxn modelId="{C9174093-499A-4970-8976-6D2F1B31EAAC}" type="presParOf" srcId="{C340059B-6D79-4677-B050-923552FEB2CB}" destId="{00E60B2C-C664-478F-86B4-15EE60453E64}" srcOrd="0" destOrd="0" presId="urn:microsoft.com/office/officeart/2005/8/layout/hList1"/>
    <dgm:cxn modelId="{AFFE7722-1450-4814-AFBE-0FDE8E2F1CF8}" type="presParOf" srcId="{C340059B-6D79-4677-B050-923552FEB2CB}" destId="{DF2F1A4E-646E-447B-9ED0-68860D36D42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DB0521-650B-4742-903C-44406719413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7CDC1CF8-0F75-4506-B331-574E866D81D3}">
      <dgm:prSet phldrT="[Text]"/>
      <dgm:spPr/>
      <dgm:t>
        <a:bodyPr/>
        <a:lstStyle/>
        <a:p>
          <a:r>
            <a:rPr lang="en-GB" dirty="0"/>
            <a:t>Labelling Files</a:t>
          </a:r>
        </a:p>
      </dgm:t>
    </dgm:pt>
    <dgm:pt modelId="{5A86418D-97AC-4783-A297-92EDB38D9027}" type="parTrans" cxnId="{A4063AA6-F530-4808-9906-103A64524FEF}">
      <dgm:prSet/>
      <dgm:spPr/>
      <dgm:t>
        <a:bodyPr/>
        <a:lstStyle/>
        <a:p>
          <a:endParaRPr lang="en-GB"/>
        </a:p>
      </dgm:t>
    </dgm:pt>
    <dgm:pt modelId="{D0C97620-BE28-4DA4-BAF1-31D56299E28E}" type="sibTrans" cxnId="{A4063AA6-F530-4808-9906-103A64524FEF}">
      <dgm:prSet/>
      <dgm:spPr/>
      <dgm:t>
        <a:bodyPr/>
        <a:lstStyle/>
        <a:p>
          <a:endParaRPr lang="en-GB"/>
        </a:p>
      </dgm:t>
    </dgm:pt>
    <dgm:pt modelId="{664EE8BD-83B1-4FB0-8CA1-F3AAD99033EF}">
      <dgm:prSet phldrT="[Text]"/>
      <dgm:spPr/>
      <dgm:t>
        <a:bodyPr/>
        <a:lstStyle/>
        <a:p>
          <a:r>
            <a:rPr lang="en-GB" dirty="0"/>
            <a:t>Ensure you have read the instructions and clearly labelled your documents, so it is easy to identify them and understand the structure of your bid submission and what documents you have submitted.</a:t>
          </a:r>
        </a:p>
      </dgm:t>
    </dgm:pt>
    <dgm:pt modelId="{0F1825EB-A4B0-41A6-85F4-83938FBAA477}" type="parTrans" cxnId="{89E5BBEB-96E2-4BAE-8AEB-0A095C9058D8}">
      <dgm:prSet/>
      <dgm:spPr/>
      <dgm:t>
        <a:bodyPr/>
        <a:lstStyle/>
        <a:p>
          <a:endParaRPr lang="en-GB"/>
        </a:p>
      </dgm:t>
    </dgm:pt>
    <dgm:pt modelId="{7D5B801D-4908-410E-97E6-A870E58ADAEB}" type="sibTrans" cxnId="{89E5BBEB-96E2-4BAE-8AEB-0A095C9058D8}">
      <dgm:prSet/>
      <dgm:spPr/>
      <dgm:t>
        <a:bodyPr/>
        <a:lstStyle/>
        <a:p>
          <a:endParaRPr lang="en-GB"/>
        </a:p>
      </dgm:t>
    </dgm:pt>
    <dgm:pt modelId="{ABE21C46-DB04-432C-B743-38206E0562EE}">
      <dgm:prSet phldrT="[Text]"/>
      <dgm:spPr/>
      <dgm:t>
        <a:bodyPr/>
        <a:lstStyle/>
        <a:p>
          <a:r>
            <a:rPr lang="en-GB" dirty="0"/>
            <a:t>Timelines</a:t>
          </a:r>
        </a:p>
      </dgm:t>
    </dgm:pt>
    <dgm:pt modelId="{8D407A75-501E-4479-B184-497445CB9E08}" type="parTrans" cxnId="{84046EC7-2ED5-4D53-995E-50B4A8EBF64E}">
      <dgm:prSet/>
      <dgm:spPr/>
      <dgm:t>
        <a:bodyPr/>
        <a:lstStyle/>
        <a:p>
          <a:endParaRPr lang="en-GB"/>
        </a:p>
      </dgm:t>
    </dgm:pt>
    <dgm:pt modelId="{12893A02-CE1D-4BD7-ABC5-EE9311798654}" type="sibTrans" cxnId="{84046EC7-2ED5-4D53-995E-50B4A8EBF64E}">
      <dgm:prSet/>
      <dgm:spPr/>
      <dgm:t>
        <a:bodyPr/>
        <a:lstStyle/>
        <a:p>
          <a:endParaRPr lang="en-GB"/>
        </a:p>
      </dgm:t>
    </dgm:pt>
    <dgm:pt modelId="{88A53351-F67F-4FA7-B455-9105E6F97B92}">
      <dgm:prSet phldrT="[Text]"/>
      <dgm:spPr/>
      <dgm:t>
        <a:bodyPr/>
        <a:lstStyle/>
        <a:p>
          <a:r>
            <a:rPr lang="en-GB" dirty="0"/>
            <a:t>The Summer Program of tendering has a focused timeline of activity the likelihood of extensions is Low based on the milestones identified in the ITT Calendar Itinerary.  Ensure you have made full use of the month you have to write your bids and do not delay submitting clarification questions as soon as possible.</a:t>
          </a:r>
        </a:p>
      </dgm:t>
    </dgm:pt>
    <dgm:pt modelId="{13F3A03A-CA90-4DE5-B5DB-74667AF724BB}" type="parTrans" cxnId="{7E7E663D-FA4A-4ED1-8BD0-7E68A168E0D0}">
      <dgm:prSet/>
      <dgm:spPr/>
      <dgm:t>
        <a:bodyPr/>
        <a:lstStyle/>
        <a:p>
          <a:endParaRPr lang="en-GB"/>
        </a:p>
      </dgm:t>
    </dgm:pt>
    <dgm:pt modelId="{F22929D9-915B-47C4-9918-A2DCA1D65CEC}" type="sibTrans" cxnId="{7E7E663D-FA4A-4ED1-8BD0-7E68A168E0D0}">
      <dgm:prSet/>
      <dgm:spPr/>
      <dgm:t>
        <a:bodyPr/>
        <a:lstStyle/>
        <a:p>
          <a:endParaRPr lang="en-GB"/>
        </a:p>
      </dgm:t>
    </dgm:pt>
    <dgm:pt modelId="{7CF56E30-BB04-484A-BDD4-4243B6F075B4}">
      <dgm:prSet phldrT="[Text]"/>
      <dgm:spPr/>
      <dgm:t>
        <a:bodyPr/>
        <a:lstStyle/>
        <a:p>
          <a:r>
            <a:rPr lang="en-GB" dirty="0"/>
            <a:t>Communication Pathways</a:t>
          </a:r>
        </a:p>
      </dgm:t>
    </dgm:pt>
    <dgm:pt modelId="{512F2D59-9C65-43BA-8A4F-43D146A5CBD0}" type="parTrans" cxnId="{DDA9F8F9-AE85-44BC-A344-2D25C428092F}">
      <dgm:prSet/>
      <dgm:spPr/>
      <dgm:t>
        <a:bodyPr/>
        <a:lstStyle/>
        <a:p>
          <a:endParaRPr lang="en-GB"/>
        </a:p>
      </dgm:t>
    </dgm:pt>
    <dgm:pt modelId="{8107CF04-4745-45CC-AA87-C84082B6B499}" type="sibTrans" cxnId="{DDA9F8F9-AE85-44BC-A344-2D25C428092F}">
      <dgm:prSet/>
      <dgm:spPr/>
      <dgm:t>
        <a:bodyPr/>
        <a:lstStyle/>
        <a:p>
          <a:endParaRPr lang="en-GB"/>
        </a:p>
      </dgm:t>
    </dgm:pt>
    <dgm:pt modelId="{6031058A-BA7A-43F6-8B09-37BEF81A0C35}">
      <dgm:prSet phldrT="[Text]"/>
      <dgm:spPr/>
      <dgm:t>
        <a:bodyPr/>
        <a:lstStyle/>
        <a:p>
          <a:r>
            <a:rPr lang="en-GB" dirty="0"/>
            <a:t>All communication must be via Intend post the launch on </a:t>
          </a:r>
          <a:r>
            <a:rPr lang="en-GB"/>
            <a:t>the 4</a:t>
          </a:r>
          <a:r>
            <a:rPr lang="en-GB" baseline="30000"/>
            <a:t>h</a:t>
          </a:r>
          <a:r>
            <a:rPr lang="en-GB"/>
            <a:t> </a:t>
          </a:r>
          <a:r>
            <a:rPr lang="en-GB" dirty="0"/>
            <a:t>August 2025  NCC is not intending to engage with any company further prior to the launch date stated above.</a:t>
          </a:r>
        </a:p>
      </dgm:t>
    </dgm:pt>
    <dgm:pt modelId="{C0D78568-B8FD-4F8D-A7A8-C4A93B1AAE53}" type="parTrans" cxnId="{BA2E29CB-66BC-4B68-8B8F-39B20276E90D}">
      <dgm:prSet/>
      <dgm:spPr/>
      <dgm:t>
        <a:bodyPr/>
        <a:lstStyle/>
        <a:p>
          <a:endParaRPr lang="en-GB"/>
        </a:p>
      </dgm:t>
    </dgm:pt>
    <dgm:pt modelId="{6012F5D5-AAFF-45FD-B6A8-DAC32331E32E}" type="sibTrans" cxnId="{BA2E29CB-66BC-4B68-8B8F-39B20276E90D}">
      <dgm:prSet/>
      <dgm:spPr/>
      <dgm:t>
        <a:bodyPr/>
        <a:lstStyle/>
        <a:p>
          <a:endParaRPr lang="en-GB"/>
        </a:p>
      </dgm:t>
    </dgm:pt>
    <dgm:pt modelId="{318D980E-6319-4207-8436-AFC6D00E0F65}">
      <dgm:prSet phldrT="[Text]"/>
      <dgm:spPr/>
      <dgm:t>
        <a:bodyPr/>
        <a:lstStyle/>
        <a:p>
          <a:r>
            <a:rPr lang="en-GB" dirty="0"/>
            <a:t>All Clarifications will be logged and redistributed to all on INTEND. Please check all updates to clarification logs so you do not miss or repeat questions which have already been asked.</a:t>
          </a:r>
        </a:p>
      </dgm:t>
    </dgm:pt>
    <dgm:pt modelId="{ED99084A-52F1-4CE1-ADB2-34E912606BBA}" type="parTrans" cxnId="{7F1D0EC6-521A-4C41-A89E-1480C8602F39}">
      <dgm:prSet/>
      <dgm:spPr/>
      <dgm:t>
        <a:bodyPr/>
        <a:lstStyle/>
        <a:p>
          <a:endParaRPr lang="en-GB"/>
        </a:p>
      </dgm:t>
    </dgm:pt>
    <dgm:pt modelId="{3FFB520E-1830-43C0-B532-9342372CC1A1}" type="sibTrans" cxnId="{7F1D0EC6-521A-4C41-A89E-1480C8602F39}">
      <dgm:prSet/>
      <dgm:spPr/>
      <dgm:t>
        <a:bodyPr/>
        <a:lstStyle/>
        <a:p>
          <a:endParaRPr lang="en-GB"/>
        </a:p>
      </dgm:t>
    </dgm:pt>
    <dgm:pt modelId="{E05A4C65-50A4-427F-8CBF-572276F14934}">
      <dgm:prSet phldrT="[Text]"/>
      <dgm:spPr/>
      <dgm:t>
        <a:bodyPr/>
        <a:lstStyle/>
        <a:p>
          <a:r>
            <a:rPr lang="en-GB" dirty="0"/>
            <a:t>Check against the ITT instructions – No PDFs should be submitted. Pricing documents should be returned in their original Excel format.</a:t>
          </a:r>
        </a:p>
      </dgm:t>
    </dgm:pt>
    <dgm:pt modelId="{FB0D74F9-5367-4813-9BC3-BD575AF32DE9}" type="parTrans" cxnId="{C8EF019A-458D-4A44-8DB9-FD1B0B16C94F}">
      <dgm:prSet/>
      <dgm:spPr/>
      <dgm:t>
        <a:bodyPr/>
        <a:lstStyle/>
        <a:p>
          <a:endParaRPr lang="en-GB"/>
        </a:p>
      </dgm:t>
    </dgm:pt>
    <dgm:pt modelId="{D6FD986A-0627-4E1A-A4C7-F439D2771E28}" type="sibTrans" cxnId="{C8EF019A-458D-4A44-8DB9-FD1B0B16C94F}">
      <dgm:prSet/>
      <dgm:spPr/>
      <dgm:t>
        <a:bodyPr/>
        <a:lstStyle/>
        <a:p>
          <a:endParaRPr lang="en-GB"/>
        </a:p>
      </dgm:t>
    </dgm:pt>
    <dgm:pt modelId="{C6EFDB3A-9C04-4DD7-B8D9-374B6B9A1442}">
      <dgm:prSet phldrT="[Text]"/>
      <dgm:spPr/>
      <dgm:t>
        <a:bodyPr/>
        <a:lstStyle/>
        <a:p>
          <a:r>
            <a:rPr lang="en-GB" dirty="0"/>
            <a:t>Please do not email NCC Staff directly unless INTEND has technical difficulties preventing you from submitting your bid.</a:t>
          </a:r>
        </a:p>
      </dgm:t>
    </dgm:pt>
    <dgm:pt modelId="{1ADCA48F-0CE9-4FF3-BDD1-A4F35DC95DAF}" type="parTrans" cxnId="{F21F59F0-300B-449E-9757-76015068F1B2}">
      <dgm:prSet/>
      <dgm:spPr/>
      <dgm:t>
        <a:bodyPr/>
        <a:lstStyle/>
        <a:p>
          <a:endParaRPr lang="en-GB"/>
        </a:p>
      </dgm:t>
    </dgm:pt>
    <dgm:pt modelId="{025A5212-2092-4ECA-9C33-5142BD0FFEE0}" type="sibTrans" cxnId="{F21F59F0-300B-449E-9757-76015068F1B2}">
      <dgm:prSet/>
      <dgm:spPr/>
      <dgm:t>
        <a:bodyPr/>
        <a:lstStyle/>
        <a:p>
          <a:endParaRPr lang="en-GB"/>
        </a:p>
      </dgm:t>
    </dgm:pt>
    <dgm:pt modelId="{29E838A8-C8D7-4A7F-A060-9F832BE6E9A1}" type="pres">
      <dgm:prSet presAssocID="{D4DB0521-650B-4742-903C-444067194134}" presName="Name0" presStyleCnt="0">
        <dgm:presLayoutVars>
          <dgm:dir/>
          <dgm:animLvl val="lvl"/>
          <dgm:resizeHandles val="exact"/>
        </dgm:presLayoutVars>
      </dgm:prSet>
      <dgm:spPr/>
    </dgm:pt>
    <dgm:pt modelId="{F24D2C4E-7CF1-487A-9495-D40D1837C97D}" type="pres">
      <dgm:prSet presAssocID="{7CDC1CF8-0F75-4506-B331-574E866D81D3}" presName="composite" presStyleCnt="0"/>
      <dgm:spPr/>
    </dgm:pt>
    <dgm:pt modelId="{2AE712A0-181A-4765-84D3-9E5D5E4E9A68}" type="pres">
      <dgm:prSet presAssocID="{7CDC1CF8-0F75-4506-B331-574E866D81D3}" presName="parTx" presStyleLbl="alignNode1" presStyleIdx="0" presStyleCnt="3">
        <dgm:presLayoutVars>
          <dgm:chMax val="0"/>
          <dgm:chPref val="0"/>
          <dgm:bulletEnabled val="1"/>
        </dgm:presLayoutVars>
      </dgm:prSet>
      <dgm:spPr/>
    </dgm:pt>
    <dgm:pt modelId="{A5DC9526-4F5B-4E9F-B120-339446BBAAA9}" type="pres">
      <dgm:prSet presAssocID="{7CDC1CF8-0F75-4506-B331-574E866D81D3}" presName="desTx" presStyleLbl="alignAccFollowNode1" presStyleIdx="0" presStyleCnt="3">
        <dgm:presLayoutVars>
          <dgm:bulletEnabled val="1"/>
        </dgm:presLayoutVars>
      </dgm:prSet>
      <dgm:spPr/>
    </dgm:pt>
    <dgm:pt modelId="{A885B6E0-F801-4817-A3E1-438EDE2873BC}" type="pres">
      <dgm:prSet presAssocID="{D0C97620-BE28-4DA4-BAF1-31D56299E28E}" presName="space" presStyleCnt="0"/>
      <dgm:spPr/>
    </dgm:pt>
    <dgm:pt modelId="{223B1899-D52F-4E6C-A78D-FD0E8A0B476E}" type="pres">
      <dgm:prSet presAssocID="{ABE21C46-DB04-432C-B743-38206E0562EE}" presName="composite" presStyleCnt="0"/>
      <dgm:spPr/>
    </dgm:pt>
    <dgm:pt modelId="{65C56F1A-2950-4DE5-AC55-36D5A105229C}" type="pres">
      <dgm:prSet presAssocID="{ABE21C46-DB04-432C-B743-38206E0562EE}" presName="parTx" presStyleLbl="alignNode1" presStyleIdx="1" presStyleCnt="3">
        <dgm:presLayoutVars>
          <dgm:chMax val="0"/>
          <dgm:chPref val="0"/>
          <dgm:bulletEnabled val="1"/>
        </dgm:presLayoutVars>
      </dgm:prSet>
      <dgm:spPr/>
    </dgm:pt>
    <dgm:pt modelId="{728CD3FA-D1E1-4869-858B-5FBC8AB43B67}" type="pres">
      <dgm:prSet presAssocID="{ABE21C46-DB04-432C-B743-38206E0562EE}" presName="desTx" presStyleLbl="alignAccFollowNode1" presStyleIdx="1" presStyleCnt="3">
        <dgm:presLayoutVars>
          <dgm:bulletEnabled val="1"/>
        </dgm:presLayoutVars>
      </dgm:prSet>
      <dgm:spPr/>
    </dgm:pt>
    <dgm:pt modelId="{2D021877-0813-4972-8AE5-66B6F11F21BF}" type="pres">
      <dgm:prSet presAssocID="{12893A02-CE1D-4BD7-ABC5-EE9311798654}" presName="space" presStyleCnt="0"/>
      <dgm:spPr/>
    </dgm:pt>
    <dgm:pt modelId="{E92C09DE-8A53-469E-A6FF-A1EE3AE267BB}" type="pres">
      <dgm:prSet presAssocID="{7CF56E30-BB04-484A-BDD4-4243B6F075B4}" presName="composite" presStyleCnt="0"/>
      <dgm:spPr/>
    </dgm:pt>
    <dgm:pt modelId="{37DF13A8-10EE-459B-A2ED-390CBF53FAA3}" type="pres">
      <dgm:prSet presAssocID="{7CF56E30-BB04-484A-BDD4-4243B6F075B4}" presName="parTx" presStyleLbl="alignNode1" presStyleIdx="2" presStyleCnt="3">
        <dgm:presLayoutVars>
          <dgm:chMax val="0"/>
          <dgm:chPref val="0"/>
          <dgm:bulletEnabled val="1"/>
        </dgm:presLayoutVars>
      </dgm:prSet>
      <dgm:spPr/>
    </dgm:pt>
    <dgm:pt modelId="{BA85ED25-5F02-4B1B-ACDA-A20EB9C160B4}" type="pres">
      <dgm:prSet presAssocID="{7CF56E30-BB04-484A-BDD4-4243B6F075B4}" presName="desTx" presStyleLbl="alignAccFollowNode1" presStyleIdx="2" presStyleCnt="3">
        <dgm:presLayoutVars>
          <dgm:bulletEnabled val="1"/>
        </dgm:presLayoutVars>
      </dgm:prSet>
      <dgm:spPr/>
    </dgm:pt>
  </dgm:ptLst>
  <dgm:cxnLst>
    <dgm:cxn modelId="{B5224916-95A3-4817-B121-A4808DCB2303}" type="presOf" srcId="{664EE8BD-83B1-4FB0-8CA1-F3AAD99033EF}" destId="{A5DC9526-4F5B-4E9F-B120-339446BBAAA9}" srcOrd="0" destOrd="0" presId="urn:microsoft.com/office/officeart/2005/8/layout/hList1"/>
    <dgm:cxn modelId="{14DF8024-6996-4B03-80E1-F88D1C80CAA7}" type="presOf" srcId="{6031058A-BA7A-43F6-8B09-37BEF81A0C35}" destId="{BA85ED25-5F02-4B1B-ACDA-A20EB9C160B4}" srcOrd="0" destOrd="0" presId="urn:microsoft.com/office/officeart/2005/8/layout/hList1"/>
    <dgm:cxn modelId="{7E7E663D-FA4A-4ED1-8BD0-7E68A168E0D0}" srcId="{ABE21C46-DB04-432C-B743-38206E0562EE}" destId="{88A53351-F67F-4FA7-B455-9105E6F97B92}" srcOrd="0" destOrd="0" parTransId="{13F3A03A-CA90-4DE5-B5DB-74667AF724BB}" sibTransId="{F22929D9-915B-47C4-9918-A2DCA1D65CEC}"/>
    <dgm:cxn modelId="{50EB4848-65A4-4469-8C6D-FB680B15E5A5}" type="presOf" srcId="{ABE21C46-DB04-432C-B743-38206E0562EE}" destId="{65C56F1A-2950-4DE5-AC55-36D5A105229C}" srcOrd="0" destOrd="0" presId="urn:microsoft.com/office/officeart/2005/8/layout/hList1"/>
    <dgm:cxn modelId="{9E251E69-B9F7-40CD-9F9C-08112C609724}" type="presOf" srcId="{E05A4C65-50A4-427F-8CBF-572276F14934}" destId="{A5DC9526-4F5B-4E9F-B120-339446BBAAA9}" srcOrd="0" destOrd="1" presId="urn:microsoft.com/office/officeart/2005/8/layout/hList1"/>
    <dgm:cxn modelId="{DA479454-DAD7-4D70-A1B7-A35C6D12DEC8}" type="presOf" srcId="{318D980E-6319-4207-8436-AFC6D00E0F65}" destId="{BA85ED25-5F02-4B1B-ACDA-A20EB9C160B4}" srcOrd="0" destOrd="2" presId="urn:microsoft.com/office/officeart/2005/8/layout/hList1"/>
    <dgm:cxn modelId="{C8EF019A-458D-4A44-8DB9-FD1B0B16C94F}" srcId="{7CDC1CF8-0F75-4506-B331-574E866D81D3}" destId="{E05A4C65-50A4-427F-8CBF-572276F14934}" srcOrd="1" destOrd="0" parTransId="{FB0D74F9-5367-4813-9BC3-BD575AF32DE9}" sibTransId="{D6FD986A-0627-4E1A-A4C7-F439D2771E28}"/>
    <dgm:cxn modelId="{CE8840A0-E63D-46CF-AF48-9E7064D3279D}" type="presOf" srcId="{7CDC1CF8-0F75-4506-B331-574E866D81D3}" destId="{2AE712A0-181A-4765-84D3-9E5D5E4E9A68}" srcOrd="0" destOrd="0" presId="urn:microsoft.com/office/officeart/2005/8/layout/hList1"/>
    <dgm:cxn modelId="{F9A9F8A1-0D73-4F51-8D43-484F044B94DF}" type="presOf" srcId="{88A53351-F67F-4FA7-B455-9105E6F97B92}" destId="{728CD3FA-D1E1-4869-858B-5FBC8AB43B67}" srcOrd="0" destOrd="0" presId="urn:microsoft.com/office/officeart/2005/8/layout/hList1"/>
    <dgm:cxn modelId="{A4063AA6-F530-4808-9906-103A64524FEF}" srcId="{D4DB0521-650B-4742-903C-444067194134}" destId="{7CDC1CF8-0F75-4506-B331-574E866D81D3}" srcOrd="0" destOrd="0" parTransId="{5A86418D-97AC-4783-A297-92EDB38D9027}" sibTransId="{D0C97620-BE28-4DA4-BAF1-31D56299E28E}"/>
    <dgm:cxn modelId="{D78A81AB-6CAA-4F47-8919-AC52FD8E3DE0}" type="presOf" srcId="{D4DB0521-650B-4742-903C-444067194134}" destId="{29E838A8-C8D7-4A7F-A060-9F832BE6E9A1}" srcOrd="0" destOrd="0" presId="urn:microsoft.com/office/officeart/2005/8/layout/hList1"/>
    <dgm:cxn modelId="{7F1D0EC6-521A-4C41-A89E-1480C8602F39}" srcId="{7CF56E30-BB04-484A-BDD4-4243B6F075B4}" destId="{318D980E-6319-4207-8436-AFC6D00E0F65}" srcOrd="2" destOrd="0" parTransId="{ED99084A-52F1-4CE1-ADB2-34E912606BBA}" sibTransId="{3FFB520E-1830-43C0-B532-9342372CC1A1}"/>
    <dgm:cxn modelId="{84046EC7-2ED5-4D53-995E-50B4A8EBF64E}" srcId="{D4DB0521-650B-4742-903C-444067194134}" destId="{ABE21C46-DB04-432C-B743-38206E0562EE}" srcOrd="1" destOrd="0" parTransId="{8D407A75-501E-4479-B184-497445CB9E08}" sibTransId="{12893A02-CE1D-4BD7-ABC5-EE9311798654}"/>
    <dgm:cxn modelId="{BA2E29CB-66BC-4B68-8B8F-39B20276E90D}" srcId="{7CF56E30-BB04-484A-BDD4-4243B6F075B4}" destId="{6031058A-BA7A-43F6-8B09-37BEF81A0C35}" srcOrd="0" destOrd="0" parTransId="{C0D78568-B8FD-4F8D-A7A8-C4A93B1AAE53}" sibTransId="{6012F5D5-AAFF-45FD-B6A8-DAC32331E32E}"/>
    <dgm:cxn modelId="{E75671DB-CD37-4BDA-9138-37968F7B88AF}" type="presOf" srcId="{7CF56E30-BB04-484A-BDD4-4243B6F075B4}" destId="{37DF13A8-10EE-459B-A2ED-390CBF53FAA3}" srcOrd="0" destOrd="0" presId="urn:microsoft.com/office/officeart/2005/8/layout/hList1"/>
    <dgm:cxn modelId="{89E5BBEB-96E2-4BAE-8AEB-0A095C9058D8}" srcId="{7CDC1CF8-0F75-4506-B331-574E866D81D3}" destId="{664EE8BD-83B1-4FB0-8CA1-F3AAD99033EF}" srcOrd="0" destOrd="0" parTransId="{0F1825EB-A4B0-41A6-85F4-83938FBAA477}" sibTransId="{7D5B801D-4908-410E-97E6-A870E58ADAEB}"/>
    <dgm:cxn modelId="{F21F59F0-300B-449E-9757-76015068F1B2}" srcId="{7CF56E30-BB04-484A-BDD4-4243B6F075B4}" destId="{C6EFDB3A-9C04-4DD7-B8D9-374B6B9A1442}" srcOrd="1" destOrd="0" parTransId="{1ADCA48F-0CE9-4FF3-BDD1-A4F35DC95DAF}" sibTransId="{025A5212-2092-4ECA-9C33-5142BD0FFEE0}"/>
    <dgm:cxn modelId="{F7AF62F4-94B9-475E-B4AA-D34657CC078E}" type="presOf" srcId="{C6EFDB3A-9C04-4DD7-B8D9-374B6B9A1442}" destId="{BA85ED25-5F02-4B1B-ACDA-A20EB9C160B4}" srcOrd="0" destOrd="1" presId="urn:microsoft.com/office/officeart/2005/8/layout/hList1"/>
    <dgm:cxn modelId="{DDA9F8F9-AE85-44BC-A344-2D25C428092F}" srcId="{D4DB0521-650B-4742-903C-444067194134}" destId="{7CF56E30-BB04-484A-BDD4-4243B6F075B4}" srcOrd="2" destOrd="0" parTransId="{512F2D59-9C65-43BA-8A4F-43D146A5CBD0}" sibTransId="{8107CF04-4745-45CC-AA87-C84082B6B499}"/>
    <dgm:cxn modelId="{7D698EF3-FF4B-4982-A6AD-A1D910FDF9A8}" type="presParOf" srcId="{29E838A8-C8D7-4A7F-A060-9F832BE6E9A1}" destId="{F24D2C4E-7CF1-487A-9495-D40D1837C97D}" srcOrd="0" destOrd="0" presId="urn:microsoft.com/office/officeart/2005/8/layout/hList1"/>
    <dgm:cxn modelId="{F11B7A16-1B72-4F69-A106-E94C478C01A0}" type="presParOf" srcId="{F24D2C4E-7CF1-487A-9495-D40D1837C97D}" destId="{2AE712A0-181A-4765-84D3-9E5D5E4E9A68}" srcOrd="0" destOrd="0" presId="urn:microsoft.com/office/officeart/2005/8/layout/hList1"/>
    <dgm:cxn modelId="{E9F3CE05-9FF9-4E74-883E-7BF228507DDD}" type="presParOf" srcId="{F24D2C4E-7CF1-487A-9495-D40D1837C97D}" destId="{A5DC9526-4F5B-4E9F-B120-339446BBAAA9}" srcOrd="1" destOrd="0" presId="urn:microsoft.com/office/officeart/2005/8/layout/hList1"/>
    <dgm:cxn modelId="{905F3E06-15A0-4E9A-9A95-456D87597CF4}" type="presParOf" srcId="{29E838A8-C8D7-4A7F-A060-9F832BE6E9A1}" destId="{A885B6E0-F801-4817-A3E1-438EDE2873BC}" srcOrd="1" destOrd="0" presId="urn:microsoft.com/office/officeart/2005/8/layout/hList1"/>
    <dgm:cxn modelId="{A1EAC57F-BC2A-4264-816B-B719F8FD1C48}" type="presParOf" srcId="{29E838A8-C8D7-4A7F-A060-9F832BE6E9A1}" destId="{223B1899-D52F-4E6C-A78D-FD0E8A0B476E}" srcOrd="2" destOrd="0" presId="urn:microsoft.com/office/officeart/2005/8/layout/hList1"/>
    <dgm:cxn modelId="{A44039EB-1A4A-4789-A189-0E66EB36F2A0}" type="presParOf" srcId="{223B1899-D52F-4E6C-A78D-FD0E8A0B476E}" destId="{65C56F1A-2950-4DE5-AC55-36D5A105229C}" srcOrd="0" destOrd="0" presId="urn:microsoft.com/office/officeart/2005/8/layout/hList1"/>
    <dgm:cxn modelId="{35C0E35C-0DEE-469F-BFAA-D59A98838015}" type="presParOf" srcId="{223B1899-D52F-4E6C-A78D-FD0E8A0B476E}" destId="{728CD3FA-D1E1-4869-858B-5FBC8AB43B67}" srcOrd="1" destOrd="0" presId="urn:microsoft.com/office/officeart/2005/8/layout/hList1"/>
    <dgm:cxn modelId="{7EBBE1AB-B4EC-436F-95F5-E40C7E905635}" type="presParOf" srcId="{29E838A8-C8D7-4A7F-A060-9F832BE6E9A1}" destId="{2D021877-0813-4972-8AE5-66B6F11F21BF}" srcOrd="3" destOrd="0" presId="urn:microsoft.com/office/officeart/2005/8/layout/hList1"/>
    <dgm:cxn modelId="{6BCE89E2-A7BA-4DE3-9CC1-F4D005E7C6F8}" type="presParOf" srcId="{29E838A8-C8D7-4A7F-A060-9F832BE6E9A1}" destId="{E92C09DE-8A53-469E-A6FF-A1EE3AE267BB}" srcOrd="4" destOrd="0" presId="urn:microsoft.com/office/officeart/2005/8/layout/hList1"/>
    <dgm:cxn modelId="{59015E5C-79AC-4036-BCAB-9A5CF9038070}" type="presParOf" srcId="{E92C09DE-8A53-469E-A6FF-A1EE3AE267BB}" destId="{37DF13A8-10EE-459B-A2ED-390CBF53FAA3}" srcOrd="0" destOrd="0" presId="urn:microsoft.com/office/officeart/2005/8/layout/hList1"/>
    <dgm:cxn modelId="{2DB8BB94-7F7A-40C5-BA08-851AC2D80D23}" type="presParOf" srcId="{E92C09DE-8A53-469E-A6FF-A1EE3AE267BB}" destId="{BA85ED25-5F02-4B1B-ACDA-A20EB9C160B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7D257A-4D32-4B1C-A058-D589B57B0C8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A02D856-3CAF-4BEC-9C7D-6002CC16A5D2}">
      <dgm:prSet phldrT="[Text]" custT="1"/>
      <dgm:spPr/>
      <dgm:t>
        <a:bodyPr/>
        <a:lstStyle/>
        <a:p>
          <a:r>
            <a:rPr lang="en-GB" sz="3200" dirty="0"/>
            <a:t>Conflicts &amp; Counter Terms</a:t>
          </a:r>
        </a:p>
      </dgm:t>
    </dgm:pt>
    <dgm:pt modelId="{6DD43C9B-A97D-47B7-B85D-51CD5C734BCE}" type="parTrans" cxnId="{530DB946-E265-4D44-947B-AC4F19285547}">
      <dgm:prSet/>
      <dgm:spPr/>
      <dgm:t>
        <a:bodyPr/>
        <a:lstStyle/>
        <a:p>
          <a:endParaRPr lang="en-GB"/>
        </a:p>
      </dgm:t>
    </dgm:pt>
    <dgm:pt modelId="{AB39461A-7B1C-42B1-9953-89CE3B3C13EA}" type="sibTrans" cxnId="{530DB946-E265-4D44-947B-AC4F19285547}">
      <dgm:prSet/>
      <dgm:spPr/>
      <dgm:t>
        <a:bodyPr/>
        <a:lstStyle/>
        <a:p>
          <a:endParaRPr lang="en-GB"/>
        </a:p>
      </dgm:t>
    </dgm:pt>
    <dgm:pt modelId="{5AF07482-16FA-4545-93AD-43C678C5F80A}">
      <dgm:prSet phldrT="[Text]" custT="1"/>
      <dgm:spPr/>
      <dgm:t>
        <a:bodyPr/>
        <a:lstStyle/>
        <a:p>
          <a:r>
            <a:rPr lang="en-GB" sz="1800" dirty="0"/>
            <a:t>Do not amend terms and submit your proposal without having raised a clarification to ask NCC to consider proposed amendments prior to submission.</a:t>
          </a:r>
        </a:p>
      </dgm:t>
    </dgm:pt>
    <dgm:pt modelId="{F3DE7E37-BD98-4595-BBD5-68A23F3623D5}" type="parTrans" cxnId="{7D2C31B0-5097-4E18-A8CE-A25186DB5F66}">
      <dgm:prSet/>
      <dgm:spPr/>
      <dgm:t>
        <a:bodyPr/>
        <a:lstStyle/>
        <a:p>
          <a:endParaRPr lang="en-GB"/>
        </a:p>
      </dgm:t>
    </dgm:pt>
    <dgm:pt modelId="{C16425A9-34DC-4A78-A5A2-5A5A054706BC}" type="sibTrans" cxnId="{7D2C31B0-5097-4E18-A8CE-A25186DB5F66}">
      <dgm:prSet/>
      <dgm:spPr/>
      <dgm:t>
        <a:bodyPr/>
        <a:lstStyle/>
        <a:p>
          <a:endParaRPr lang="en-GB"/>
        </a:p>
      </dgm:t>
    </dgm:pt>
    <dgm:pt modelId="{F0E35508-7484-422B-9683-62F505A9A0AC}">
      <dgm:prSet phldrT="[Text]" custT="1"/>
      <dgm:spPr/>
      <dgm:t>
        <a:bodyPr/>
        <a:lstStyle/>
        <a:p>
          <a:r>
            <a:rPr lang="en-GB" sz="1800" dirty="0"/>
            <a:t>Any amendments will be responded to and shared in variations with bidders should NCC choose to accept the proposals.  Amendments should be due to major contentions only and not general alterations.</a:t>
          </a:r>
        </a:p>
      </dgm:t>
    </dgm:pt>
    <dgm:pt modelId="{0C264139-1B86-4D58-86CB-E59276A88FCC}" type="parTrans" cxnId="{BB025E22-CDC7-4B2F-90BE-988AF2ADFA78}">
      <dgm:prSet/>
      <dgm:spPr/>
      <dgm:t>
        <a:bodyPr/>
        <a:lstStyle/>
        <a:p>
          <a:endParaRPr lang="en-GB"/>
        </a:p>
      </dgm:t>
    </dgm:pt>
    <dgm:pt modelId="{F299264D-3EE6-4A4B-8FE5-2C41AC077767}" type="sibTrans" cxnId="{BB025E22-CDC7-4B2F-90BE-988AF2ADFA78}">
      <dgm:prSet/>
      <dgm:spPr/>
      <dgm:t>
        <a:bodyPr/>
        <a:lstStyle/>
        <a:p>
          <a:endParaRPr lang="en-GB"/>
        </a:p>
      </dgm:t>
    </dgm:pt>
    <dgm:pt modelId="{8603A4C2-8EBD-4BA4-ABB1-18C409783F4A}" type="pres">
      <dgm:prSet presAssocID="{E07D257A-4D32-4B1C-A058-D589B57B0C83}" presName="Name0" presStyleCnt="0">
        <dgm:presLayoutVars>
          <dgm:dir/>
          <dgm:animLvl val="lvl"/>
          <dgm:resizeHandles val="exact"/>
        </dgm:presLayoutVars>
      </dgm:prSet>
      <dgm:spPr/>
    </dgm:pt>
    <dgm:pt modelId="{6DAE889D-8C7C-4C72-8C42-BFC07188BB10}" type="pres">
      <dgm:prSet presAssocID="{5A02D856-3CAF-4BEC-9C7D-6002CC16A5D2}" presName="composite" presStyleCnt="0"/>
      <dgm:spPr/>
    </dgm:pt>
    <dgm:pt modelId="{54D84015-CBFF-48CA-9ADE-9A5BC28ED599}" type="pres">
      <dgm:prSet presAssocID="{5A02D856-3CAF-4BEC-9C7D-6002CC16A5D2}" presName="parTx" presStyleLbl="alignNode1" presStyleIdx="0" presStyleCnt="1">
        <dgm:presLayoutVars>
          <dgm:chMax val="0"/>
          <dgm:chPref val="0"/>
          <dgm:bulletEnabled val="1"/>
        </dgm:presLayoutVars>
      </dgm:prSet>
      <dgm:spPr/>
    </dgm:pt>
    <dgm:pt modelId="{E3E5D45B-11CF-44E2-A35F-EBCDB7BB305C}" type="pres">
      <dgm:prSet presAssocID="{5A02D856-3CAF-4BEC-9C7D-6002CC16A5D2}" presName="desTx" presStyleLbl="alignAccFollowNode1" presStyleIdx="0" presStyleCnt="1">
        <dgm:presLayoutVars>
          <dgm:bulletEnabled val="1"/>
        </dgm:presLayoutVars>
      </dgm:prSet>
      <dgm:spPr/>
    </dgm:pt>
  </dgm:ptLst>
  <dgm:cxnLst>
    <dgm:cxn modelId="{BB025E22-CDC7-4B2F-90BE-988AF2ADFA78}" srcId="{5A02D856-3CAF-4BEC-9C7D-6002CC16A5D2}" destId="{F0E35508-7484-422B-9683-62F505A9A0AC}" srcOrd="1" destOrd="0" parTransId="{0C264139-1B86-4D58-86CB-E59276A88FCC}" sibTransId="{F299264D-3EE6-4A4B-8FE5-2C41AC077767}"/>
    <dgm:cxn modelId="{F9C2193B-0731-4908-A745-77FAF076ECA5}" type="presOf" srcId="{5A02D856-3CAF-4BEC-9C7D-6002CC16A5D2}" destId="{54D84015-CBFF-48CA-9ADE-9A5BC28ED599}" srcOrd="0" destOrd="0" presId="urn:microsoft.com/office/officeart/2005/8/layout/hList1"/>
    <dgm:cxn modelId="{D978733E-CED4-4DB8-B2BD-6943E2EB12D1}" type="presOf" srcId="{E07D257A-4D32-4B1C-A058-D589B57B0C83}" destId="{8603A4C2-8EBD-4BA4-ABB1-18C409783F4A}" srcOrd="0" destOrd="0" presId="urn:microsoft.com/office/officeart/2005/8/layout/hList1"/>
    <dgm:cxn modelId="{530DB946-E265-4D44-947B-AC4F19285547}" srcId="{E07D257A-4D32-4B1C-A058-D589B57B0C83}" destId="{5A02D856-3CAF-4BEC-9C7D-6002CC16A5D2}" srcOrd="0" destOrd="0" parTransId="{6DD43C9B-A97D-47B7-B85D-51CD5C734BCE}" sibTransId="{AB39461A-7B1C-42B1-9953-89CE3B3C13EA}"/>
    <dgm:cxn modelId="{CCDEFE72-8C2D-4A71-82C1-101F1DE46F1B}" type="presOf" srcId="{F0E35508-7484-422B-9683-62F505A9A0AC}" destId="{E3E5D45B-11CF-44E2-A35F-EBCDB7BB305C}" srcOrd="0" destOrd="1" presId="urn:microsoft.com/office/officeart/2005/8/layout/hList1"/>
    <dgm:cxn modelId="{43AA577F-0D9B-4EB9-B82E-ED81FA3C7605}" type="presOf" srcId="{5AF07482-16FA-4545-93AD-43C678C5F80A}" destId="{E3E5D45B-11CF-44E2-A35F-EBCDB7BB305C}" srcOrd="0" destOrd="0" presId="urn:microsoft.com/office/officeart/2005/8/layout/hList1"/>
    <dgm:cxn modelId="{7D2C31B0-5097-4E18-A8CE-A25186DB5F66}" srcId="{5A02D856-3CAF-4BEC-9C7D-6002CC16A5D2}" destId="{5AF07482-16FA-4545-93AD-43C678C5F80A}" srcOrd="0" destOrd="0" parTransId="{F3DE7E37-BD98-4595-BBD5-68A23F3623D5}" sibTransId="{C16425A9-34DC-4A78-A5A2-5A5A054706BC}"/>
    <dgm:cxn modelId="{78176DF3-BEDC-487F-BEBA-D5134DEFBBC0}" type="presParOf" srcId="{8603A4C2-8EBD-4BA4-ABB1-18C409783F4A}" destId="{6DAE889D-8C7C-4C72-8C42-BFC07188BB10}" srcOrd="0" destOrd="0" presId="urn:microsoft.com/office/officeart/2005/8/layout/hList1"/>
    <dgm:cxn modelId="{0BD37078-9930-499E-ACD8-B3F6B2770422}" type="presParOf" srcId="{6DAE889D-8C7C-4C72-8C42-BFC07188BB10}" destId="{54D84015-CBFF-48CA-9ADE-9A5BC28ED599}" srcOrd="0" destOrd="0" presId="urn:microsoft.com/office/officeart/2005/8/layout/hList1"/>
    <dgm:cxn modelId="{25EDC4BD-5F5D-4B23-977C-B6CE3915700F}" type="presParOf" srcId="{6DAE889D-8C7C-4C72-8C42-BFC07188BB10}" destId="{E3E5D45B-11CF-44E2-A35F-EBCDB7BB305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7ED48-06E8-486C-9AA1-FDD934704A59}">
      <dsp:nvSpPr>
        <dsp:cNvPr id="0" name=""/>
        <dsp:cNvSpPr/>
      </dsp:nvSpPr>
      <dsp:spPr>
        <a:xfrm>
          <a:off x="0" y="496"/>
          <a:ext cx="10335350" cy="1161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BCD2D8-2517-4570-A9B6-1E7888127846}">
      <dsp:nvSpPr>
        <dsp:cNvPr id="0" name=""/>
        <dsp:cNvSpPr/>
      </dsp:nvSpPr>
      <dsp:spPr>
        <a:xfrm>
          <a:off x="351370" y="261845"/>
          <a:ext cx="638854" cy="6388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B38946-5C12-4109-AAA2-8BE2D4133F87}">
      <dsp:nvSpPr>
        <dsp:cNvPr id="0" name=""/>
        <dsp:cNvSpPr/>
      </dsp:nvSpPr>
      <dsp:spPr>
        <a:xfrm>
          <a:off x="1341594" y="496"/>
          <a:ext cx="8993755" cy="116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31" tIns="122931" rIns="122931" bIns="122931" numCol="1" spcCol="1270" anchor="ctr" anchorCtr="0">
          <a:noAutofit/>
        </a:bodyPr>
        <a:lstStyle/>
        <a:p>
          <a:pPr marL="0" lvl="0" indent="0" algn="l" defTabSz="755650">
            <a:lnSpc>
              <a:spcPct val="90000"/>
            </a:lnSpc>
            <a:spcBef>
              <a:spcPct val="0"/>
            </a:spcBef>
            <a:spcAft>
              <a:spcPct val="35000"/>
            </a:spcAft>
            <a:buNone/>
          </a:pPr>
          <a:r>
            <a:rPr lang="en-GB" sz="1700" kern="1200" dirty="0"/>
            <a:t>Award a longer-term contract with qualified experienced supply partners that can meet our requirements and service scope across the whole of the Norfolk Region.</a:t>
          </a:r>
          <a:endParaRPr lang="en-US" sz="1700" kern="1200" dirty="0"/>
        </a:p>
      </dsp:txBody>
      <dsp:txXfrm>
        <a:off x="1341594" y="496"/>
        <a:ext cx="8993755" cy="1161553"/>
      </dsp:txXfrm>
    </dsp:sp>
    <dsp:sp modelId="{6E55EB66-E8E7-40F0-8B72-055B85F21DA0}">
      <dsp:nvSpPr>
        <dsp:cNvPr id="0" name=""/>
        <dsp:cNvSpPr/>
      </dsp:nvSpPr>
      <dsp:spPr>
        <a:xfrm>
          <a:off x="0" y="1452438"/>
          <a:ext cx="10335350" cy="1161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01765-3165-436F-9D5E-327AF04E1309}">
      <dsp:nvSpPr>
        <dsp:cNvPr id="0" name=""/>
        <dsp:cNvSpPr/>
      </dsp:nvSpPr>
      <dsp:spPr>
        <a:xfrm>
          <a:off x="351370" y="1713788"/>
          <a:ext cx="638854" cy="6388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D1D166-8032-4B74-A402-6C4FCB823A22}">
      <dsp:nvSpPr>
        <dsp:cNvPr id="0" name=""/>
        <dsp:cNvSpPr/>
      </dsp:nvSpPr>
      <dsp:spPr>
        <a:xfrm>
          <a:off x="1341594" y="1452438"/>
          <a:ext cx="8993755" cy="116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31" tIns="122931" rIns="122931" bIns="122931" numCol="1" spcCol="1270" anchor="ctr" anchorCtr="0">
          <a:noAutofit/>
        </a:bodyPr>
        <a:lstStyle/>
        <a:p>
          <a:pPr marL="0" lvl="0" indent="0" algn="l" defTabSz="755650">
            <a:lnSpc>
              <a:spcPct val="90000"/>
            </a:lnSpc>
            <a:spcBef>
              <a:spcPct val="0"/>
            </a:spcBef>
            <a:spcAft>
              <a:spcPct val="35000"/>
            </a:spcAft>
            <a:buNone/>
          </a:pPr>
          <a:r>
            <a:rPr lang="en-GB" sz="1700" kern="1200" dirty="0"/>
            <a:t>Collaborate with suppliers that have the infrastructure and agility to support Norfolk County Council in delivering its statutory services.</a:t>
          </a:r>
          <a:endParaRPr lang="en-US" sz="1700" kern="1200" dirty="0"/>
        </a:p>
      </dsp:txBody>
      <dsp:txXfrm>
        <a:off x="1341594" y="1452438"/>
        <a:ext cx="8993755" cy="1161553"/>
      </dsp:txXfrm>
    </dsp:sp>
    <dsp:sp modelId="{6DAF0A26-7B71-4E23-BCE5-11BD9741A575}">
      <dsp:nvSpPr>
        <dsp:cNvPr id="0" name=""/>
        <dsp:cNvSpPr/>
      </dsp:nvSpPr>
      <dsp:spPr>
        <a:xfrm>
          <a:off x="0" y="2904380"/>
          <a:ext cx="10335350" cy="11615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51A448-A244-4CE5-9F1F-FD61B1A9A0BF}">
      <dsp:nvSpPr>
        <dsp:cNvPr id="0" name=""/>
        <dsp:cNvSpPr/>
      </dsp:nvSpPr>
      <dsp:spPr>
        <a:xfrm>
          <a:off x="351370" y="3165730"/>
          <a:ext cx="638854" cy="6388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04AEA5-3898-4632-941D-6F54486DE1AC}">
      <dsp:nvSpPr>
        <dsp:cNvPr id="0" name=""/>
        <dsp:cNvSpPr/>
      </dsp:nvSpPr>
      <dsp:spPr>
        <a:xfrm>
          <a:off x="1341594" y="2904380"/>
          <a:ext cx="8993755" cy="1161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31" tIns="122931" rIns="122931" bIns="122931" numCol="1" spcCol="1270" anchor="ctr" anchorCtr="0">
          <a:noAutofit/>
        </a:bodyPr>
        <a:lstStyle/>
        <a:p>
          <a:pPr marL="0" lvl="0" indent="0" algn="l" defTabSz="755650">
            <a:lnSpc>
              <a:spcPct val="90000"/>
            </a:lnSpc>
            <a:spcBef>
              <a:spcPct val="0"/>
            </a:spcBef>
            <a:spcAft>
              <a:spcPct val="35000"/>
            </a:spcAft>
            <a:buNone/>
          </a:pPr>
          <a:r>
            <a:rPr lang="en-GB" sz="1700" kern="1200" dirty="0"/>
            <a:t>Implement contracts that provide value for money, with simplistic but relevant  clearly defined performance indicators to drive continuous improvement. Both NCC and the supplier will work together to review performance and demonstrate specification standards are being met.</a:t>
          </a:r>
          <a:endParaRPr lang="en-US" sz="1700" kern="1200" dirty="0"/>
        </a:p>
      </dsp:txBody>
      <dsp:txXfrm>
        <a:off x="1341594" y="2904380"/>
        <a:ext cx="8993755" cy="1161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62FDB-09F3-4502-8017-325CCE7321EC}">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D107A85-26B2-42EA-9974-F3C67FA4A1B6}">
      <dsp:nvSpPr>
        <dsp:cNvPr id="0" name=""/>
        <dsp:cNvSpPr/>
      </dsp:nvSpPr>
      <dsp:spPr>
        <a:xfrm rot="8100000">
          <a:off x="65439" y="487493"/>
          <a:ext cx="299626" cy="299626"/>
        </a:xfrm>
        <a:prstGeom prst="teardrop">
          <a:avLst>
            <a:gd name="adj" fmla="val 115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0F671-2E38-4B27-8B9C-9B5E63589333}">
      <dsp:nvSpPr>
        <dsp:cNvPr id="0" name=""/>
        <dsp:cNvSpPr/>
      </dsp:nvSpPr>
      <dsp:spPr>
        <a:xfrm>
          <a:off x="98725"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4428F0E-54DC-493C-866B-2A5715986F5F}">
      <dsp:nvSpPr>
        <dsp:cNvPr id="0" name=""/>
        <dsp:cNvSpPr/>
      </dsp:nvSpPr>
      <dsp:spPr>
        <a:xfrm>
          <a:off x="427120"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Market Engagement Event  </a:t>
          </a:r>
        </a:p>
      </dsp:txBody>
      <dsp:txXfrm>
        <a:off x="427120" y="855332"/>
        <a:ext cx="1766769" cy="1241070"/>
      </dsp:txXfrm>
    </dsp:sp>
    <dsp:sp modelId="{0A309D46-C81D-4633-AB0D-1E1B274DC009}">
      <dsp:nvSpPr>
        <dsp:cNvPr id="0" name=""/>
        <dsp:cNvSpPr/>
      </dsp:nvSpPr>
      <dsp:spPr>
        <a:xfrm>
          <a:off x="427120"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23 July 2025</a:t>
          </a:r>
        </a:p>
      </dsp:txBody>
      <dsp:txXfrm>
        <a:off x="427120" y="419280"/>
        <a:ext cx="1766769" cy="436051"/>
      </dsp:txXfrm>
    </dsp:sp>
    <dsp:sp modelId="{C3251402-5FB1-4334-B8EC-85E755CAE6DA}">
      <dsp:nvSpPr>
        <dsp:cNvPr id="0" name=""/>
        <dsp:cNvSpPr/>
      </dsp:nvSpPr>
      <dsp:spPr>
        <a:xfrm>
          <a:off x="215252" y="855332"/>
          <a:ext cx="0" cy="124107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B3FF087-1B26-4FB5-A9D3-B83584246BEE}">
      <dsp:nvSpPr>
        <dsp:cNvPr id="0" name=""/>
        <dsp:cNvSpPr/>
      </dsp:nvSpPr>
      <dsp:spPr>
        <a:xfrm>
          <a:off x="183274" y="2057157"/>
          <a:ext cx="76272" cy="7848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A154B-9845-4B49-93F9-A0E12A4323B7}">
      <dsp:nvSpPr>
        <dsp:cNvPr id="0" name=""/>
        <dsp:cNvSpPr/>
      </dsp:nvSpPr>
      <dsp:spPr>
        <a:xfrm rot="18900000">
          <a:off x="1156758" y="3405685"/>
          <a:ext cx="299626" cy="299626"/>
        </a:xfrm>
        <a:prstGeom prst="teardrop">
          <a:avLst>
            <a:gd name="adj" fmla="val 115000"/>
          </a:avLst>
        </a:prstGeom>
        <a:solidFill>
          <a:schemeClr val="accent2">
            <a:hueOff val="805452"/>
            <a:satOff val="-2312"/>
            <a:lumOff val="-3701"/>
            <a:alphaOff val="0"/>
          </a:schemeClr>
        </a:solidFill>
        <a:ln w="19050" cap="flat" cmpd="sng" algn="ctr">
          <a:solidFill>
            <a:schemeClr val="accent2">
              <a:hueOff val="805452"/>
              <a:satOff val="-2312"/>
              <a:lumOff val="-3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047F1-C67A-4A2B-8B27-4EE4E5CB795E}">
      <dsp:nvSpPr>
        <dsp:cNvPr id="0" name=""/>
        <dsp:cNvSpPr/>
      </dsp:nvSpPr>
      <dsp:spPr>
        <a:xfrm>
          <a:off x="1190044"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EECE4B9-1C26-4BE0-8C9D-2704462F1F87}">
      <dsp:nvSpPr>
        <dsp:cNvPr id="0" name=""/>
        <dsp:cNvSpPr/>
      </dsp:nvSpPr>
      <dsp:spPr>
        <a:xfrm>
          <a:off x="1518440"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Tender Notices posted and ITT Documentation issued 4th August 2025</a:t>
          </a:r>
        </a:p>
      </dsp:txBody>
      <dsp:txXfrm>
        <a:off x="1518440" y="2096402"/>
        <a:ext cx="1766769" cy="1241070"/>
      </dsp:txXfrm>
    </dsp:sp>
    <dsp:sp modelId="{F962C142-93DB-42B6-8D2E-99A2F7797308}">
      <dsp:nvSpPr>
        <dsp:cNvPr id="0" name=""/>
        <dsp:cNvSpPr/>
      </dsp:nvSpPr>
      <dsp:spPr>
        <a:xfrm>
          <a:off x="1518440"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4 Aug. 2025</a:t>
          </a:r>
        </a:p>
      </dsp:txBody>
      <dsp:txXfrm>
        <a:off x="1518440" y="3337472"/>
        <a:ext cx="1766769" cy="436051"/>
      </dsp:txXfrm>
    </dsp:sp>
    <dsp:sp modelId="{90FB7EB9-38AA-4021-ACFA-CAC538F398C3}">
      <dsp:nvSpPr>
        <dsp:cNvPr id="0" name=""/>
        <dsp:cNvSpPr/>
      </dsp:nvSpPr>
      <dsp:spPr>
        <a:xfrm>
          <a:off x="1306572" y="2096402"/>
          <a:ext cx="0" cy="1241070"/>
        </a:xfrm>
        <a:prstGeom prst="line">
          <a:avLst/>
        </a:prstGeom>
        <a:noFill/>
        <a:ln w="12700" cap="flat" cmpd="sng" algn="ctr">
          <a:solidFill>
            <a:schemeClr val="accent2">
              <a:hueOff val="805452"/>
              <a:satOff val="-2312"/>
              <a:lumOff val="-3701"/>
              <a:alphaOff val="0"/>
            </a:schemeClr>
          </a:solidFill>
          <a:prstDash val="dash"/>
          <a:miter lim="800000"/>
        </a:ln>
        <a:effectLst/>
      </dsp:spPr>
      <dsp:style>
        <a:lnRef idx="1">
          <a:scrgbClr r="0" g="0" b="0"/>
        </a:lnRef>
        <a:fillRef idx="0">
          <a:scrgbClr r="0" g="0" b="0"/>
        </a:fillRef>
        <a:effectRef idx="0">
          <a:scrgbClr r="0" g="0" b="0"/>
        </a:effectRef>
        <a:fontRef idx="minor"/>
      </dsp:style>
    </dsp:sp>
    <dsp:sp modelId="{3CCCE8BF-93E9-472D-A157-D4B3CF8BA0A9}">
      <dsp:nvSpPr>
        <dsp:cNvPr id="0" name=""/>
        <dsp:cNvSpPr/>
      </dsp:nvSpPr>
      <dsp:spPr>
        <a:xfrm>
          <a:off x="1274593" y="2057157"/>
          <a:ext cx="76272" cy="78489"/>
        </a:xfrm>
        <a:prstGeom prst="ellipse">
          <a:avLst/>
        </a:prstGeom>
        <a:solidFill>
          <a:schemeClr val="accent2">
            <a:hueOff val="805452"/>
            <a:satOff val="-2312"/>
            <a:lumOff val="-370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C7E87-57F3-4A03-839E-60C32391A914}">
      <dsp:nvSpPr>
        <dsp:cNvPr id="0" name=""/>
        <dsp:cNvSpPr/>
      </dsp:nvSpPr>
      <dsp:spPr>
        <a:xfrm rot="8100000">
          <a:off x="2248078" y="487493"/>
          <a:ext cx="299626" cy="299626"/>
        </a:xfrm>
        <a:prstGeom prst="teardrop">
          <a:avLst>
            <a:gd name="adj" fmla="val 115000"/>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64017-41F6-4994-B0CF-9DC35A8F9F58}">
      <dsp:nvSpPr>
        <dsp:cNvPr id="0" name=""/>
        <dsp:cNvSpPr/>
      </dsp:nvSpPr>
      <dsp:spPr>
        <a:xfrm>
          <a:off x="2281364"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0173178-E71B-4E52-880B-770155BA2049}">
      <dsp:nvSpPr>
        <dsp:cNvPr id="0" name=""/>
        <dsp:cNvSpPr/>
      </dsp:nvSpPr>
      <dsp:spPr>
        <a:xfrm>
          <a:off x="2609759"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Closing date of tender returns </a:t>
          </a:r>
        </a:p>
      </dsp:txBody>
      <dsp:txXfrm>
        <a:off x="2609759" y="855332"/>
        <a:ext cx="1766769" cy="1241070"/>
      </dsp:txXfrm>
    </dsp:sp>
    <dsp:sp modelId="{315AF0B8-9E8E-46F2-B13F-E82432FE2154}">
      <dsp:nvSpPr>
        <dsp:cNvPr id="0" name=""/>
        <dsp:cNvSpPr/>
      </dsp:nvSpPr>
      <dsp:spPr>
        <a:xfrm>
          <a:off x="2609759"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4 Sep. 2025</a:t>
          </a:r>
        </a:p>
      </dsp:txBody>
      <dsp:txXfrm>
        <a:off x="2609759" y="419280"/>
        <a:ext cx="1766769" cy="436051"/>
      </dsp:txXfrm>
    </dsp:sp>
    <dsp:sp modelId="{41C529C6-F233-4713-9D11-9E456F114AB2}">
      <dsp:nvSpPr>
        <dsp:cNvPr id="0" name=""/>
        <dsp:cNvSpPr/>
      </dsp:nvSpPr>
      <dsp:spPr>
        <a:xfrm>
          <a:off x="2397891" y="855332"/>
          <a:ext cx="0" cy="1241070"/>
        </a:xfrm>
        <a:prstGeom prst="line">
          <a:avLst/>
        </a:prstGeom>
        <a:noFill/>
        <a:ln w="12700" cap="flat" cmpd="sng" algn="ctr">
          <a:solidFill>
            <a:schemeClr val="accent2">
              <a:hueOff val="1610903"/>
              <a:satOff val="-4623"/>
              <a:lumOff val="-7402"/>
              <a:alphaOff val="0"/>
            </a:schemeClr>
          </a:solidFill>
          <a:prstDash val="dash"/>
          <a:miter lim="800000"/>
        </a:ln>
        <a:effectLst/>
      </dsp:spPr>
      <dsp:style>
        <a:lnRef idx="1">
          <a:scrgbClr r="0" g="0" b="0"/>
        </a:lnRef>
        <a:fillRef idx="0">
          <a:scrgbClr r="0" g="0" b="0"/>
        </a:fillRef>
        <a:effectRef idx="0">
          <a:scrgbClr r="0" g="0" b="0"/>
        </a:effectRef>
        <a:fontRef idx="minor"/>
      </dsp:style>
    </dsp:sp>
    <dsp:sp modelId="{6A7B1C03-3357-44B2-ADA9-984A53FD3EDF}">
      <dsp:nvSpPr>
        <dsp:cNvPr id="0" name=""/>
        <dsp:cNvSpPr/>
      </dsp:nvSpPr>
      <dsp:spPr>
        <a:xfrm>
          <a:off x="2365913" y="2057157"/>
          <a:ext cx="76272" cy="78489"/>
        </a:xfrm>
        <a:prstGeom prst="ellipse">
          <a:avLst/>
        </a:prstGeom>
        <a:solidFill>
          <a:schemeClr val="accent2">
            <a:hueOff val="1610903"/>
            <a:satOff val="-4623"/>
            <a:lumOff val="-74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8F53B-C2E1-4A5F-9D3F-579F16CF6C95}">
      <dsp:nvSpPr>
        <dsp:cNvPr id="0" name=""/>
        <dsp:cNvSpPr/>
      </dsp:nvSpPr>
      <dsp:spPr>
        <a:xfrm rot="18900000">
          <a:off x="3339397" y="3405685"/>
          <a:ext cx="299626" cy="299626"/>
        </a:xfrm>
        <a:prstGeom prst="teardrop">
          <a:avLst>
            <a:gd name="adj" fmla="val 115000"/>
          </a:avLst>
        </a:prstGeom>
        <a:solidFill>
          <a:schemeClr val="accent2">
            <a:hueOff val="2416355"/>
            <a:satOff val="-6935"/>
            <a:lumOff val="-11103"/>
            <a:alphaOff val="0"/>
          </a:schemeClr>
        </a:solidFill>
        <a:ln w="19050" cap="flat" cmpd="sng" algn="ctr">
          <a:solidFill>
            <a:schemeClr val="accent2">
              <a:hueOff val="2416355"/>
              <a:satOff val="-6935"/>
              <a:lumOff val="-111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F39F54-5933-40A7-9CF4-8AABCC4B2F67}">
      <dsp:nvSpPr>
        <dsp:cNvPr id="0" name=""/>
        <dsp:cNvSpPr/>
      </dsp:nvSpPr>
      <dsp:spPr>
        <a:xfrm>
          <a:off x="3372683"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18EDD60-B7F3-442B-A1D1-F23B5DE886B6}">
      <dsp:nvSpPr>
        <dsp:cNvPr id="0" name=""/>
        <dsp:cNvSpPr/>
      </dsp:nvSpPr>
      <dsp:spPr>
        <a:xfrm>
          <a:off x="3701078"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Evaluation Period :  5th September to 22nd September 2025   (For all 12 tenderers)</a:t>
          </a:r>
        </a:p>
      </dsp:txBody>
      <dsp:txXfrm>
        <a:off x="3701078" y="2096402"/>
        <a:ext cx="1766769" cy="1241070"/>
      </dsp:txXfrm>
    </dsp:sp>
    <dsp:sp modelId="{3690BA1E-7695-4804-BF60-E113A6804E52}">
      <dsp:nvSpPr>
        <dsp:cNvPr id="0" name=""/>
        <dsp:cNvSpPr/>
      </dsp:nvSpPr>
      <dsp:spPr>
        <a:xfrm>
          <a:off x="3701078"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5–22 Sep. 2025</a:t>
          </a:r>
        </a:p>
      </dsp:txBody>
      <dsp:txXfrm>
        <a:off x="3701078" y="3337472"/>
        <a:ext cx="1766769" cy="436051"/>
      </dsp:txXfrm>
    </dsp:sp>
    <dsp:sp modelId="{16776D03-7D7F-417C-92BC-507EB261CFAD}">
      <dsp:nvSpPr>
        <dsp:cNvPr id="0" name=""/>
        <dsp:cNvSpPr/>
      </dsp:nvSpPr>
      <dsp:spPr>
        <a:xfrm>
          <a:off x="3489210" y="2096402"/>
          <a:ext cx="0" cy="1241070"/>
        </a:xfrm>
        <a:prstGeom prst="line">
          <a:avLst/>
        </a:prstGeom>
        <a:noFill/>
        <a:ln w="12700" cap="flat" cmpd="sng" algn="ctr">
          <a:solidFill>
            <a:schemeClr val="accent2">
              <a:hueOff val="2416355"/>
              <a:satOff val="-6935"/>
              <a:lumOff val="-11103"/>
              <a:alphaOff val="0"/>
            </a:schemeClr>
          </a:solidFill>
          <a:prstDash val="dash"/>
          <a:miter lim="800000"/>
        </a:ln>
        <a:effectLst/>
      </dsp:spPr>
      <dsp:style>
        <a:lnRef idx="1">
          <a:scrgbClr r="0" g="0" b="0"/>
        </a:lnRef>
        <a:fillRef idx="0">
          <a:scrgbClr r="0" g="0" b="0"/>
        </a:fillRef>
        <a:effectRef idx="0">
          <a:scrgbClr r="0" g="0" b="0"/>
        </a:effectRef>
        <a:fontRef idx="minor"/>
      </dsp:style>
    </dsp:sp>
    <dsp:sp modelId="{B7A5ED6C-53C9-49A3-AEAD-88DE3FF1D9A6}">
      <dsp:nvSpPr>
        <dsp:cNvPr id="0" name=""/>
        <dsp:cNvSpPr/>
      </dsp:nvSpPr>
      <dsp:spPr>
        <a:xfrm>
          <a:off x="3457232" y="2057157"/>
          <a:ext cx="76272" cy="78489"/>
        </a:xfrm>
        <a:prstGeom prst="ellipse">
          <a:avLst/>
        </a:prstGeom>
        <a:solidFill>
          <a:schemeClr val="accent2">
            <a:hueOff val="2416355"/>
            <a:satOff val="-6935"/>
            <a:lumOff val="-1110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E3008-9129-469B-B3D0-098657A0697A}">
      <dsp:nvSpPr>
        <dsp:cNvPr id="0" name=""/>
        <dsp:cNvSpPr/>
      </dsp:nvSpPr>
      <dsp:spPr>
        <a:xfrm rot="8100000">
          <a:off x="4430716" y="487493"/>
          <a:ext cx="299626" cy="299626"/>
        </a:xfrm>
        <a:prstGeom prst="teardrop">
          <a:avLst>
            <a:gd name="adj" fmla="val 115000"/>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97389-DDF4-4509-889D-D87AE4797914}">
      <dsp:nvSpPr>
        <dsp:cNvPr id="0" name=""/>
        <dsp:cNvSpPr/>
      </dsp:nvSpPr>
      <dsp:spPr>
        <a:xfrm>
          <a:off x="4464002"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B38E058-F102-4D26-8E00-C5AF02AE83D3}">
      <dsp:nvSpPr>
        <dsp:cNvPr id="0" name=""/>
        <dsp:cNvSpPr/>
      </dsp:nvSpPr>
      <dsp:spPr>
        <a:xfrm>
          <a:off x="4792397"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Moderation Week 22nd September 2025</a:t>
          </a:r>
        </a:p>
      </dsp:txBody>
      <dsp:txXfrm>
        <a:off x="4792397" y="855332"/>
        <a:ext cx="1766769" cy="1241070"/>
      </dsp:txXfrm>
    </dsp:sp>
    <dsp:sp modelId="{7EF23C43-DBC4-4E77-91BB-F94AAF1A436F}">
      <dsp:nvSpPr>
        <dsp:cNvPr id="0" name=""/>
        <dsp:cNvSpPr/>
      </dsp:nvSpPr>
      <dsp:spPr>
        <a:xfrm>
          <a:off x="4792397"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22 Sep. 2025</a:t>
          </a:r>
        </a:p>
      </dsp:txBody>
      <dsp:txXfrm>
        <a:off x="4792397" y="419280"/>
        <a:ext cx="1766769" cy="436051"/>
      </dsp:txXfrm>
    </dsp:sp>
    <dsp:sp modelId="{34295A43-1326-45AA-AF60-4EE0CBE9323D}">
      <dsp:nvSpPr>
        <dsp:cNvPr id="0" name=""/>
        <dsp:cNvSpPr/>
      </dsp:nvSpPr>
      <dsp:spPr>
        <a:xfrm>
          <a:off x="4580529" y="855332"/>
          <a:ext cx="0" cy="1241070"/>
        </a:xfrm>
        <a:prstGeom prst="line">
          <a:avLst/>
        </a:prstGeom>
        <a:noFill/>
        <a:ln w="12700" cap="flat" cmpd="sng" algn="ctr">
          <a:solidFill>
            <a:schemeClr val="accent2">
              <a:hueOff val="3221807"/>
              <a:satOff val="-9246"/>
              <a:lumOff val="-14805"/>
              <a:alphaOff val="0"/>
            </a:schemeClr>
          </a:solidFill>
          <a:prstDash val="dash"/>
          <a:miter lim="800000"/>
        </a:ln>
        <a:effectLst/>
      </dsp:spPr>
      <dsp:style>
        <a:lnRef idx="1">
          <a:scrgbClr r="0" g="0" b="0"/>
        </a:lnRef>
        <a:fillRef idx="0">
          <a:scrgbClr r="0" g="0" b="0"/>
        </a:fillRef>
        <a:effectRef idx="0">
          <a:scrgbClr r="0" g="0" b="0"/>
        </a:effectRef>
        <a:fontRef idx="minor"/>
      </dsp:style>
    </dsp:sp>
    <dsp:sp modelId="{66A28EC2-5DCA-4856-AE0C-8F5C95F35F57}">
      <dsp:nvSpPr>
        <dsp:cNvPr id="0" name=""/>
        <dsp:cNvSpPr/>
      </dsp:nvSpPr>
      <dsp:spPr>
        <a:xfrm>
          <a:off x="4548551" y="2057157"/>
          <a:ext cx="76272" cy="78489"/>
        </a:xfrm>
        <a:prstGeom prst="ellipse">
          <a:avLst/>
        </a:prstGeom>
        <a:solidFill>
          <a:schemeClr val="accent2">
            <a:hueOff val="3221807"/>
            <a:satOff val="-9246"/>
            <a:lumOff val="-1480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153ED0-FD51-4F11-968F-C1FF433A81C4}">
      <dsp:nvSpPr>
        <dsp:cNvPr id="0" name=""/>
        <dsp:cNvSpPr/>
      </dsp:nvSpPr>
      <dsp:spPr>
        <a:xfrm rot="18900000">
          <a:off x="5522035" y="3405685"/>
          <a:ext cx="299626" cy="299626"/>
        </a:xfrm>
        <a:prstGeom prst="teardrop">
          <a:avLst>
            <a:gd name="adj" fmla="val 115000"/>
          </a:avLst>
        </a:prstGeom>
        <a:solidFill>
          <a:schemeClr val="accent2">
            <a:hueOff val="4027259"/>
            <a:satOff val="-11558"/>
            <a:lumOff val="-18506"/>
            <a:alphaOff val="0"/>
          </a:schemeClr>
        </a:solidFill>
        <a:ln w="19050" cap="flat" cmpd="sng" algn="ctr">
          <a:solidFill>
            <a:schemeClr val="accent2">
              <a:hueOff val="4027259"/>
              <a:satOff val="-11558"/>
              <a:lumOff val="-185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5C1DE-D2B9-42CA-9271-4D5D47E63059}">
      <dsp:nvSpPr>
        <dsp:cNvPr id="0" name=""/>
        <dsp:cNvSpPr/>
      </dsp:nvSpPr>
      <dsp:spPr>
        <a:xfrm>
          <a:off x="5555321"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63C3244C-4D95-4909-BE7F-DA7C8CB0C7F6}">
      <dsp:nvSpPr>
        <dsp:cNvPr id="0" name=""/>
        <dsp:cNvSpPr/>
      </dsp:nvSpPr>
      <dsp:spPr>
        <a:xfrm>
          <a:off x="5883717"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Expected date for issuing Contract Award notice and for standstill period to commence   -  8th October 2025 (lasts 8 working days)</a:t>
          </a:r>
        </a:p>
      </dsp:txBody>
      <dsp:txXfrm>
        <a:off x="5883717" y="2096402"/>
        <a:ext cx="1766769" cy="1241070"/>
      </dsp:txXfrm>
    </dsp:sp>
    <dsp:sp modelId="{2CA163BE-F6C4-4F59-BFF8-F46DC8EF970A}">
      <dsp:nvSpPr>
        <dsp:cNvPr id="0" name=""/>
        <dsp:cNvSpPr/>
      </dsp:nvSpPr>
      <dsp:spPr>
        <a:xfrm>
          <a:off x="5883717"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8 Oct. 2025</a:t>
          </a:r>
        </a:p>
      </dsp:txBody>
      <dsp:txXfrm>
        <a:off x="5883717" y="3337472"/>
        <a:ext cx="1766769" cy="436051"/>
      </dsp:txXfrm>
    </dsp:sp>
    <dsp:sp modelId="{FCC56C05-0037-460D-80F8-FD243F3687EF}">
      <dsp:nvSpPr>
        <dsp:cNvPr id="0" name=""/>
        <dsp:cNvSpPr/>
      </dsp:nvSpPr>
      <dsp:spPr>
        <a:xfrm>
          <a:off x="5671849" y="2096402"/>
          <a:ext cx="0" cy="1241070"/>
        </a:xfrm>
        <a:prstGeom prst="line">
          <a:avLst/>
        </a:prstGeom>
        <a:noFill/>
        <a:ln w="12700" cap="flat" cmpd="sng" algn="ctr">
          <a:solidFill>
            <a:schemeClr val="accent2">
              <a:hueOff val="4027259"/>
              <a:satOff val="-11558"/>
              <a:lumOff val="-18506"/>
              <a:alphaOff val="0"/>
            </a:schemeClr>
          </a:solidFill>
          <a:prstDash val="dash"/>
          <a:miter lim="800000"/>
        </a:ln>
        <a:effectLst/>
      </dsp:spPr>
      <dsp:style>
        <a:lnRef idx="1">
          <a:scrgbClr r="0" g="0" b="0"/>
        </a:lnRef>
        <a:fillRef idx="0">
          <a:scrgbClr r="0" g="0" b="0"/>
        </a:fillRef>
        <a:effectRef idx="0">
          <a:scrgbClr r="0" g="0" b="0"/>
        </a:effectRef>
        <a:fontRef idx="minor"/>
      </dsp:style>
    </dsp:sp>
    <dsp:sp modelId="{AF6525E7-1596-4EA7-9D19-FC5171AE8B94}">
      <dsp:nvSpPr>
        <dsp:cNvPr id="0" name=""/>
        <dsp:cNvSpPr/>
      </dsp:nvSpPr>
      <dsp:spPr>
        <a:xfrm>
          <a:off x="5639870" y="2057157"/>
          <a:ext cx="76272" cy="78489"/>
        </a:xfrm>
        <a:prstGeom prst="ellipse">
          <a:avLst/>
        </a:prstGeom>
        <a:solidFill>
          <a:schemeClr val="accent2">
            <a:hueOff val="4027259"/>
            <a:satOff val="-11558"/>
            <a:lumOff val="-1850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9F15F-7DCC-4FEE-BCFA-DBC8BB2A423F}">
      <dsp:nvSpPr>
        <dsp:cNvPr id="0" name=""/>
        <dsp:cNvSpPr/>
      </dsp:nvSpPr>
      <dsp:spPr>
        <a:xfrm rot="8100000">
          <a:off x="6613355" y="487493"/>
          <a:ext cx="299626" cy="299626"/>
        </a:xfrm>
        <a:prstGeom prst="teardrop">
          <a:avLst>
            <a:gd name="adj" fmla="val 115000"/>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95B4A-DF81-4FEC-9B26-F8E3570757BC}">
      <dsp:nvSpPr>
        <dsp:cNvPr id="0" name=""/>
        <dsp:cNvSpPr/>
      </dsp:nvSpPr>
      <dsp:spPr>
        <a:xfrm>
          <a:off x="6646641"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0E762E7-741C-4DF2-83B5-62C00E234EE2}">
      <dsp:nvSpPr>
        <dsp:cNvPr id="0" name=""/>
        <dsp:cNvSpPr/>
      </dsp:nvSpPr>
      <dsp:spPr>
        <a:xfrm>
          <a:off x="6975036"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Expected date for standstill period to finish Midnight UK time on Friday, October 17th, 2025</a:t>
          </a:r>
        </a:p>
      </dsp:txBody>
      <dsp:txXfrm>
        <a:off x="6975036" y="855332"/>
        <a:ext cx="1766769" cy="1241070"/>
      </dsp:txXfrm>
    </dsp:sp>
    <dsp:sp modelId="{FDBC9E95-46FE-4923-B395-A25AC2859569}">
      <dsp:nvSpPr>
        <dsp:cNvPr id="0" name=""/>
        <dsp:cNvSpPr/>
      </dsp:nvSpPr>
      <dsp:spPr>
        <a:xfrm>
          <a:off x="6975036"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Fri. 17 Oct. 2025</a:t>
          </a:r>
        </a:p>
      </dsp:txBody>
      <dsp:txXfrm>
        <a:off x="6975036" y="419280"/>
        <a:ext cx="1766769" cy="436051"/>
      </dsp:txXfrm>
    </dsp:sp>
    <dsp:sp modelId="{0641D1E5-BC4D-4554-A666-59F3184ADE78}">
      <dsp:nvSpPr>
        <dsp:cNvPr id="0" name=""/>
        <dsp:cNvSpPr/>
      </dsp:nvSpPr>
      <dsp:spPr>
        <a:xfrm>
          <a:off x="6763168" y="855332"/>
          <a:ext cx="0" cy="1241070"/>
        </a:xfrm>
        <a:prstGeom prst="line">
          <a:avLst/>
        </a:prstGeom>
        <a:noFill/>
        <a:ln w="12700" cap="flat" cmpd="sng" algn="ctr">
          <a:solidFill>
            <a:schemeClr val="accent2">
              <a:hueOff val="4832710"/>
              <a:satOff val="-13870"/>
              <a:lumOff val="-22207"/>
              <a:alphaOff val="0"/>
            </a:schemeClr>
          </a:solidFill>
          <a:prstDash val="dash"/>
          <a:miter lim="800000"/>
        </a:ln>
        <a:effectLst/>
      </dsp:spPr>
      <dsp:style>
        <a:lnRef idx="1">
          <a:scrgbClr r="0" g="0" b="0"/>
        </a:lnRef>
        <a:fillRef idx="0">
          <a:scrgbClr r="0" g="0" b="0"/>
        </a:fillRef>
        <a:effectRef idx="0">
          <a:scrgbClr r="0" g="0" b="0"/>
        </a:effectRef>
        <a:fontRef idx="minor"/>
      </dsp:style>
    </dsp:sp>
    <dsp:sp modelId="{15A79EA3-195F-45C0-924C-B5ADF1CA691D}">
      <dsp:nvSpPr>
        <dsp:cNvPr id="0" name=""/>
        <dsp:cNvSpPr/>
      </dsp:nvSpPr>
      <dsp:spPr>
        <a:xfrm>
          <a:off x="6731190" y="2057157"/>
          <a:ext cx="76272" cy="78489"/>
        </a:xfrm>
        <a:prstGeom prst="ellipse">
          <a:avLst/>
        </a:prstGeom>
        <a:solidFill>
          <a:schemeClr val="accent2">
            <a:hueOff val="4832710"/>
            <a:satOff val="-13870"/>
            <a:lumOff val="-222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614DD-B84E-4733-B381-905B1F1B1FD5}">
      <dsp:nvSpPr>
        <dsp:cNvPr id="0" name=""/>
        <dsp:cNvSpPr/>
      </dsp:nvSpPr>
      <dsp:spPr>
        <a:xfrm rot="18900000">
          <a:off x="7704674" y="3405685"/>
          <a:ext cx="299626" cy="299626"/>
        </a:xfrm>
        <a:prstGeom prst="teardrop">
          <a:avLst>
            <a:gd name="adj" fmla="val 115000"/>
          </a:avLst>
        </a:prstGeom>
        <a:solidFill>
          <a:schemeClr val="accent2">
            <a:hueOff val="5638162"/>
            <a:satOff val="-16181"/>
            <a:lumOff val="-25908"/>
            <a:alphaOff val="0"/>
          </a:schemeClr>
        </a:solidFill>
        <a:ln w="19050" cap="flat" cmpd="sng" algn="ctr">
          <a:solidFill>
            <a:schemeClr val="accent2">
              <a:hueOff val="5638162"/>
              <a:satOff val="-16181"/>
              <a:lumOff val="-259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443602-1903-428D-B2E3-9A91CED8A1F0}">
      <dsp:nvSpPr>
        <dsp:cNvPr id="0" name=""/>
        <dsp:cNvSpPr/>
      </dsp:nvSpPr>
      <dsp:spPr>
        <a:xfrm>
          <a:off x="7737960" y="3438971"/>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410A7EDF-9600-49C3-AEE8-0CEAEBBF68A9}">
      <dsp:nvSpPr>
        <dsp:cNvPr id="0" name=""/>
        <dsp:cNvSpPr/>
      </dsp:nvSpPr>
      <dsp:spPr>
        <a:xfrm>
          <a:off x="8066355"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Soft Launch – Contractor Mobilisation</a:t>
          </a:r>
        </a:p>
      </dsp:txBody>
      <dsp:txXfrm>
        <a:off x="8066355" y="2096402"/>
        <a:ext cx="1766769" cy="1241070"/>
      </dsp:txXfrm>
    </dsp:sp>
    <dsp:sp modelId="{BEEE01B6-26B1-43AF-B881-631D2824C7FF}">
      <dsp:nvSpPr>
        <dsp:cNvPr id="0" name=""/>
        <dsp:cNvSpPr/>
      </dsp:nvSpPr>
      <dsp:spPr>
        <a:xfrm>
          <a:off x="8066355"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 Oct. 2025</a:t>
          </a:r>
        </a:p>
      </dsp:txBody>
      <dsp:txXfrm>
        <a:off x="8066355" y="3337472"/>
        <a:ext cx="1766769" cy="436051"/>
      </dsp:txXfrm>
    </dsp:sp>
    <dsp:sp modelId="{31932B23-8ABA-43A2-8822-8A2E75688F55}">
      <dsp:nvSpPr>
        <dsp:cNvPr id="0" name=""/>
        <dsp:cNvSpPr/>
      </dsp:nvSpPr>
      <dsp:spPr>
        <a:xfrm>
          <a:off x="7854487" y="2096402"/>
          <a:ext cx="0" cy="1241070"/>
        </a:xfrm>
        <a:prstGeom prst="line">
          <a:avLst/>
        </a:prstGeom>
        <a:noFill/>
        <a:ln w="12700" cap="flat" cmpd="sng" algn="ctr">
          <a:solidFill>
            <a:schemeClr val="accent2">
              <a:hueOff val="5638162"/>
              <a:satOff val="-16181"/>
              <a:lumOff val="-25908"/>
              <a:alphaOff val="0"/>
            </a:schemeClr>
          </a:solidFill>
          <a:prstDash val="dash"/>
          <a:miter lim="800000"/>
        </a:ln>
        <a:effectLst/>
      </dsp:spPr>
      <dsp:style>
        <a:lnRef idx="1">
          <a:scrgbClr r="0" g="0" b="0"/>
        </a:lnRef>
        <a:fillRef idx="0">
          <a:scrgbClr r="0" g="0" b="0"/>
        </a:fillRef>
        <a:effectRef idx="0">
          <a:scrgbClr r="0" g="0" b="0"/>
        </a:effectRef>
        <a:fontRef idx="minor"/>
      </dsp:style>
    </dsp:sp>
    <dsp:sp modelId="{34B30B76-C358-4414-83C3-3E3E03604774}">
      <dsp:nvSpPr>
        <dsp:cNvPr id="0" name=""/>
        <dsp:cNvSpPr/>
      </dsp:nvSpPr>
      <dsp:spPr>
        <a:xfrm>
          <a:off x="7822509" y="2057157"/>
          <a:ext cx="76272" cy="78489"/>
        </a:xfrm>
        <a:prstGeom prst="ellipse">
          <a:avLst/>
        </a:prstGeom>
        <a:solidFill>
          <a:schemeClr val="accent2">
            <a:hueOff val="5638162"/>
            <a:satOff val="-16181"/>
            <a:lumOff val="-2590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C1BA3-4AC5-48B1-B38F-9B8D3618A65C}">
      <dsp:nvSpPr>
        <dsp:cNvPr id="0" name=""/>
        <dsp:cNvSpPr/>
      </dsp:nvSpPr>
      <dsp:spPr>
        <a:xfrm rot="8100000">
          <a:off x="8795993" y="487493"/>
          <a:ext cx="299626" cy="299626"/>
        </a:xfrm>
        <a:prstGeom prst="teardrop">
          <a:avLst>
            <a:gd name="adj" fmla="val 115000"/>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DF2B0-3994-4870-9AA9-2BEFB0657AE1}">
      <dsp:nvSpPr>
        <dsp:cNvPr id="0" name=""/>
        <dsp:cNvSpPr/>
      </dsp:nvSpPr>
      <dsp:spPr>
        <a:xfrm>
          <a:off x="8829279" y="520778"/>
          <a:ext cx="233054" cy="233054"/>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F1AD73FE-A4BC-4098-9316-7336ADBE56EE}">
      <dsp:nvSpPr>
        <dsp:cNvPr id="0" name=""/>
        <dsp:cNvSpPr/>
      </dsp:nvSpPr>
      <dsp:spPr>
        <a:xfrm>
          <a:off x="9157674"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Contract Close up till November 19th 2025</a:t>
          </a:r>
        </a:p>
      </dsp:txBody>
      <dsp:txXfrm>
        <a:off x="9157674" y="855332"/>
        <a:ext cx="1766769" cy="1241070"/>
      </dsp:txXfrm>
    </dsp:sp>
    <dsp:sp modelId="{E343F63C-9F9B-4626-89EB-4AEEEF9F3382}">
      <dsp:nvSpPr>
        <dsp:cNvPr id="0" name=""/>
        <dsp:cNvSpPr/>
      </dsp:nvSpPr>
      <dsp:spPr>
        <a:xfrm>
          <a:off x="9157674"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19 Nov. 2025</a:t>
          </a:r>
        </a:p>
      </dsp:txBody>
      <dsp:txXfrm>
        <a:off x="9157674" y="419280"/>
        <a:ext cx="1766769" cy="436051"/>
      </dsp:txXfrm>
    </dsp:sp>
    <dsp:sp modelId="{B15CD90C-3B40-45D4-9B5C-2E56B7D46A90}">
      <dsp:nvSpPr>
        <dsp:cNvPr id="0" name=""/>
        <dsp:cNvSpPr/>
      </dsp:nvSpPr>
      <dsp:spPr>
        <a:xfrm>
          <a:off x="8945806" y="855332"/>
          <a:ext cx="0" cy="1241070"/>
        </a:xfrm>
        <a:prstGeom prst="line">
          <a:avLst/>
        </a:prstGeom>
        <a:noFill/>
        <a:ln w="12700" cap="flat" cmpd="sng" algn="ctr">
          <a:solidFill>
            <a:schemeClr val="accent2">
              <a:hueOff val="6443614"/>
              <a:satOff val="-18493"/>
              <a:lumOff val="-29609"/>
              <a:alphaOff val="0"/>
            </a:schemeClr>
          </a:solidFill>
          <a:prstDash val="dash"/>
          <a:miter lim="800000"/>
        </a:ln>
        <a:effectLst/>
      </dsp:spPr>
      <dsp:style>
        <a:lnRef idx="1">
          <a:scrgbClr r="0" g="0" b="0"/>
        </a:lnRef>
        <a:fillRef idx="0">
          <a:scrgbClr r="0" g="0" b="0"/>
        </a:fillRef>
        <a:effectRef idx="0">
          <a:scrgbClr r="0" g="0" b="0"/>
        </a:effectRef>
        <a:fontRef idx="minor"/>
      </dsp:style>
    </dsp:sp>
    <dsp:sp modelId="{08B1194A-B71C-4A25-B078-9F13BC63F61A}">
      <dsp:nvSpPr>
        <dsp:cNvPr id="0" name=""/>
        <dsp:cNvSpPr/>
      </dsp:nvSpPr>
      <dsp:spPr>
        <a:xfrm>
          <a:off x="8913828" y="2057157"/>
          <a:ext cx="76272" cy="78489"/>
        </a:xfrm>
        <a:prstGeom prst="ellipse">
          <a:avLst/>
        </a:prstGeom>
        <a:solidFill>
          <a:schemeClr val="accent2">
            <a:hueOff val="6443614"/>
            <a:satOff val="-18493"/>
            <a:lumOff val="-2960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65E31-8AA2-4C9D-8E20-5A60F3FAEDE8}">
      <dsp:nvSpPr>
        <dsp:cNvPr id="0" name=""/>
        <dsp:cNvSpPr/>
      </dsp:nvSpPr>
      <dsp:spPr>
        <a:xfrm>
          <a:off x="1788181" y="293529"/>
          <a:ext cx="4551680" cy="4551680"/>
        </a:xfrm>
        <a:prstGeom prst="pie">
          <a:avLst>
            <a:gd name="adj1" fmla="val 16200000"/>
            <a:gd name="adj2" fmla="val 540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50% Price</a:t>
          </a:r>
        </a:p>
      </dsp:txBody>
      <dsp:txXfrm>
        <a:off x="4064021" y="970862"/>
        <a:ext cx="1598506" cy="3197013"/>
      </dsp:txXfrm>
    </dsp:sp>
    <dsp:sp modelId="{3D88ADD6-863A-46B3-B6ED-DE2FD3491925}">
      <dsp:nvSpPr>
        <dsp:cNvPr id="0" name=""/>
        <dsp:cNvSpPr/>
      </dsp:nvSpPr>
      <dsp:spPr>
        <a:xfrm>
          <a:off x="1687318" y="284198"/>
          <a:ext cx="4551680" cy="4551680"/>
        </a:xfrm>
        <a:prstGeom prst="pie">
          <a:avLst>
            <a:gd name="adj1" fmla="val 5400000"/>
            <a:gd name="adj2" fmla="val 16200000"/>
          </a:avLst>
        </a:prstGeom>
        <a:solidFill>
          <a:srgbClr val="92D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GB" sz="3800" kern="1200" dirty="0"/>
            <a:t>50% Quality</a:t>
          </a:r>
        </a:p>
      </dsp:txBody>
      <dsp:txXfrm>
        <a:off x="2337558" y="961531"/>
        <a:ext cx="1598506" cy="3197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810DF-A6F9-4891-A6DC-25BC33A43354}">
      <dsp:nvSpPr>
        <dsp:cNvPr id="0" name=""/>
        <dsp:cNvSpPr/>
      </dsp:nvSpPr>
      <dsp:spPr>
        <a:xfrm>
          <a:off x="3286" y="59408"/>
          <a:ext cx="320397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Read</a:t>
          </a:r>
        </a:p>
      </dsp:txBody>
      <dsp:txXfrm>
        <a:off x="3286" y="59408"/>
        <a:ext cx="3203971" cy="345600"/>
      </dsp:txXfrm>
    </dsp:sp>
    <dsp:sp modelId="{0B539050-97D3-4A9A-AC9F-7ED9A39C75E7}">
      <dsp:nvSpPr>
        <dsp:cNvPr id="0" name=""/>
        <dsp:cNvSpPr/>
      </dsp:nvSpPr>
      <dsp:spPr>
        <a:xfrm>
          <a:off x="0" y="377761"/>
          <a:ext cx="3203971" cy="38869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 Understand the evaluation Criteria and how it is applied</a:t>
          </a:r>
        </a:p>
        <a:p>
          <a:pPr marL="114300" lvl="1" indent="-114300" algn="l" defTabSz="622300">
            <a:lnSpc>
              <a:spcPct val="90000"/>
            </a:lnSpc>
            <a:spcBef>
              <a:spcPct val="0"/>
            </a:spcBef>
            <a:spcAft>
              <a:spcPct val="15000"/>
            </a:spcAft>
            <a:buChar char="•"/>
          </a:pPr>
          <a:r>
            <a:rPr lang="en-GB" sz="1400" kern="1200" dirty="0"/>
            <a:t>Understand the Specification and identify early on in the process any contentions that exist.</a:t>
          </a:r>
        </a:p>
        <a:p>
          <a:pPr marL="114300" lvl="1" indent="-114300" algn="l" defTabSz="622300">
            <a:lnSpc>
              <a:spcPct val="90000"/>
            </a:lnSpc>
            <a:spcBef>
              <a:spcPct val="0"/>
            </a:spcBef>
            <a:spcAft>
              <a:spcPct val="15000"/>
            </a:spcAft>
            <a:buChar char="•"/>
          </a:pPr>
          <a:r>
            <a:rPr lang="en-GB" sz="1400" kern="1200" dirty="0"/>
            <a:t>Read the ITT Question fully and understand all elements of the question are important and need to be reflected in your answer.</a:t>
          </a:r>
        </a:p>
        <a:p>
          <a:pPr marL="114300" lvl="1" indent="-114300" algn="l" defTabSz="622300">
            <a:lnSpc>
              <a:spcPct val="90000"/>
            </a:lnSpc>
            <a:spcBef>
              <a:spcPct val="0"/>
            </a:spcBef>
            <a:spcAft>
              <a:spcPct val="15000"/>
            </a:spcAft>
            <a:buChar char="•"/>
          </a:pPr>
          <a:r>
            <a:rPr lang="en-GB" sz="1400" kern="1200" dirty="0"/>
            <a:t>Understand the Terms and Conditions and confirm early on in the process any contentions that exist prior to the deadlines.</a:t>
          </a:r>
        </a:p>
        <a:p>
          <a:pPr marL="114300" lvl="1" indent="-114300" algn="l" defTabSz="622300">
            <a:lnSpc>
              <a:spcPct val="90000"/>
            </a:lnSpc>
            <a:spcBef>
              <a:spcPct val="0"/>
            </a:spcBef>
            <a:spcAft>
              <a:spcPct val="15000"/>
            </a:spcAft>
            <a:buChar char="•"/>
          </a:pPr>
          <a:r>
            <a:rPr lang="en-GB" sz="1400" kern="1200" dirty="0"/>
            <a:t>Understand the pricing templates and identify early on in the process if you are unsure how to complete the documents. Don’t make assumptions without validating the template.</a:t>
          </a:r>
        </a:p>
      </dsp:txBody>
      <dsp:txXfrm>
        <a:off x="0" y="377761"/>
        <a:ext cx="3203971" cy="3886920"/>
      </dsp:txXfrm>
    </dsp:sp>
    <dsp:sp modelId="{4F24D69B-A051-41D1-84AB-A2BB58708706}">
      <dsp:nvSpPr>
        <dsp:cNvPr id="0" name=""/>
        <dsp:cNvSpPr/>
      </dsp:nvSpPr>
      <dsp:spPr>
        <a:xfrm>
          <a:off x="3655814" y="59408"/>
          <a:ext cx="320397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GB" sz="1400" kern="1200" dirty="0"/>
            <a:t>Interpret</a:t>
          </a:r>
        </a:p>
      </dsp:txBody>
      <dsp:txXfrm>
        <a:off x="3655814" y="59408"/>
        <a:ext cx="3203971" cy="345600"/>
      </dsp:txXfrm>
    </dsp:sp>
    <dsp:sp modelId="{904B4935-2A49-49A4-931D-E650B3575CE6}">
      <dsp:nvSpPr>
        <dsp:cNvPr id="0" name=""/>
        <dsp:cNvSpPr/>
      </dsp:nvSpPr>
      <dsp:spPr>
        <a:xfrm>
          <a:off x="3655814" y="405008"/>
          <a:ext cx="3203971" cy="38869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GB" sz="1400" kern="1200" dirty="0"/>
            <a:t>Consider your own expertise and core points you wish to highlight as part of your response.</a:t>
          </a:r>
        </a:p>
        <a:p>
          <a:pPr marL="114300" lvl="1" indent="-114300" algn="l" defTabSz="622300">
            <a:lnSpc>
              <a:spcPct val="90000"/>
            </a:lnSpc>
            <a:spcBef>
              <a:spcPct val="0"/>
            </a:spcBef>
            <a:spcAft>
              <a:spcPct val="15000"/>
            </a:spcAft>
            <a:buChar char="•"/>
          </a:pPr>
          <a:r>
            <a:rPr lang="en-GB" sz="1400" kern="1200" dirty="0"/>
            <a:t>Ensure you h</a:t>
          </a:r>
          <a:r>
            <a:rPr lang="en-GB" sz="1200" kern="1200" dirty="0"/>
            <a:t>ave answered the ITT Question fully.</a:t>
          </a:r>
        </a:p>
        <a:p>
          <a:pPr marL="114300" lvl="1" indent="-114300" algn="l" defTabSz="533400">
            <a:lnSpc>
              <a:spcPct val="90000"/>
            </a:lnSpc>
            <a:spcBef>
              <a:spcPct val="0"/>
            </a:spcBef>
            <a:spcAft>
              <a:spcPct val="15000"/>
            </a:spcAft>
            <a:buChar char="•"/>
          </a:pPr>
          <a:r>
            <a:rPr lang="en-GB" sz="1200" kern="1200" dirty="0"/>
            <a:t>Ensure you have provided evidenced based, clear, relevant answers that every word has merit and purpose in the context of your answer.</a:t>
          </a:r>
        </a:p>
        <a:p>
          <a:pPr marL="114300" lvl="1" indent="-114300" algn="l" defTabSz="533400">
            <a:lnSpc>
              <a:spcPct val="90000"/>
            </a:lnSpc>
            <a:spcBef>
              <a:spcPct val="0"/>
            </a:spcBef>
            <a:spcAft>
              <a:spcPct val="15000"/>
            </a:spcAft>
            <a:buChar char="•"/>
          </a:pPr>
          <a:r>
            <a:rPr lang="en-GB" sz="1200" kern="1200" dirty="0"/>
            <a:t>Understand through the evaluation criteria what evaluators are looking for in respect to scoring your response and ensure you have met the criteria for the desired scoring.</a:t>
          </a:r>
        </a:p>
        <a:p>
          <a:pPr marL="114300" lvl="1" indent="-114300" algn="l" defTabSz="533400">
            <a:lnSpc>
              <a:spcPct val="90000"/>
            </a:lnSpc>
            <a:spcBef>
              <a:spcPct val="0"/>
            </a:spcBef>
            <a:spcAft>
              <a:spcPct val="15000"/>
            </a:spcAft>
            <a:buChar char="•"/>
          </a:pPr>
          <a:r>
            <a:rPr lang="en-GB" sz="1200" kern="1200" dirty="0"/>
            <a:t>Ask any clarification questions early on in the process to enable you to submit a quality bid response.  Don’t make assumptions without validating the base information.</a:t>
          </a:r>
        </a:p>
      </dsp:txBody>
      <dsp:txXfrm>
        <a:off x="3655814" y="405008"/>
        <a:ext cx="3203971" cy="3886920"/>
      </dsp:txXfrm>
    </dsp:sp>
    <dsp:sp modelId="{00E60B2C-C664-478F-86B4-15EE60453E64}">
      <dsp:nvSpPr>
        <dsp:cNvPr id="0" name=""/>
        <dsp:cNvSpPr/>
      </dsp:nvSpPr>
      <dsp:spPr>
        <a:xfrm>
          <a:off x="7308342" y="59408"/>
          <a:ext cx="3203971" cy="345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GB" sz="1200" kern="1200" dirty="0"/>
            <a:t>Articulate</a:t>
          </a:r>
        </a:p>
      </dsp:txBody>
      <dsp:txXfrm>
        <a:off x="7308342" y="59408"/>
        <a:ext cx="3203971" cy="345600"/>
      </dsp:txXfrm>
    </dsp:sp>
    <dsp:sp modelId="{DF2F1A4E-646E-447B-9ED0-68860D36D424}">
      <dsp:nvSpPr>
        <dsp:cNvPr id="0" name=""/>
        <dsp:cNvSpPr/>
      </dsp:nvSpPr>
      <dsp:spPr>
        <a:xfrm>
          <a:off x="7308342" y="405008"/>
          <a:ext cx="3203971" cy="388692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GB" sz="1200" kern="1200" dirty="0"/>
            <a:t>Comply to the formatting, layout requirements and maximum page limits</a:t>
          </a:r>
        </a:p>
        <a:p>
          <a:pPr marL="114300" lvl="1" indent="-114300" algn="l" defTabSz="533400">
            <a:lnSpc>
              <a:spcPct val="90000"/>
            </a:lnSpc>
            <a:spcBef>
              <a:spcPct val="0"/>
            </a:spcBef>
            <a:spcAft>
              <a:spcPct val="15000"/>
            </a:spcAft>
            <a:buChar char="•"/>
          </a:pPr>
          <a:r>
            <a:rPr lang="en-GB" sz="1200" kern="1200" dirty="0"/>
            <a:t>Minimise ‘sales focus’ and instead ensure that your answers and responses are relevant to the question asked only.</a:t>
          </a:r>
        </a:p>
        <a:p>
          <a:pPr marL="114300" lvl="1" indent="-114300" algn="l" defTabSz="533400">
            <a:lnSpc>
              <a:spcPct val="90000"/>
            </a:lnSpc>
            <a:spcBef>
              <a:spcPct val="0"/>
            </a:spcBef>
            <a:spcAft>
              <a:spcPct val="15000"/>
            </a:spcAft>
            <a:buChar char="•"/>
          </a:pPr>
          <a:r>
            <a:rPr lang="en-GB" sz="1200" kern="1200" dirty="0"/>
            <a:t>Think of evaluators who will be assessing multiple bids,  ensure you only include relevant information that is concise, well written and to the point.</a:t>
          </a:r>
        </a:p>
        <a:p>
          <a:pPr marL="114300" lvl="1" indent="-114300" algn="l" defTabSz="533400">
            <a:lnSpc>
              <a:spcPct val="90000"/>
            </a:lnSpc>
            <a:spcBef>
              <a:spcPct val="0"/>
            </a:spcBef>
            <a:spcAft>
              <a:spcPct val="15000"/>
            </a:spcAft>
            <a:buChar char="•"/>
          </a:pPr>
          <a:r>
            <a:rPr lang="en-GB" sz="1200" kern="1200" dirty="0"/>
            <a:t>Consider timelines of delivery and ensure that you have reflected robustness of quality, skills, ability, capacity, response times,  etc so that your answer demonstrates confidence that you are a supplier that can deliver against the specification issued.</a:t>
          </a:r>
        </a:p>
        <a:p>
          <a:pPr marL="114300" lvl="1" indent="-114300" algn="l" defTabSz="533400">
            <a:lnSpc>
              <a:spcPct val="90000"/>
            </a:lnSpc>
            <a:spcBef>
              <a:spcPct val="0"/>
            </a:spcBef>
            <a:spcAft>
              <a:spcPct val="15000"/>
            </a:spcAft>
            <a:buChar char="•"/>
          </a:pPr>
          <a:r>
            <a:rPr lang="en-GB" sz="1200" kern="1200" dirty="0"/>
            <a:t>"Review your work prior to submission,  it is your responsibility to ensure there are tangible points in every paragraph written that enable an evaluator to assess and score you highly.  - Leave sufficient time for review prior to submission"</a:t>
          </a:r>
        </a:p>
      </dsp:txBody>
      <dsp:txXfrm>
        <a:off x="7308342" y="405008"/>
        <a:ext cx="3203971" cy="38869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712A0-181A-4765-84D3-9E5D5E4E9A68}">
      <dsp:nvSpPr>
        <dsp:cNvPr id="0" name=""/>
        <dsp:cNvSpPr/>
      </dsp:nvSpPr>
      <dsp:spPr>
        <a:xfrm>
          <a:off x="3286" y="122234"/>
          <a:ext cx="3203971"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Labelling Files</a:t>
          </a:r>
        </a:p>
      </dsp:txBody>
      <dsp:txXfrm>
        <a:off x="3286" y="122234"/>
        <a:ext cx="3203971" cy="432000"/>
      </dsp:txXfrm>
    </dsp:sp>
    <dsp:sp modelId="{A5DC9526-4F5B-4E9F-B120-339446BBAAA9}">
      <dsp:nvSpPr>
        <dsp:cNvPr id="0" name=""/>
        <dsp:cNvSpPr/>
      </dsp:nvSpPr>
      <dsp:spPr>
        <a:xfrm>
          <a:off x="3286" y="554234"/>
          <a:ext cx="3203971" cy="367486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Ensure you have read the instructions and clearly labelled your documents, so it is easy to identify them and understand the structure of your bid submission and what documents you have submitted.</a:t>
          </a:r>
        </a:p>
        <a:p>
          <a:pPr marL="114300" lvl="1" indent="-114300" algn="l" defTabSz="666750">
            <a:lnSpc>
              <a:spcPct val="90000"/>
            </a:lnSpc>
            <a:spcBef>
              <a:spcPct val="0"/>
            </a:spcBef>
            <a:spcAft>
              <a:spcPct val="15000"/>
            </a:spcAft>
            <a:buChar char="•"/>
          </a:pPr>
          <a:r>
            <a:rPr lang="en-GB" sz="1500" kern="1200" dirty="0"/>
            <a:t>Check against the ITT instructions – No PDFs should be submitted. Pricing documents should be returned in their original Excel format.</a:t>
          </a:r>
        </a:p>
      </dsp:txBody>
      <dsp:txXfrm>
        <a:off x="3286" y="554234"/>
        <a:ext cx="3203971" cy="3674868"/>
      </dsp:txXfrm>
    </dsp:sp>
    <dsp:sp modelId="{65C56F1A-2950-4DE5-AC55-36D5A105229C}">
      <dsp:nvSpPr>
        <dsp:cNvPr id="0" name=""/>
        <dsp:cNvSpPr/>
      </dsp:nvSpPr>
      <dsp:spPr>
        <a:xfrm>
          <a:off x="3655814" y="122234"/>
          <a:ext cx="3203971"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Timelines</a:t>
          </a:r>
        </a:p>
      </dsp:txBody>
      <dsp:txXfrm>
        <a:off x="3655814" y="122234"/>
        <a:ext cx="3203971" cy="432000"/>
      </dsp:txXfrm>
    </dsp:sp>
    <dsp:sp modelId="{728CD3FA-D1E1-4869-858B-5FBC8AB43B67}">
      <dsp:nvSpPr>
        <dsp:cNvPr id="0" name=""/>
        <dsp:cNvSpPr/>
      </dsp:nvSpPr>
      <dsp:spPr>
        <a:xfrm>
          <a:off x="3655814" y="554234"/>
          <a:ext cx="3203971" cy="367486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The Summer Program of tendering has a focused timeline of activity the likelihood of extensions is Low based on the milestones identified in the ITT Calendar Itinerary.  Ensure you have made full use of the month you have to write your bids and do not delay submitting clarification questions as soon as possible.</a:t>
          </a:r>
        </a:p>
      </dsp:txBody>
      <dsp:txXfrm>
        <a:off x="3655814" y="554234"/>
        <a:ext cx="3203971" cy="3674868"/>
      </dsp:txXfrm>
    </dsp:sp>
    <dsp:sp modelId="{37DF13A8-10EE-459B-A2ED-390CBF53FAA3}">
      <dsp:nvSpPr>
        <dsp:cNvPr id="0" name=""/>
        <dsp:cNvSpPr/>
      </dsp:nvSpPr>
      <dsp:spPr>
        <a:xfrm>
          <a:off x="7308342" y="122234"/>
          <a:ext cx="3203971"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Communication Pathways</a:t>
          </a:r>
        </a:p>
      </dsp:txBody>
      <dsp:txXfrm>
        <a:off x="7308342" y="122234"/>
        <a:ext cx="3203971" cy="432000"/>
      </dsp:txXfrm>
    </dsp:sp>
    <dsp:sp modelId="{BA85ED25-5F02-4B1B-ACDA-A20EB9C160B4}">
      <dsp:nvSpPr>
        <dsp:cNvPr id="0" name=""/>
        <dsp:cNvSpPr/>
      </dsp:nvSpPr>
      <dsp:spPr>
        <a:xfrm>
          <a:off x="7308342" y="554234"/>
          <a:ext cx="3203971" cy="3674868"/>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All communication must be via Intend post the launch on </a:t>
          </a:r>
          <a:r>
            <a:rPr lang="en-GB" sz="1500" kern="1200"/>
            <a:t>the 4</a:t>
          </a:r>
          <a:r>
            <a:rPr lang="en-GB" sz="1500" kern="1200" baseline="30000"/>
            <a:t>h</a:t>
          </a:r>
          <a:r>
            <a:rPr lang="en-GB" sz="1500" kern="1200"/>
            <a:t> </a:t>
          </a:r>
          <a:r>
            <a:rPr lang="en-GB" sz="1500" kern="1200" dirty="0"/>
            <a:t>August 2025  NCC is not intending to engage with any company further prior to the launch date stated above.</a:t>
          </a:r>
        </a:p>
        <a:p>
          <a:pPr marL="114300" lvl="1" indent="-114300" algn="l" defTabSz="666750">
            <a:lnSpc>
              <a:spcPct val="90000"/>
            </a:lnSpc>
            <a:spcBef>
              <a:spcPct val="0"/>
            </a:spcBef>
            <a:spcAft>
              <a:spcPct val="15000"/>
            </a:spcAft>
            <a:buChar char="•"/>
          </a:pPr>
          <a:r>
            <a:rPr lang="en-GB" sz="1500" kern="1200" dirty="0"/>
            <a:t>Please do not email NCC Staff directly unless INTEND has technical difficulties preventing you from submitting your bid.</a:t>
          </a:r>
        </a:p>
        <a:p>
          <a:pPr marL="114300" lvl="1" indent="-114300" algn="l" defTabSz="666750">
            <a:lnSpc>
              <a:spcPct val="90000"/>
            </a:lnSpc>
            <a:spcBef>
              <a:spcPct val="0"/>
            </a:spcBef>
            <a:spcAft>
              <a:spcPct val="15000"/>
            </a:spcAft>
            <a:buChar char="•"/>
          </a:pPr>
          <a:r>
            <a:rPr lang="en-GB" sz="1500" kern="1200" dirty="0"/>
            <a:t>All Clarifications will be logged and redistributed to all on INTEND. Please check all updates to clarification logs so you do not miss or repeat questions which have already been asked.</a:t>
          </a:r>
        </a:p>
      </dsp:txBody>
      <dsp:txXfrm>
        <a:off x="7308342" y="554234"/>
        <a:ext cx="3203971" cy="3674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84015-CBFF-48CA-9ADE-9A5BC28ED599}">
      <dsp:nvSpPr>
        <dsp:cNvPr id="0" name=""/>
        <dsp:cNvSpPr/>
      </dsp:nvSpPr>
      <dsp:spPr>
        <a:xfrm>
          <a:off x="0" y="30429"/>
          <a:ext cx="10515600" cy="16992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GB" sz="3200" kern="1200" dirty="0"/>
            <a:t>Conflicts &amp; Counter Terms</a:t>
          </a:r>
        </a:p>
      </dsp:txBody>
      <dsp:txXfrm>
        <a:off x="0" y="30429"/>
        <a:ext cx="10515600" cy="1699200"/>
      </dsp:txXfrm>
    </dsp:sp>
    <dsp:sp modelId="{E3E5D45B-11CF-44E2-A35F-EBCDB7BB305C}">
      <dsp:nvSpPr>
        <dsp:cNvPr id="0" name=""/>
        <dsp:cNvSpPr/>
      </dsp:nvSpPr>
      <dsp:spPr>
        <a:xfrm>
          <a:off x="0" y="1729629"/>
          <a:ext cx="10515600" cy="259128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Do not amend terms and submit your proposal without having raised a clarification to ask NCC to consider proposed amendments prior to submission.</a:t>
          </a:r>
        </a:p>
        <a:p>
          <a:pPr marL="171450" lvl="1" indent="-171450" algn="l" defTabSz="800100">
            <a:lnSpc>
              <a:spcPct val="90000"/>
            </a:lnSpc>
            <a:spcBef>
              <a:spcPct val="0"/>
            </a:spcBef>
            <a:spcAft>
              <a:spcPct val="15000"/>
            </a:spcAft>
            <a:buChar char="•"/>
          </a:pPr>
          <a:r>
            <a:rPr lang="en-GB" sz="1800" kern="1200" dirty="0"/>
            <a:t>Any amendments will be responded to and shared in variations with bidders should NCC choose to accept the proposals.  Amendments should be due to major contentions only and not general alterations.</a:t>
          </a:r>
        </a:p>
      </dsp:txBody>
      <dsp:txXfrm>
        <a:off x="0" y="1729629"/>
        <a:ext cx="10515600" cy="25912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CB016-8D5C-4D6B-B3AC-1E2C75D79FA0}" type="datetimeFigureOut">
              <a:rPr lang="en-GB" smtClean="0"/>
              <a:t>22/07/2025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E9A85-A3F2-41DE-80E2-C11BAF574CED}" type="slidenum">
              <a:rPr lang="en-GB" smtClean="0"/>
              <a:t>‹#›</a:t>
            </a:fld>
            <a:endParaRPr lang="en-GB"/>
          </a:p>
        </p:txBody>
      </p:sp>
    </p:spTree>
    <p:extLst>
      <p:ext uri="{BB962C8B-B14F-4D97-AF65-F5344CB8AC3E}">
        <p14:creationId xmlns:p14="http://schemas.microsoft.com/office/powerpoint/2010/main" val="890688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4FF4-0686-E276-747B-54DBE4F04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B5A7C9-ED05-EB99-F341-83220741C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A544B67-3B4B-6798-DC7D-156692D6443F}"/>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5" name="Footer Placeholder 4">
            <a:extLst>
              <a:ext uri="{FF2B5EF4-FFF2-40B4-BE49-F238E27FC236}">
                <a16:creationId xmlns:a16="http://schemas.microsoft.com/office/drawing/2014/main" id="{CB49004D-6BE5-79BA-718E-B1ADAFE473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4AB32C-1D17-56A1-5900-229A0BFAADE4}"/>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2680723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F380D-7076-1617-6672-29067CA9972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615BDD-E518-0556-8E20-FDB1D18420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BE9BC6-2B69-787F-71E2-E66C2FA9DB54}"/>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5" name="Footer Placeholder 4">
            <a:extLst>
              <a:ext uri="{FF2B5EF4-FFF2-40B4-BE49-F238E27FC236}">
                <a16:creationId xmlns:a16="http://schemas.microsoft.com/office/drawing/2014/main" id="{7FAF270F-6260-EE61-222B-487A985C0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9C5842-A55F-212D-E932-A66836F229D2}"/>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2556070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27BEEE-0BAF-EA45-E28B-0E1402E72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EE1028-8AB0-20EF-1716-8ED0A910D6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BD6C2C-C1EF-BE05-C4AC-CF7C5325FEC3}"/>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5" name="Footer Placeholder 4">
            <a:extLst>
              <a:ext uri="{FF2B5EF4-FFF2-40B4-BE49-F238E27FC236}">
                <a16:creationId xmlns:a16="http://schemas.microsoft.com/office/drawing/2014/main" id="{5F9E9F90-A5C6-ABD0-3257-C3459F4327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CDD46F-7445-90E7-B7F9-FB9AAC02FC37}"/>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199734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84AF1-20A3-DABA-1151-549B0A7209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9552C9-6144-53A7-7237-277500BC01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768114-1D6A-3971-40E1-8280ABA76E8A}"/>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5" name="Footer Placeholder 4">
            <a:extLst>
              <a:ext uri="{FF2B5EF4-FFF2-40B4-BE49-F238E27FC236}">
                <a16:creationId xmlns:a16="http://schemas.microsoft.com/office/drawing/2014/main" id="{BDE24AD6-5C85-06ED-9DD5-97D5D4A77F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0097F4-1558-F5BA-0538-3BF5A1CD3FC1}"/>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72725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5C607-C270-7B8D-15D8-9E8035127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BF16C1-A8DC-C55C-F87E-738041DF85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60D867-AAF1-810E-7CB5-6AA04E209481}"/>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5" name="Footer Placeholder 4">
            <a:extLst>
              <a:ext uri="{FF2B5EF4-FFF2-40B4-BE49-F238E27FC236}">
                <a16:creationId xmlns:a16="http://schemas.microsoft.com/office/drawing/2014/main" id="{752B7FE3-5C83-09CF-562A-7DFC47FD86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EC8F9-9166-2662-217A-1218711E0B77}"/>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5106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C52B5-8525-32FB-BF61-49144E49C3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2880B5-5363-76F6-67F9-385C31EB43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9099180-AFAA-6A93-2D04-ABEF73F91C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482D04-A0B4-49FC-5251-A38530ACB0A7}"/>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6" name="Footer Placeholder 5">
            <a:extLst>
              <a:ext uri="{FF2B5EF4-FFF2-40B4-BE49-F238E27FC236}">
                <a16:creationId xmlns:a16="http://schemas.microsoft.com/office/drawing/2014/main" id="{63A82AD0-9C47-E678-440B-325992769F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81F068F-8866-996D-6701-F7AEBF9B9DB9}"/>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225425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9F524-E92F-AE32-4315-42DDD2E87A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D708E6-900B-9DA5-104D-476E12494B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0FDB8C-2048-BC34-3D66-DAE776DF23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9BF51B-66D3-6529-FB35-73AAABF67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ACED8B-05B7-F7EF-7717-9579CEE02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395DA9-FAF7-F58D-3CFF-2D8FEE9F90D4}"/>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8" name="Footer Placeholder 7">
            <a:extLst>
              <a:ext uri="{FF2B5EF4-FFF2-40B4-BE49-F238E27FC236}">
                <a16:creationId xmlns:a16="http://schemas.microsoft.com/office/drawing/2014/main" id="{BCE8EB8C-6875-4BB6-73B1-4146B37CEF6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7C2AECD-CC32-0C7E-41BF-E021F5C26E12}"/>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119470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6AD0-FA34-ED20-0A0B-DCF906E97B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3582C5-5CE9-1E28-8153-3B5B30650F7C}"/>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4" name="Footer Placeholder 3">
            <a:extLst>
              <a:ext uri="{FF2B5EF4-FFF2-40B4-BE49-F238E27FC236}">
                <a16:creationId xmlns:a16="http://schemas.microsoft.com/office/drawing/2014/main" id="{F8039A23-BCE9-B421-B55B-84DD38E9CA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8542ED-8E66-8D12-5C8A-465DB12B0B56}"/>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359773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E15BD-2BD9-1063-944A-02EF46E3E9E4}"/>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3" name="Footer Placeholder 2">
            <a:extLst>
              <a:ext uri="{FF2B5EF4-FFF2-40B4-BE49-F238E27FC236}">
                <a16:creationId xmlns:a16="http://schemas.microsoft.com/office/drawing/2014/main" id="{033C7436-F9D6-07C7-084D-F2064353EF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E60852-B822-2BD0-027E-BD743170BA6B}"/>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154157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F099-BBC1-12DE-03A5-5BEB06472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A5A7D3-6369-7A00-BD2D-3F1F15AB3D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9D8B67-13D3-D1AA-1B9D-E49EA17B0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1483F-B9E0-2A2D-ABA3-C508CD3B5684}"/>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6" name="Footer Placeholder 5">
            <a:extLst>
              <a:ext uri="{FF2B5EF4-FFF2-40B4-BE49-F238E27FC236}">
                <a16:creationId xmlns:a16="http://schemas.microsoft.com/office/drawing/2014/main" id="{B9D57916-69CD-394B-26AE-8C130BFB98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A66B8A-1C35-AF8E-C2E2-29156E1C3854}"/>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215398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74532-3894-CE18-55FD-DAD437C0E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9210575-8EAD-525F-E4C0-C37160EAE1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405DB0E-1277-CCAD-1FA6-43879FE2DE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91385-FCD0-27DA-3E43-8497236B7F3F}"/>
              </a:ext>
            </a:extLst>
          </p:cNvPr>
          <p:cNvSpPr>
            <a:spLocks noGrp="1"/>
          </p:cNvSpPr>
          <p:nvPr>
            <p:ph type="dt" sz="half" idx="10"/>
          </p:nvPr>
        </p:nvSpPr>
        <p:spPr/>
        <p:txBody>
          <a:bodyPr/>
          <a:lstStyle/>
          <a:p>
            <a:fld id="{9D251DBC-0FCD-4F8D-BF5C-DDB74D2F606C}" type="datetimeFigureOut">
              <a:rPr lang="en-GB" smtClean="0"/>
              <a:t>22/07/2025</a:t>
            </a:fld>
            <a:endParaRPr lang="en-GB"/>
          </a:p>
        </p:txBody>
      </p:sp>
      <p:sp>
        <p:nvSpPr>
          <p:cNvPr id="6" name="Footer Placeholder 5">
            <a:extLst>
              <a:ext uri="{FF2B5EF4-FFF2-40B4-BE49-F238E27FC236}">
                <a16:creationId xmlns:a16="http://schemas.microsoft.com/office/drawing/2014/main" id="{9F50150B-7D28-3A7F-25AA-4AE064ABB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701EA9-B528-E57E-F761-B1C814171B1E}"/>
              </a:ext>
            </a:extLst>
          </p:cNvPr>
          <p:cNvSpPr>
            <a:spLocks noGrp="1"/>
          </p:cNvSpPr>
          <p:nvPr>
            <p:ph type="sldNum" sz="quarter" idx="12"/>
          </p:nvPr>
        </p:nvSpPr>
        <p:spPr/>
        <p:txBody>
          <a:bodyPr/>
          <a:lstStyle/>
          <a:p>
            <a:fld id="{9EF29EEF-A490-4C46-9E89-0A2029B576E6}" type="slidenum">
              <a:rPr lang="en-GB" smtClean="0"/>
              <a:t>‹#›</a:t>
            </a:fld>
            <a:endParaRPr lang="en-GB"/>
          </a:p>
        </p:txBody>
      </p:sp>
    </p:spTree>
    <p:extLst>
      <p:ext uri="{BB962C8B-B14F-4D97-AF65-F5344CB8AC3E}">
        <p14:creationId xmlns:p14="http://schemas.microsoft.com/office/powerpoint/2010/main" val="50491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62957F-682C-014C-E75E-21033C0CD9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7EE39D-A3C0-E851-5060-4A0CD6907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3CF470-D8CE-6181-0256-2398B51E2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D251DBC-0FCD-4F8D-BF5C-DDB74D2F606C}" type="datetimeFigureOut">
              <a:rPr lang="en-GB" smtClean="0"/>
              <a:t>22/07/2025</a:t>
            </a:fld>
            <a:endParaRPr lang="en-GB"/>
          </a:p>
        </p:txBody>
      </p:sp>
      <p:sp>
        <p:nvSpPr>
          <p:cNvPr id="5" name="Footer Placeholder 4">
            <a:extLst>
              <a:ext uri="{FF2B5EF4-FFF2-40B4-BE49-F238E27FC236}">
                <a16:creationId xmlns:a16="http://schemas.microsoft.com/office/drawing/2014/main" id="{F6858C0C-ABB4-A994-08B8-D1710BD36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716D24E-BAB5-7D1C-8903-06C30EE99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EF29EEF-A490-4C46-9E89-0A2029B576E6}" type="slidenum">
              <a:rPr lang="en-GB" smtClean="0"/>
              <a:t>‹#›</a:t>
            </a:fld>
            <a:endParaRPr lang="en-GB"/>
          </a:p>
        </p:txBody>
      </p:sp>
    </p:spTree>
    <p:extLst>
      <p:ext uri="{BB962C8B-B14F-4D97-AF65-F5344CB8AC3E}">
        <p14:creationId xmlns:p14="http://schemas.microsoft.com/office/powerpoint/2010/main" val="3526686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C919EE-A58F-D0DD-B289-84FD7A5C2097}"/>
              </a:ext>
            </a:extLst>
          </p:cNvPr>
          <p:cNvSpPr>
            <a:spLocks noGrp="1"/>
          </p:cNvSpPr>
          <p:nvPr>
            <p:ph type="ctrTitle"/>
          </p:nvPr>
        </p:nvSpPr>
        <p:spPr>
          <a:xfrm>
            <a:off x="823442" y="921715"/>
            <a:ext cx="5163022" cy="2635993"/>
          </a:xfrm>
        </p:spPr>
        <p:txBody>
          <a:bodyPr anchor="b">
            <a:normAutofit/>
          </a:bodyPr>
          <a:lstStyle/>
          <a:p>
            <a:pPr algn="l"/>
            <a:r>
              <a:rPr lang="en-GB" sz="4400"/>
              <a:t>PRE TENDER MARKET ENGAGEMENT EVENT</a:t>
            </a:r>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F68CE68-8225-4A10-4AB4-D4F4448FC740}"/>
              </a:ext>
            </a:extLst>
          </p:cNvPr>
          <p:cNvSpPr>
            <a:spLocks noGrp="1"/>
          </p:cNvSpPr>
          <p:nvPr>
            <p:ph type="subTitle" idx="1"/>
          </p:nvPr>
        </p:nvSpPr>
        <p:spPr>
          <a:xfrm>
            <a:off x="823442" y="4541263"/>
            <a:ext cx="4662957" cy="1395022"/>
          </a:xfrm>
        </p:spPr>
        <p:txBody>
          <a:bodyPr anchor="t">
            <a:normAutofit/>
          </a:bodyPr>
          <a:lstStyle/>
          <a:p>
            <a:pPr algn="l"/>
            <a:r>
              <a:rPr lang="en-GB">
                <a:solidFill>
                  <a:srgbClr val="FFFFFF"/>
                </a:solidFill>
              </a:rPr>
              <a:t>23</a:t>
            </a:r>
            <a:r>
              <a:rPr lang="en-GB" baseline="30000">
                <a:solidFill>
                  <a:srgbClr val="FFFFFF"/>
                </a:solidFill>
              </a:rPr>
              <a:t>rd</a:t>
            </a:r>
            <a:r>
              <a:rPr lang="en-GB">
                <a:solidFill>
                  <a:srgbClr val="FFFFFF"/>
                </a:solidFill>
              </a:rPr>
              <a:t> July 2025</a:t>
            </a:r>
          </a:p>
        </p:txBody>
      </p:sp>
      <p:pic>
        <p:nvPicPr>
          <p:cNvPr id="4" name="Picture 3">
            <a:extLst>
              <a:ext uri="{FF2B5EF4-FFF2-40B4-BE49-F238E27FC236}">
                <a16:creationId xmlns:a16="http://schemas.microsoft.com/office/drawing/2014/main" id="{1303C782-AF8B-BC1B-2CB1-4489B98AF84B}"/>
              </a:ext>
            </a:extLst>
          </p:cNvPr>
          <p:cNvPicPr>
            <a:picLocks noChangeAspect="1"/>
          </p:cNvPicPr>
          <p:nvPr/>
        </p:nvPicPr>
        <p:blipFill>
          <a:blip r:embed="rId2"/>
          <a:stretch>
            <a:fillRect/>
          </a:stretch>
        </p:blipFill>
        <p:spPr>
          <a:xfrm>
            <a:off x="6573907" y="1"/>
            <a:ext cx="5163022" cy="4022214"/>
          </a:xfrm>
          <a:prstGeom prst="rect">
            <a:avLst/>
          </a:prstGeom>
        </p:spPr>
      </p:pic>
      <p:sp>
        <p:nvSpPr>
          <p:cNvPr id="17"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954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E8CF-7620-920B-3940-40D3CDD99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B0520-E77B-9CCC-8F04-D6F74F4B3C0F}"/>
              </a:ext>
            </a:extLst>
          </p:cNvPr>
          <p:cNvSpPr>
            <a:spLocks noGrp="1"/>
          </p:cNvSpPr>
          <p:nvPr>
            <p:ph type="title"/>
          </p:nvPr>
        </p:nvSpPr>
        <p:spPr>
          <a:xfrm>
            <a:off x="635000" y="365125"/>
            <a:ext cx="10515600" cy="2608984"/>
          </a:xfrm>
        </p:spPr>
        <p:txBody>
          <a:bodyPr>
            <a:normAutofit/>
          </a:bodyPr>
          <a:lstStyle/>
          <a:p>
            <a:pPr algn="just"/>
            <a:r>
              <a:rPr lang="en-GB" sz="2000" dirty="0"/>
              <a:t>We are seeking proposals from qualified providers to deliver comprehensive compliance inspections, maintenance, and certification for our Hot Water and Heating Assets and Associated Plant. </a:t>
            </a:r>
            <a:br>
              <a:rPr lang="en-GB" sz="2000" dirty="0"/>
            </a:br>
            <a:r>
              <a:rPr lang="en-GB" sz="2000" dirty="0"/>
              <a:t>This tender covers a wide range of systems, for example, Gas Boilers, Oil Fuelled Boilers, Biofuel Fuelled Boilers, Vented/Unvented Water Heaters, Electrical Water Heaters, as well as Air Source and Ground Source Heat Pump Systems. Our assets range from domestic systems to large commercial systems and associated plant. </a:t>
            </a:r>
          </a:p>
        </p:txBody>
      </p:sp>
      <p:sp>
        <p:nvSpPr>
          <p:cNvPr id="3" name="Content Placeholder 2">
            <a:extLst>
              <a:ext uri="{FF2B5EF4-FFF2-40B4-BE49-F238E27FC236}">
                <a16:creationId xmlns:a16="http://schemas.microsoft.com/office/drawing/2014/main" id="{3C65E2D8-C26B-5466-0F61-E86979453F16}"/>
              </a:ext>
            </a:extLst>
          </p:cNvPr>
          <p:cNvSpPr>
            <a:spLocks noGrp="1"/>
          </p:cNvSpPr>
          <p:nvPr>
            <p:ph idx="1"/>
          </p:nvPr>
        </p:nvSpPr>
        <p:spPr>
          <a:xfrm>
            <a:off x="635000" y="2573770"/>
            <a:ext cx="5599545" cy="4351338"/>
          </a:xfrm>
        </p:spPr>
        <p:txBody>
          <a:bodyPr>
            <a:normAutofit/>
          </a:bodyPr>
          <a:lstStyle/>
          <a:p>
            <a:pPr marL="0" indent="0">
              <a:buNone/>
            </a:pPr>
            <a:r>
              <a:rPr lang="en-GB" sz="2400" b="1" dirty="0"/>
              <a:t>What’s in the Scope planned and remedial: </a:t>
            </a:r>
            <a:endParaRPr lang="en-GB" sz="2400" dirty="0"/>
          </a:p>
          <a:p>
            <a:pPr lvl="0"/>
            <a:r>
              <a:rPr lang="en-GB" sz="2200" dirty="0"/>
              <a:t>a)</a:t>
            </a:r>
            <a:r>
              <a:rPr lang="en-GB" sz="2000" dirty="0"/>
              <a:t>	Gas Boilers</a:t>
            </a:r>
          </a:p>
          <a:p>
            <a:pPr lvl="0"/>
            <a:r>
              <a:rPr lang="en-GB" sz="2000" dirty="0"/>
              <a:t>b)	LPG Boilers and Storage Tanks</a:t>
            </a:r>
          </a:p>
          <a:p>
            <a:pPr lvl="0"/>
            <a:r>
              <a:rPr lang="en-GB" sz="2000" dirty="0"/>
              <a:t>c)	Oil Boilers and Storage Tanks</a:t>
            </a:r>
          </a:p>
          <a:p>
            <a:pPr lvl="0"/>
            <a:r>
              <a:rPr lang="en-GB" sz="2000" dirty="0"/>
              <a:t>d)	Biofuel Boilers</a:t>
            </a:r>
          </a:p>
          <a:p>
            <a:pPr lvl="0"/>
            <a:r>
              <a:rPr lang="en-GB" sz="2000" dirty="0"/>
              <a:t>e)	Unvented/Vented Water Heaters</a:t>
            </a:r>
          </a:p>
          <a:p>
            <a:pPr lvl="0"/>
            <a:r>
              <a:rPr lang="en-GB" sz="2000" dirty="0"/>
              <a:t>f)	POU Water Boilers</a:t>
            </a:r>
          </a:p>
          <a:p>
            <a:pPr lvl="0"/>
            <a:r>
              <a:rPr lang="en-GB" sz="2000" dirty="0"/>
              <a:t>g)	Air Source Heat Pump Systems</a:t>
            </a:r>
          </a:p>
          <a:p>
            <a:pPr lvl="0"/>
            <a:r>
              <a:rPr lang="en-GB" sz="2000" dirty="0"/>
              <a:t>h)	above</a:t>
            </a:r>
          </a:p>
          <a:p>
            <a:endParaRPr lang="en-GB" dirty="0"/>
          </a:p>
        </p:txBody>
      </p:sp>
      <p:sp>
        <p:nvSpPr>
          <p:cNvPr id="4" name="Content Placeholder 2">
            <a:extLst>
              <a:ext uri="{FF2B5EF4-FFF2-40B4-BE49-F238E27FC236}">
                <a16:creationId xmlns:a16="http://schemas.microsoft.com/office/drawing/2014/main" id="{62D4831D-8951-6C46-2A46-182FB678E2E3}"/>
              </a:ext>
            </a:extLst>
          </p:cNvPr>
          <p:cNvSpPr txBox="1">
            <a:spLocks/>
          </p:cNvSpPr>
          <p:nvPr/>
        </p:nvSpPr>
        <p:spPr>
          <a:xfrm>
            <a:off x="6096000" y="2876116"/>
            <a:ext cx="6012873" cy="30721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h)	Ground Source Heat Pump Systems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err="1">
                <a:ln>
                  <a:noFill/>
                </a:ln>
                <a:solidFill>
                  <a:prstClr val="black"/>
                </a:solidFill>
                <a:effectLst/>
                <a:uLnTx/>
                <a:uFillTx/>
                <a:latin typeface="Aptos" panose="02110004020202020204"/>
                <a:ea typeface="+mn-ea"/>
                <a:cs typeface="+mn-cs"/>
              </a:rPr>
              <a:t>i</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Underfloor Heating Systems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j)	Expansion Vessels/Pressure Vessels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k)	Carbon Monoxide Detection and Testing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l)	Any other plant associated with the above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23221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072940-9FC9-688A-C42E-75493C95BB2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2284F5B-50A9-59C3-3E8C-878FFFF7F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00B1F2-45F8-3F8C-2FA5-94FB38627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89590A-C343-6A2C-DBB3-DF3F7E67AE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862F78-6D5A-2A56-D5DA-FDE418D79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34C31A-FEA1-E75B-70A2-32CF9FF499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E23D9CE-D3BD-0121-0F52-C7D71EA72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376D3697-AB78-F4F3-0E83-348F5C87AA66}"/>
              </a:ext>
            </a:extLst>
          </p:cNvPr>
          <p:cNvSpPr>
            <a:spLocks noGrp="1"/>
          </p:cNvSpPr>
          <p:nvPr>
            <p:ph type="subTitle" idx="1"/>
          </p:nvPr>
        </p:nvSpPr>
        <p:spPr>
          <a:xfrm>
            <a:off x="1350682" y="4870824"/>
            <a:ext cx="10005951" cy="1458258"/>
          </a:xfrm>
        </p:spPr>
        <p:txBody>
          <a:bodyPr anchor="ctr">
            <a:normAutofit/>
          </a:bodyPr>
          <a:lstStyle/>
          <a:p>
            <a:r>
              <a:rPr lang="en-GB" b="1" dirty="0"/>
              <a:t>NCCT43211 Provision of Inspection and certification of LOLER &amp; PSSR Assets for Insurance Requirements and Regulatory</a:t>
            </a:r>
            <a:endParaRPr lang="en-GB" dirty="0"/>
          </a:p>
        </p:txBody>
      </p:sp>
    </p:spTree>
    <p:extLst>
      <p:ext uri="{BB962C8B-B14F-4D97-AF65-F5344CB8AC3E}">
        <p14:creationId xmlns:p14="http://schemas.microsoft.com/office/powerpoint/2010/main" val="34629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1646-B0BE-6BF3-1FAF-9177D2C926D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944CDC-C448-CC5F-94E9-E402553522E6}"/>
              </a:ext>
            </a:extLst>
          </p:cNvPr>
          <p:cNvSpPr>
            <a:spLocks noGrp="1"/>
          </p:cNvSpPr>
          <p:nvPr>
            <p:ph idx="1"/>
          </p:nvPr>
        </p:nvSpPr>
        <p:spPr>
          <a:xfrm>
            <a:off x="542637" y="634134"/>
            <a:ext cx="11169072" cy="3088121"/>
          </a:xfrm>
        </p:spPr>
        <p:txBody>
          <a:bodyPr>
            <a:normAutofit/>
          </a:bodyPr>
          <a:lstStyle/>
          <a:p>
            <a:pPr marL="0" indent="0" algn="just">
              <a:buNone/>
            </a:pPr>
            <a:r>
              <a:rPr lang="en-GB" sz="2000" dirty="0"/>
              <a:t>Norfolk County Council (NCC) is seeking proposals from qualified providers to deliver statutory inspections and certification services for lifting and pressure systems governed by the Lifting Operations and Lifting Equipment Regulations 1998 (LOLER) and the Pressure Systems Safety Regulations 2000 (PSSR). These inspections are required to meet both insurance obligations and regulatory compliance standards. This tender covers a wide range of safety-critical assets, including but not limited to passenger and goods lifts, hoists, gantries, pressure vessels, and expansion systems. </a:t>
            </a:r>
          </a:p>
          <a:p>
            <a:pPr marL="0" indent="0" algn="just">
              <a:buNone/>
            </a:pPr>
            <a:r>
              <a:rPr lang="en-GB" sz="2000" dirty="0"/>
              <a:t>The scope specifically addresses assets that fall under insurer-mandated inspection regimes and are essential to maintaining legal compliance and operational safety across the NCC estate</a:t>
            </a:r>
          </a:p>
        </p:txBody>
      </p:sp>
      <p:sp>
        <p:nvSpPr>
          <p:cNvPr id="8" name="Content Placeholder 4">
            <a:extLst>
              <a:ext uri="{FF2B5EF4-FFF2-40B4-BE49-F238E27FC236}">
                <a16:creationId xmlns:a16="http://schemas.microsoft.com/office/drawing/2014/main" id="{4AEE540D-7F32-F335-B240-0F36B6FDE370}"/>
              </a:ext>
            </a:extLst>
          </p:cNvPr>
          <p:cNvSpPr txBox="1">
            <a:spLocks/>
          </p:cNvSpPr>
          <p:nvPr/>
        </p:nvSpPr>
        <p:spPr>
          <a:xfrm>
            <a:off x="542637" y="3529734"/>
            <a:ext cx="11169072" cy="30881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Lifts:</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Passenger and goods lifts and associated Plant like runways and suspension equipment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Lifting Equipment:</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Including beams, hoists, and gantries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Pressure Systems:</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Such as pressure vessels, expansion vessels, and associated safety valves</a:t>
            </a:r>
          </a:p>
        </p:txBody>
      </p:sp>
    </p:spTree>
    <p:extLst>
      <p:ext uri="{BB962C8B-B14F-4D97-AF65-F5344CB8AC3E}">
        <p14:creationId xmlns:p14="http://schemas.microsoft.com/office/powerpoint/2010/main" val="2108802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E3C137-66E5-82DE-31FB-2E2BC840B68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E9DC4-4250-CAFB-D1B0-DC4DBFBBA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232BB-D8AC-1743-D311-C5B4A8C96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873813-8503-4DD6-C9B0-00E8B7115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EC8ED2B-C280-DC7D-50A4-FB09728734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8958BFF-B8B9-EC05-C6FF-4033729FB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B7B1444-4A73-746B-1F1D-120E5BA88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Subtitle 2">
            <a:extLst>
              <a:ext uri="{FF2B5EF4-FFF2-40B4-BE49-F238E27FC236}">
                <a16:creationId xmlns:a16="http://schemas.microsoft.com/office/drawing/2014/main" id="{812F8AB8-E809-4216-FC93-D94F80884EBC}"/>
              </a:ext>
            </a:extLst>
          </p:cNvPr>
          <p:cNvSpPr>
            <a:spLocks noGrp="1"/>
          </p:cNvSpPr>
          <p:nvPr>
            <p:ph type="subTitle" idx="1"/>
          </p:nvPr>
        </p:nvSpPr>
        <p:spPr>
          <a:xfrm>
            <a:off x="1350682" y="4870824"/>
            <a:ext cx="10005951" cy="1458258"/>
          </a:xfrm>
        </p:spPr>
        <p:txBody>
          <a:bodyPr anchor="ctr">
            <a:normAutofit/>
          </a:bodyPr>
          <a:lstStyle/>
          <a:p>
            <a:r>
              <a:rPr lang="en-GB" b="1" dirty="0"/>
              <a:t>NCCT43220  Provision of  Gully &amp; Gutter Cleaning Maintenance </a:t>
            </a:r>
            <a:endParaRPr lang="en-GB" dirty="0"/>
          </a:p>
        </p:txBody>
      </p:sp>
    </p:spTree>
    <p:extLst>
      <p:ext uri="{BB962C8B-B14F-4D97-AF65-F5344CB8AC3E}">
        <p14:creationId xmlns:p14="http://schemas.microsoft.com/office/powerpoint/2010/main" val="163948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22E89-818D-4CCD-FB83-9C77771EB54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E4DFE0F-E02F-E400-77BD-C77206BC792E}"/>
              </a:ext>
            </a:extLst>
          </p:cNvPr>
          <p:cNvSpPr>
            <a:spLocks noGrp="1"/>
          </p:cNvSpPr>
          <p:nvPr>
            <p:ph idx="1"/>
          </p:nvPr>
        </p:nvSpPr>
        <p:spPr>
          <a:xfrm>
            <a:off x="542637" y="634134"/>
            <a:ext cx="11169072" cy="3088121"/>
          </a:xfrm>
        </p:spPr>
        <p:txBody>
          <a:bodyPr>
            <a:normAutofit/>
          </a:bodyPr>
          <a:lstStyle/>
          <a:p>
            <a:pPr marL="0" indent="0">
              <a:buNone/>
            </a:pPr>
            <a:r>
              <a:rPr lang="en-GB" sz="2000" dirty="0"/>
              <a:t>Norfolk County Council (NCC) is seeking proposals from qualified providers to deliver planned and remedial cleaning and maintenance of gullies and rainwater gutters, including hoppers, downpipes, and associated surface water drainage components. </a:t>
            </a:r>
          </a:p>
        </p:txBody>
      </p:sp>
      <p:sp>
        <p:nvSpPr>
          <p:cNvPr id="8" name="Content Placeholder 4">
            <a:extLst>
              <a:ext uri="{FF2B5EF4-FFF2-40B4-BE49-F238E27FC236}">
                <a16:creationId xmlns:a16="http://schemas.microsoft.com/office/drawing/2014/main" id="{789269B7-0067-29BB-3CED-E0328AC5D257}"/>
              </a:ext>
            </a:extLst>
          </p:cNvPr>
          <p:cNvSpPr txBox="1">
            <a:spLocks/>
          </p:cNvSpPr>
          <p:nvPr/>
        </p:nvSpPr>
        <p:spPr>
          <a:xfrm>
            <a:off x="511464" y="2142837"/>
            <a:ext cx="11169072" cy="435956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a)	Safe access to roofline and drainage assets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b)	Removal of all debris, moss, leaves, silt, and obstructions from: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a.	Gutters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b.	Hoppers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c.	Downpipes (to first accessible joint)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d.	Surface gullies and traps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c)	Flushing with water to confirm flow (where appropriate)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d)	Visual condition check of brackets, joints, and fixings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e)	Minor realignment or tightening of fixings (within scope of visit)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f)	Basic photographic evidence before and after cleaning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ptos" panose="02110004020202020204"/>
                <a:ea typeface="+mn-ea"/>
                <a:cs typeface="+mn-cs"/>
              </a:rPr>
              <a:t>g)	Completion of a site service sheet recording any damage, repairs needed, or blocked drains requiring escalation</a:t>
            </a:r>
          </a:p>
        </p:txBody>
      </p:sp>
    </p:spTree>
    <p:extLst>
      <p:ext uri="{BB962C8B-B14F-4D97-AF65-F5344CB8AC3E}">
        <p14:creationId xmlns:p14="http://schemas.microsoft.com/office/powerpoint/2010/main" val="2493440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6933BF-79AB-BCF5-8928-EE298977068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314E07F-148E-9054-49F4-126798E29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92647D2E-EF3C-707F-2E0C-BD4490964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A4660DC1-5638-0048-A733-EB1ECB01E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393C31C-710D-AB98-071D-CA9F218DC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69C1DEF6-D7BB-9B23-A7F5-8D8033A4C7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32818842-1813-2B8A-6196-748E79A8C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3577E73C-D4DB-939C-4CE4-788DF235F21F}"/>
              </a:ext>
            </a:extLst>
          </p:cNvPr>
          <p:cNvSpPr>
            <a:spLocks noGrp="1"/>
          </p:cNvSpPr>
          <p:nvPr>
            <p:ph type="subTitle" idx="1"/>
          </p:nvPr>
        </p:nvSpPr>
        <p:spPr>
          <a:xfrm>
            <a:off x="1350682" y="4870824"/>
            <a:ext cx="10005951" cy="1458258"/>
          </a:xfrm>
        </p:spPr>
        <p:txBody>
          <a:bodyPr anchor="ctr">
            <a:normAutofit/>
          </a:bodyPr>
          <a:lstStyle/>
          <a:p>
            <a:r>
              <a:rPr lang="en-GB" b="1" dirty="0"/>
              <a:t>NCCT43214</a:t>
            </a:r>
          </a:p>
          <a:p>
            <a:r>
              <a:rPr lang="en-GB" b="1" dirty="0"/>
              <a:t>Provision for Testing and Maintenance of Sectional Overhead Doors - Roller Shutter Doors &amp; Automatic Garage Doors</a:t>
            </a:r>
          </a:p>
        </p:txBody>
      </p:sp>
    </p:spTree>
    <p:extLst>
      <p:ext uri="{BB962C8B-B14F-4D97-AF65-F5344CB8AC3E}">
        <p14:creationId xmlns:p14="http://schemas.microsoft.com/office/powerpoint/2010/main" val="313119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DB422-50AD-F3B3-F1FA-56324741878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E10D51-323D-479A-2024-B6E4D4D186C9}"/>
              </a:ext>
            </a:extLst>
          </p:cNvPr>
          <p:cNvSpPr>
            <a:spLocks noGrp="1"/>
          </p:cNvSpPr>
          <p:nvPr>
            <p:ph idx="1"/>
          </p:nvPr>
        </p:nvSpPr>
        <p:spPr>
          <a:xfrm>
            <a:off x="435060" y="938934"/>
            <a:ext cx="11169072" cy="3088121"/>
          </a:xfrm>
        </p:spPr>
        <p:txBody>
          <a:bodyPr>
            <a:normAutofit/>
          </a:bodyPr>
          <a:lstStyle/>
          <a:p>
            <a:pPr marL="0" indent="0">
              <a:buNone/>
            </a:pPr>
            <a:r>
              <a:rPr lang="en-GB" sz="2000" dirty="0"/>
              <a:t>Norfolk County Council (NCC) is seeking proposals from qualified providers to deliver comprehensive compliance inspections, planned and remedial maintenance, and certification for our Sectional Over Head Doors/roller shutters. </a:t>
            </a:r>
          </a:p>
        </p:txBody>
      </p:sp>
      <p:sp>
        <p:nvSpPr>
          <p:cNvPr id="8" name="Content Placeholder 4">
            <a:extLst>
              <a:ext uri="{FF2B5EF4-FFF2-40B4-BE49-F238E27FC236}">
                <a16:creationId xmlns:a16="http://schemas.microsoft.com/office/drawing/2014/main" id="{6E873EF5-78A2-7769-3271-75F862356720}"/>
              </a:ext>
            </a:extLst>
          </p:cNvPr>
          <p:cNvSpPr txBox="1">
            <a:spLocks/>
          </p:cNvSpPr>
          <p:nvPr/>
        </p:nvSpPr>
        <p:spPr>
          <a:xfrm>
            <a:off x="511464" y="2142837"/>
            <a:ext cx="11169072" cy="2770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Roller Shutters (mechanical, automatic and hand operation)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Speed shutters and Curtains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sectional overhead doors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Automatic Garage Doors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Fire shutters</a:t>
            </a:r>
          </a:p>
        </p:txBody>
      </p:sp>
    </p:spTree>
    <p:extLst>
      <p:ext uri="{BB962C8B-B14F-4D97-AF65-F5344CB8AC3E}">
        <p14:creationId xmlns:p14="http://schemas.microsoft.com/office/powerpoint/2010/main" val="421219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6774A00-7F4F-92C3-5FCE-4BAC6B0FA47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B2F170-FC87-11D3-94B6-ACB81A9F8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3245ADF-A104-022A-4F7A-B4241328E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3C2BF89-E1BF-34DC-089F-0876D81AB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B8A3F24-A044-51A0-85B9-322112CA3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8B7CE686-796F-8B3F-1AAD-546415409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978A449C-0747-6D2F-FEBD-429E7ED3F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946C597A-CB1C-93F7-03D8-F60CA67FFCB3}"/>
              </a:ext>
            </a:extLst>
          </p:cNvPr>
          <p:cNvSpPr>
            <a:spLocks noGrp="1"/>
          </p:cNvSpPr>
          <p:nvPr>
            <p:ph type="subTitle" idx="1"/>
          </p:nvPr>
        </p:nvSpPr>
        <p:spPr>
          <a:xfrm>
            <a:off x="1350682" y="4870824"/>
            <a:ext cx="10005951" cy="1458258"/>
          </a:xfrm>
        </p:spPr>
        <p:txBody>
          <a:bodyPr anchor="ctr">
            <a:normAutofit/>
          </a:bodyPr>
          <a:lstStyle/>
          <a:p>
            <a:r>
              <a:rPr lang="en-GB" b="1" dirty="0"/>
              <a:t>NCCT43219</a:t>
            </a:r>
          </a:p>
          <a:p>
            <a:r>
              <a:rPr lang="en-GB" b="1" dirty="0"/>
              <a:t>Sewage and Water Treatment Plant Maintenance</a:t>
            </a:r>
          </a:p>
        </p:txBody>
      </p:sp>
    </p:spTree>
    <p:extLst>
      <p:ext uri="{BB962C8B-B14F-4D97-AF65-F5344CB8AC3E}">
        <p14:creationId xmlns:p14="http://schemas.microsoft.com/office/powerpoint/2010/main" val="120699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C0BFA-0656-7950-DD22-B272C80ABCA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06BF74-EF3D-90C4-0D01-EAB5E6B1A06A}"/>
              </a:ext>
            </a:extLst>
          </p:cNvPr>
          <p:cNvSpPr>
            <a:spLocks noGrp="1"/>
          </p:cNvSpPr>
          <p:nvPr>
            <p:ph idx="1"/>
          </p:nvPr>
        </p:nvSpPr>
        <p:spPr>
          <a:xfrm>
            <a:off x="542637" y="634134"/>
            <a:ext cx="11169072" cy="3088121"/>
          </a:xfrm>
        </p:spPr>
        <p:txBody>
          <a:bodyPr>
            <a:normAutofit/>
          </a:bodyPr>
          <a:lstStyle/>
          <a:p>
            <a:pPr marL="0" indent="0">
              <a:buNone/>
            </a:pPr>
            <a:r>
              <a:rPr lang="en-GB" sz="2000" dirty="0"/>
              <a:t>Norfolk County Council (NCC) is seeking proposals from qualified providers to deliver comprehensive planned, remedial and reactive sewage and water plant maintenance works.</a:t>
            </a:r>
          </a:p>
        </p:txBody>
      </p:sp>
      <p:sp>
        <p:nvSpPr>
          <p:cNvPr id="8" name="Content Placeholder 4">
            <a:extLst>
              <a:ext uri="{FF2B5EF4-FFF2-40B4-BE49-F238E27FC236}">
                <a16:creationId xmlns:a16="http://schemas.microsoft.com/office/drawing/2014/main" id="{CCD6A6F5-488B-9084-36F5-5B328045AE6D}"/>
              </a:ext>
            </a:extLst>
          </p:cNvPr>
          <p:cNvSpPr txBox="1">
            <a:spLocks/>
          </p:cNvSpPr>
          <p:nvPr/>
        </p:nvSpPr>
        <p:spPr>
          <a:xfrm>
            <a:off x="511464" y="2142836"/>
            <a:ext cx="11588172" cy="43687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Sewage Treatment Plants including package plants, septic tanks, and associated dosing systems.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Pumping Stations – foul and surface water pumps, including control panels and alarms.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Grease Traps – typically in kitchens or food service areas.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Interceptors – for oil, fuel, and silt separation.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Holding Tanks – including those for greywater or rainwater harvesting.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Drainage Infrastructure – including: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Surface and foul water drainage systems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Manholes, gullies, and inspection chambers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Soakaways and attenuation tanks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Pipework and rodding eyes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Associated Electrical and Control Systems – alarms, telemetry, and control panels linked to the above.</a:t>
            </a:r>
          </a:p>
        </p:txBody>
      </p:sp>
    </p:spTree>
    <p:extLst>
      <p:ext uri="{BB962C8B-B14F-4D97-AF65-F5344CB8AC3E}">
        <p14:creationId xmlns:p14="http://schemas.microsoft.com/office/powerpoint/2010/main" val="468667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A08408-AB72-D3E5-029C-92CAD79D0D4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1DB009-1CAA-14C1-BE2B-933D718A3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489F278-6047-BE62-0689-F8E757D3A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DA927ADA-B97A-0AC4-5FDC-07187937E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D0B55E8-77E3-C9B2-A490-2A7A3386F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60EABD-4B8D-59FA-3946-4476075D0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C263C44A-1280-A9D1-E11B-A73140338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3D5E45F9-9794-601D-2DBC-C671F6BC8563}"/>
              </a:ext>
            </a:extLst>
          </p:cNvPr>
          <p:cNvSpPr>
            <a:spLocks noGrp="1"/>
          </p:cNvSpPr>
          <p:nvPr>
            <p:ph type="subTitle" idx="1"/>
          </p:nvPr>
        </p:nvSpPr>
        <p:spPr>
          <a:xfrm>
            <a:off x="1350682" y="4870824"/>
            <a:ext cx="10005951" cy="1458258"/>
          </a:xfrm>
        </p:spPr>
        <p:txBody>
          <a:bodyPr anchor="ctr">
            <a:normAutofit/>
          </a:bodyPr>
          <a:lstStyle/>
          <a:p>
            <a:r>
              <a:rPr lang="en-GB" b="1" dirty="0"/>
              <a:t>NCCT43221 Automatic Doors and Windows </a:t>
            </a:r>
          </a:p>
        </p:txBody>
      </p:sp>
    </p:spTree>
    <p:extLst>
      <p:ext uri="{BB962C8B-B14F-4D97-AF65-F5344CB8AC3E}">
        <p14:creationId xmlns:p14="http://schemas.microsoft.com/office/powerpoint/2010/main" val="3105018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4B10FA-6A4C-6571-9BB2-33DFCD274A34}"/>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Welcome &amp; Agenda</a:t>
            </a:r>
          </a:p>
        </p:txBody>
      </p:sp>
      <p:sp>
        <p:nvSpPr>
          <p:cNvPr id="3" name="Content Placeholder 2">
            <a:extLst>
              <a:ext uri="{FF2B5EF4-FFF2-40B4-BE49-F238E27FC236}">
                <a16:creationId xmlns:a16="http://schemas.microsoft.com/office/drawing/2014/main" id="{45362EF9-93C5-72FD-217C-22F29DF906B2}"/>
              </a:ext>
            </a:extLst>
          </p:cNvPr>
          <p:cNvSpPr>
            <a:spLocks noGrp="1"/>
          </p:cNvSpPr>
          <p:nvPr>
            <p:ph idx="1"/>
          </p:nvPr>
        </p:nvSpPr>
        <p:spPr>
          <a:xfrm>
            <a:off x="4810259" y="649480"/>
            <a:ext cx="6555347" cy="5546047"/>
          </a:xfrm>
        </p:spPr>
        <p:txBody>
          <a:bodyPr anchor="ctr">
            <a:normAutofit/>
          </a:bodyPr>
          <a:lstStyle/>
          <a:p>
            <a:r>
              <a:rPr lang="en-GB" sz="2000" dirty="0"/>
              <a:t>Welcome &amp; Introduction to NCC Team &amp; Scope </a:t>
            </a:r>
          </a:p>
          <a:p>
            <a:r>
              <a:rPr lang="en-GB" sz="2000" dirty="0"/>
              <a:t>Project Aims of the Procurement</a:t>
            </a:r>
          </a:p>
          <a:p>
            <a:r>
              <a:rPr lang="en-GB" sz="2000" dirty="0"/>
              <a:t>Norfolk County Council – Scale of Coverage</a:t>
            </a:r>
          </a:p>
          <a:p>
            <a:r>
              <a:rPr lang="en-GB" sz="2000" dirty="0"/>
              <a:t>Tender Pack Structure &amp; Inclusions</a:t>
            </a:r>
          </a:p>
          <a:p>
            <a:r>
              <a:rPr lang="en-GB" sz="2000" dirty="0"/>
              <a:t>Our requirements (High Level Overview) </a:t>
            </a:r>
          </a:p>
          <a:p>
            <a:r>
              <a:rPr lang="en-GB" sz="2000" dirty="0"/>
              <a:t>Quality vs Price Split </a:t>
            </a:r>
          </a:p>
          <a:p>
            <a:r>
              <a:rPr lang="en-GB" sz="2000" dirty="0"/>
              <a:t>The Tender Process Timelines</a:t>
            </a:r>
          </a:p>
          <a:p>
            <a:r>
              <a:rPr lang="en-GB" sz="2000" dirty="0"/>
              <a:t>Survey Details</a:t>
            </a:r>
          </a:p>
          <a:p>
            <a:r>
              <a:rPr lang="en-GB" sz="2000" dirty="0"/>
              <a:t>Training for Bidders on Completion of tender documents</a:t>
            </a:r>
          </a:p>
        </p:txBody>
      </p:sp>
    </p:spTree>
    <p:extLst>
      <p:ext uri="{BB962C8B-B14F-4D97-AF65-F5344CB8AC3E}">
        <p14:creationId xmlns:p14="http://schemas.microsoft.com/office/powerpoint/2010/main" val="2745182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54DBF-5275-6E6B-5B69-2641C9517E4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34DBB9-2237-9F6D-C158-86DA43FE22A2}"/>
              </a:ext>
            </a:extLst>
          </p:cNvPr>
          <p:cNvSpPr>
            <a:spLocks noGrp="1"/>
          </p:cNvSpPr>
          <p:nvPr>
            <p:ph idx="1"/>
          </p:nvPr>
        </p:nvSpPr>
        <p:spPr>
          <a:xfrm>
            <a:off x="542637" y="634134"/>
            <a:ext cx="11169072" cy="3088121"/>
          </a:xfrm>
        </p:spPr>
        <p:txBody>
          <a:bodyPr>
            <a:normAutofit/>
          </a:bodyPr>
          <a:lstStyle/>
          <a:p>
            <a:pPr marL="0" indent="0">
              <a:buNone/>
            </a:pPr>
            <a:r>
              <a:rPr lang="en-GB" sz="2000" dirty="0"/>
              <a:t>The libraries estate consists of multiple sites requiring consistent and reliable operation of automatic access systems. The purpose of these inspections is to maintain safety, security, and accessibility standards while ensuring regulatory compliance. Regular maintenance will prevent faults, extend asset lifespan, and support uninterrupted service for staff and public users</a:t>
            </a:r>
          </a:p>
        </p:txBody>
      </p:sp>
      <p:sp>
        <p:nvSpPr>
          <p:cNvPr id="8" name="Content Placeholder 4">
            <a:extLst>
              <a:ext uri="{FF2B5EF4-FFF2-40B4-BE49-F238E27FC236}">
                <a16:creationId xmlns:a16="http://schemas.microsoft.com/office/drawing/2014/main" id="{3F2FDFA8-B9AB-C50C-1AF2-90A26457A632}"/>
              </a:ext>
            </a:extLst>
          </p:cNvPr>
          <p:cNvSpPr txBox="1">
            <a:spLocks/>
          </p:cNvSpPr>
          <p:nvPr/>
        </p:nvSpPr>
        <p:spPr>
          <a:xfrm>
            <a:off x="511464" y="2142836"/>
            <a:ext cx="11588172" cy="436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Automatic Doors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Routine maintenance to prevent faults and ensure continued safe operation.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Replacement of worn or defective components such as sensors, motors, batteries and control units.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Certification and compliance check to meet industry regulations.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Automatic Windows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Inspection of seals, frames, and locking mechanisms to maintain security and energy efficiency.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Testing of automated window systems (if applicable) to ensure proper functionality.</a:t>
            </a:r>
          </a:p>
        </p:txBody>
      </p:sp>
    </p:spTree>
    <p:extLst>
      <p:ext uri="{BB962C8B-B14F-4D97-AF65-F5344CB8AC3E}">
        <p14:creationId xmlns:p14="http://schemas.microsoft.com/office/powerpoint/2010/main" val="108334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753022-0451-3EB0-B4BC-728E4F61A21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8ABBE3-5501-8070-AD63-CF0ED668A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6BD2ADD6-4F40-367A-93C9-431CE3DDC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A4E7FA3C-8B5B-76C4-8060-07AF35532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003841B-5E22-C028-1BAC-2E8F1E01B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43FFAF4C-F328-85B0-A57F-656394BCB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ABACA578-ECC2-7C89-8F40-1C5608A59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EF96709D-A87D-2804-F903-7200C1403878}"/>
              </a:ext>
            </a:extLst>
          </p:cNvPr>
          <p:cNvSpPr>
            <a:spLocks noGrp="1"/>
          </p:cNvSpPr>
          <p:nvPr>
            <p:ph type="subTitle" idx="1"/>
          </p:nvPr>
        </p:nvSpPr>
        <p:spPr>
          <a:xfrm>
            <a:off x="1350682" y="4870824"/>
            <a:ext cx="10005951" cy="1458258"/>
          </a:xfrm>
        </p:spPr>
        <p:txBody>
          <a:bodyPr anchor="ctr">
            <a:normAutofit/>
          </a:bodyPr>
          <a:lstStyle/>
          <a:p>
            <a:r>
              <a:rPr lang="en-GB" b="1" dirty="0"/>
              <a:t>NCCT43223</a:t>
            </a:r>
          </a:p>
          <a:p>
            <a:r>
              <a:rPr lang="en-GB" b="1" dirty="0"/>
              <a:t>Water Hygiene Legionella Management and LTHW Testing</a:t>
            </a:r>
          </a:p>
        </p:txBody>
      </p:sp>
    </p:spTree>
    <p:extLst>
      <p:ext uri="{BB962C8B-B14F-4D97-AF65-F5344CB8AC3E}">
        <p14:creationId xmlns:p14="http://schemas.microsoft.com/office/powerpoint/2010/main" val="1324860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D0F0D-93F3-05B5-595A-93B243525E9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115779B-4305-5127-28DA-F18B9708CEE0}"/>
              </a:ext>
            </a:extLst>
          </p:cNvPr>
          <p:cNvSpPr>
            <a:spLocks noGrp="1"/>
          </p:cNvSpPr>
          <p:nvPr>
            <p:ph idx="1"/>
          </p:nvPr>
        </p:nvSpPr>
        <p:spPr>
          <a:xfrm>
            <a:off x="542637" y="634134"/>
            <a:ext cx="11169072" cy="3088121"/>
          </a:xfrm>
        </p:spPr>
        <p:txBody>
          <a:bodyPr>
            <a:normAutofit/>
          </a:bodyPr>
          <a:lstStyle/>
          <a:p>
            <a:pPr marL="0" indent="0">
              <a:buNone/>
            </a:pPr>
            <a:r>
              <a:rPr lang="en-GB" sz="2000" dirty="0"/>
              <a:t>Norfolk County Council (NCC) invites proposals from reputable providers for the provision of Legionella management services, low temperature hot water (LTHW) testing, and chemical dosing across various NCC properties.</a:t>
            </a:r>
          </a:p>
        </p:txBody>
      </p:sp>
      <p:sp>
        <p:nvSpPr>
          <p:cNvPr id="8" name="Content Placeholder 4">
            <a:extLst>
              <a:ext uri="{FF2B5EF4-FFF2-40B4-BE49-F238E27FC236}">
                <a16:creationId xmlns:a16="http://schemas.microsoft.com/office/drawing/2014/main" id="{7DD603DA-F253-688C-CECC-94CFED0CE40D}"/>
              </a:ext>
            </a:extLst>
          </p:cNvPr>
          <p:cNvSpPr txBox="1">
            <a:spLocks/>
          </p:cNvSpPr>
          <p:nvPr/>
        </p:nvSpPr>
        <p:spPr>
          <a:xfrm>
            <a:off x="511464" y="2142836"/>
            <a:ext cx="11588172" cy="436879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Weekly Flushing of seldomly used outlets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Monthly Temperature Monitoring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3 Monthly Clean of Showerheads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3 Monthly Descale of Taps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Annual/biannual Risk Assessment/Monitoring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TMV Service &amp; Inspection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CWST Inspection/clean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Expansion Vessel Drain &amp; Blow Downs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Calorifier Inspections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LTHW Quality Sampling to a range of heating systems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Inhibitor &amp; Biocide Dosing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rPr>
              <a:t>Full system drain-down for closed buildings</a:t>
            </a:r>
          </a:p>
        </p:txBody>
      </p:sp>
    </p:spTree>
    <p:extLst>
      <p:ext uri="{BB962C8B-B14F-4D97-AF65-F5344CB8AC3E}">
        <p14:creationId xmlns:p14="http://schemas.microsoft.com/office/powerpoint/2010/main" val="1410887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0C0709-D58B-D544-5F9B-B66B4A930B9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D6F333-519E-1746-776E-4B5BD0C64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AF328B3-2E78-D7C0-2ACE-284C80723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DF6B3E6-2FD3-14F3-AE12-E453F264A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6BC686E-05E2-12E7-4F1A-E8BC4B3F8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A7077951-B53E-87FA-BA42-322952EABC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745C4DE7-9C3B-5BD5-171D-9C69FBC2A7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0A96921F-C67B-02F0-57B5-63DB1FDF6088}"/>
              </a:ext>
            </a:extLst>
          </p:cNvPr>
          <p:cNvSpPr>
            <a:spLocks noGrp="1"/>
          </p:cNvSpPr>
          <p:nvPr>
            <p:ph type="subTitle" idx="1"/>
          </p:nvPr>
        </p:nvSpPr>
        <p:spPr>
          <a:xfrm>
            <a:off x="1350682" y="4870824"/>
            <a:ext cx="10005951" cy="1458258"/>
          </a:xfrm>
        </p:spPr>
        <p:txBody>
          <a:bodyPr anchor="ctr">
            <a:normAutofit/>
          </a:bodyPr>
          <a:lstStyle/>
          <a:p>
            <a:r>
              <a:rPr lang="en-GB" b="1" dirty="0"/>
              <a:t>NCCT43216 Provision of Fire Risk Assessments</a:t>
            </a:r>
          </a:p>
        </p:txBody>
      </p:sp>
    </p:spTree>
    <p:extLst>
      <p:ext uri="{BB962C8B-B14F-4D97-AF65-F5344CB8AC3E}">
        <p14:creationId xmlns:p14="http://schemas.microsoft.com/office/powerpoint/2010/main" val="3578094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7F633-B4D4-6F73-45E2-B2650BF266E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12E7F6-2200-F2DF-4BB8-D54435AFBD13}"/>
              </a:ext>
            </a:extLst>
          </p:cNvPr>
          <p:cNvSpPr>
            <a:spLocks noGrp="1"/>
          </p:cNvSpPr>
          <p:nvPr>
            <p:ph idx="1"/>
          </p:nvPr>
        </p:nvSpPr>
        <p:spPr>
          <a:xfrm>
            <a:off x="511464" y="894110"/>
            <a:ext cx="11169072" cy="3088121"/>
          </a:xfrm>
        </p:spPr>
        <p:txBody>
          <a:bodyPr>
            <a:normAutofit/>
          </a:bodyPr>
          <a:lstStyle/>
          <a:p>
            <a:pPr marL="0" indent="0">
              <a:buNone/>
            </a:pPr>
            <a:r>
              <a:rPr lang="en-GB" sz="2000" dirty="0"/>
              <a:t>Norfolk County Council (NCC) seeks a provider who comprehends the critical nature of statutory compliance in fire risk assessments within our diverse property portfolio. </a:t>
            </a:r>
          </a:p>
        </p:txBody>
      </p:sp>
      <p:sp>
        <p:nvSpPr>
          <p:cNvPr id="8" name="Content Placeholder 4">
            <a:extLst>
              <a:ext uri="{FF2B5EF4-FFF2-40B4-BE49-F238E27FC236}">
                <a16:creationId xmlns:a16="http://schemas.microsoft.com/office/drawing/2014/main" id="{2A81EC95-8296-680A-73B7-0463C2658883}"/>
              </a:ext>
            </a:extLst>
          </p:cNvPr>
          <p:cNvSpPr txBox="1">
            <a:spLocks/>
          </p:cNvSpPr>
          <p:nvPr/>
        </p:nvSpPr>
        <p:spPr>
          <a:xfrm>
            <a:off x="511464" y="2142836"/>
            <a:ext cx="11588172" cy="436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Conducting Comprehensive Fire Risk Assessments for all properties with due consideration to age, type, operational use and function.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Reviewing and Recommending Fire Safety Improvements.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Note</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it will not be required for Assessors to check other statutory documentation as part of a fire risk assessment</a:t>
            </a:r>
          </a:p>
        </p:txBody>
      </p:sp>
    </p:spTree>
    <p:extLst>
      <p:ext uri="{BB962C8B-B14F-4D97-AF65-F5344CB8AC3E}">
        <p14:creationId xmlns:p14="http://schemas.microsoft.com/office/powerpoint/2010/main" val="545491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5F3732-6FFE-2CC2-1C98-D3E5EFD89EA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6FE75B-C0E0-6717-7A4D-E77028889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051CA5D-0478-B6EF-6AB3-633DE378E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A8B5962-C37C-E3FE-6EDE-ADEE9479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C9812813-463F-EBF8-09F1-E255E27ED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68B9F613-E11E-4D5D-BA24-3BC75BC6C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4872CE2A-7E3E-701B-C3DF-9E3C95C71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9C71D38F-3D0E-0B05-247A-8A6673AFF342}"/>
              </a:ext>
            </a:extLst>
          </p:cNvPr>
          <p:cNvSpPr>
            <a:spLocks noGrp="1"/>
          </p:cNvSpPr>
          <p:nvPr>
            <p:ph type="subTitle" idx="1"/>
          </p:nvPr>
        </p:nvSpPr>
        <p:spPr>
          <a:xfrm>
            <a:off x="1350682" y="4870824"/>
            <a:ext cx="10005951" cy="1458258"/>
          </a:xfrm>
        </p:spPr>
        <p:txBody>
          <a:bodyPr anchor="ctr">
            <a:normAutofit/>
          </a:bodyPr>
          <a:lstStyle/>
          <a:p>
            <a:r>
              <a:rPr lang="en-GB" b="1" dirty="0"/>
              <a:t>NCCT43212 Provision of Passenger and Goods Lift Maintenance</a:t>
            </a:r>
          </a:p>
        </p:txBody>
      </p:sp>
    </p:spTree>
    <p:extLst>
      <p:ext uri="{BB962C8B-B14F-4D97-AF65-F5344CB8AC3E}">
        <p14:creationId xmlns:p14="http://schemas.microsoft.com/office/powerpoint/2010/main" val="4145735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7E16F-DEE7-319E-2711-68560B4D395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DA96E90-5E34-C926-B17E-8617B971F5F3}"/>
              </a:ext>
            </a:extLst>
          </p:cNvPr>
          <p:cNvSpPr>
            <a:spLocks noGrp="1"/>
          </p:cNvSpPr>
          <p:nvPr>
            <p:ph idx="1"/>
          </p:nvPr>
        </p:nvSpPr>
        <p:spPr>
          <a:xfrm>
            <a:off x="542637" y="634134"/>
            <a:ext cx="11169072" cy="3088121"/>
          </a:xfrm>
        </p:spPr>
        <p:txBody>
          <a:bodyPr>
            <a:normAutofit/>
          </a:bodyPr>
          <a:lstStyle/>
          <a:p>
            <a:pPr marL="0" indent="0">
              <a:buNone/>
            </a:pPr>
            <a:r>
              <a:rPr lang="en-GB" sz="2000" dirty="0"/>
              <a:t>Norfolk County Council (NCC) is seeking proposals from a competent provider to deliver the statutory servicing, inspection, and maintenance of passenger and goods lifts across its property portfolio. </a:t>
            </a:r>
          </a:p>
        </p:txBody>
      </p:sp>
      <p:sp>
        <p:nvSpPr>
          <p:cNvPr id="8" name="Content Placeholder 4">
            <a:extLst>
              <a:ext uri="{FF2B5EF4-FFF2-40B4-BE49-F238E27FC236}">
                <a16:creationId xmlns:a16="http://schemas.microsoft.com/office/drawing/2014/main" id="{A4F4F375-3D85-644C-3A5B-852FF38638E4}"/>
              </a:ext>
            </a:extLst>
          </p:cNvPr>
          <p:cNvSpPr txBox="1">
            <a:spLocks/>
          </p:cNvSpPr>
          <p:nvPr/>
        </p:nvSpPr>
        <p:spPr>
          <a:xfrm>
            <a:off x="511464" y="2142836"/>
            <a:ext cx="11588172" cy="4368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What’s in the Scope:</a:t>
            </a: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Planned and Remedial work</a:t>
            </a:r>
            <a:endPar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Passenger Lifts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Accessible Lifts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Fire evacuation Lifts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Goods and platform Lifts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ptos" panose="02110004020202020204"/>
                <a:ea typeface="+mn-ea"/>
                <a:cs typeface="+mn-cs"/>
              </a:rPr>
              <a:t>Runways and lifting Beams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427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3482B8-3A7C-BEB4-8E8B-55DAB2A1ED6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6A4874-EAD3-172A-B985-3951F1073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9499BDC9-97FB-8901-AA3A-47869CFAB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4F6F73C-F27A-A059-834B-11141EA7C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1C386A1A-AC66-6059-BBC8-11828C6F8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6A8789C8-5FCA-FB33-8892-44B515A34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F149571C-77D2-961C-C735-D15CB77B4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6526546A-2FAD-1BA2-864D-C147904EF109}"/>
              </a:ext>
            </a:extLst>
          </p:cNvPr>
          <p:cNvSpPr>
            <a:spLocks noGrp="1"/>
          </p:cNvSpPr>
          <p:nvPr>
            <p:ph type="subTitle" idx="1"/>
          </p:nvPr>
        </p:nvSpPr>
        <p:spPr>
          <a:xfrm>
            <a:off x="1350682" y="4870824"/>
            <a:ext cx="10005951" cy="1458258"/>
          </a:xfrm>
        </p:spPr>
        <p:txBody>
          <a:bodyPr anchor="ctr">
            <a:normAutofit/>
          </a:bodyPr>
          <a:lstStyle/>
          <a:p>
            <a:r>
              <a:rPr lang="en-GB" b="1" dirty="0"/>
              <a:t>Tender NCCT43217</a:t>
            </a:r>
            <a:endParaRPr lang="en-GB" dirty="0"/>
          </a:p>
          <a:p>
            <a:r>
              <a:rPr lang="en-GB" b="1" dirty="0"/>
              <a:t>Provision of Air conditioning Servicing and Maintenance</a:t>
            </a:r>
            <a:endParaRPr lang="en-GB" dirty="0"/>
          </a:p>
        </p:txBody>
      </p:sp>
    </p:spTree>
    <p:extLst>
      <p:ext uri="{BB962C8B-B14F-4D97-AF65-F5344CB8AC3E}">
        <p14:creationId xmlns:p14="http://schemas.microsoft.com/office/powerpoint/2010/main" val="3607277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3430-B77C-5AE0-9902-B72AD483D796}"/>
              </a:ext>
            </a:extLst>
          </p:cNvPr>
          <p:cNvSpPr>
            <a:spLocks noGrp="1"/>
          </p:cNvSpPr>
          <p:nvPr>
            <p:ph type="title"/>
          </p:nvPr>
        </p:nvSpPr>
        <p:spPr>
          <a:xfrm>
            <a:off x="635000" y="365125"/>
            <a:ext cx="10515600" cy="2608984"/>
          </a:xfrm>
        </p:spPr>
        <p:txBody>
          <a:bodyPr>
            <a:normAutofit/>
          </a:bodyPr>
          <a:lstStyle/>
          <a:p>
            <a:r>
              <a:rPr lang="en-GB" sz="2400" dirty="0"/>
              <a:t>To deliver comprehensive compliance inspections, maintenance, and certification for our air conditioning systems, including split systems, multi-split, VRF/VRV systems, and packaged or ducted AC units installed across the Council’s property portfolio.</a:t>
            </a:r>
            <a:br>
              <a:rPr lang="en-GB" dirty="0"/>
            </a:br>
            <a:endParaRPr lang="en-GB" sz="1200" dirty="0"/>
          </a:p>
        </p:txBody>
      </p:sp>
      <p:sp>
        <p:nvSpPr>
          <p:cNvPr id="3" name="Content Placeholder 2">
            <a:extLst>
              <a:ext uri="{FF2B5EF4-FFF2-40B4-BE49-F238E27FC236}">
                <a16:creationId xmlns:a16="http://schemas.microsoft.com/office/drawing/2014/main" id="{C4012A03-E8BD-BFAF-6C48-816591DB229C}"/>
              </a:ext>
            </a:extLst>
          </p:cNvPr>
          <p:cNvSpPr>
            <a:spLocks noGrp="1"/>
          </p:cNvSpPr>
          <p:nvPr>
            <p:ph idx="1"/>
          </p:nvPr>
        </p:nvSpPr>
        <p:spPr>
          <a:xfrm>
            <a:off x="635000" y="2573770"/>
            <a:ext cx="10515600" cy="4351338"/>
          </a:xfrm>
        </p:spPr>
        <p:txBody>
          <a:bodyPr>
            <a:normAutofit/>
          </a:bodyPr>
          <a:lstStyle/>
          <a:p>
            <a:pPr marL="0" indent="0">
              <a:buNone/>
            </a:pPr>
            <a:r>
              <a:rPr lang="en-GB" b="1" dirty="0"/>
              <a:t>What’s in the Scope planned and remedial: </a:t>
            </a:r>
            <a:endParaRPr lang="en-GB" dirty="0"/>
          </a:p>
          <a:p>
            <a:pPr lvl="0"/>
            <a:r>
              <a:rPr lang="en-GB" sz="2000" dirty="0"/>
              <a:t>Inspection and Servicing of F-Gas Refrigerant Systems/VRF</a:t>
            </a:r>
          </a:p>
          <a:p>
            <a:pPr lvl="0"/>
            <a:r>
              <a:rPr lang="en-GB" sz="2000" dirty="0"/>
              <a:t>HVAC/Air Handling Unit (AHU) Maintenance and Filter Cleaning/Replacement of Bag/Pre/Rigid Filters</a:t>
            </a:r>
          </a:p>
          <a:p>
            <a:pPr lvl="0"/>
            <a:r>
              <a:rPr lang="en-GB" sz="2000" dirty="0"/>
              <a:t>DX (Direct Expansion) systems for AHUs </a:t>
            </a:r>
          </a:p>
          <a:p>
            <a:pPr lvl="0"/>
            <a:r>
              <a:rPr lang="en-GB" sz="2000" dirty="0"/>
              <a:t>Maintenance of Chilled Water-Cooling Systems </a:t>
            </a:r>
          </a:p>
          <a:p>
            <a:pPr lvl="0"/>
            <a:r>
              <a:rPr lang="en-GB" sz="2000" dirty="0"/>
              <a:t>Routine Cleaning of Fresh Air Extraction Grilles within HVAC Systems</a:t>
            </a:r>
          </a:p>
          <a:p>
            <a:pPr lvl="0"/>
            <a:r>
              <a:rPr lang="en-GB" sz="2000" dirty="0"/>
              <a:t>LEV Local Exhaust Ventilation Inspections, for example: duct work to kitchen extract.</a:t>
            </a:r>
          </a:p>
          <a:p>
            <a:pPr lvl="0"/>
            <a:r>
              <a:rPr lang="en-GB" sz="2000" dirty="0"/>
              <a:t>Kitchen extractor annual cleaning and servicing.</a:t>
            </a:r>
          </a:p>
          <a:p>
            <a:endParaRPr lang="en-GB" dirty="0"/>
          </a:p>
        </p:txBody>
      </p:sp>
    </p:spTree>
    <p:extLst>
      <p:ext uri="{BB962C8B-B14F-4D97-AF65-F5344CB8AC3E}">
        <p14:creationId xmlns:p14="http://schemas.microsoft.com/office/powerpoint/2010/main" val="2653801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7F45E8-EAA0-D7EF-1595-B24F3FB0273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654C0F-4495-5A3A-DDE0-F3154AD70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FFAF0F57-7C0E-3523-9E7C-DD52249DD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E9699B82-0CEB-6C03-B56C-D9C80EFA3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DC73D0B-4C7A-76FF-0AED-84CE0B316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69D9AA50-1D2C-B606-2123-26CDBDE01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A0BDF131-3D67-2CFD-0C7F-D99257708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44D7246B-390F-5736-660D-C3D36AD6D20D}"/>
              </a:ext>
            </a:extLst>
          </p:cNvPr>
          <p:cNvSpPr>
            <a:spLocks noGrp="1"/>
          </p:cNvSpPr>
          <p:nvPr>
            <p:ph type="subTitle" idx="1"/>
          </p:nvPr>
        </p:nvSpPr>
        <p:spPr>
          <a:xfrm>
            <a:off x="1350682" y="4870824"/>
            <a:ext cx="10005951" cy="1458258"/>
          </a:xfrm>
        </p:spPr>
        <p:txBody>
          <a:bodyPr anchor="ctr">
            <a:normAutofit/>
          </a:bodyPr>
          <a:lstStyle/>
          <a:p>
            <a:r>
              <a:rPr lang="en-GB" b="1" dirty="0"/>
              <a:t>NCCT43215 Asbestos Management</a:t>
            </a:r>
            <a:endParaRPr lang="en-GB" dirty="0"/>
          </a:p>
        </p:txBody>
      </p:sp>
    </p:spTree>
    <p:extLst>
      <p:ext uri="{BB962C8B-B14F-4D97-AF65-F5344CB8AC3E}">
        <p14:creationId xmlns:p14="http://schemas.microsoft.com/office/powerpoint/2010/main" val="20968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16348-DD76-B0AB-E387-D6489EA66A89}"/>
              </a:ext>
            </a:extLst>
          </p:cNvPr>
          <p:cNvSpPr>
            <a:spLocks noGrp="1"/>
          </p:cNvSpPr>
          <p:nvPr>
            <p:ph type="title"/>
          </p:nvPr>
        </p:nvSpPr>
        <p:spPr>
          <a:xfrm>
            <a:off x="1524000" y="548640"/>
            <a:ext cx="9160475" cy="1132258"/>
          </a:xfrm>
        </p:spPr>
        <p:txBody>
          <a:bodyPr anchor="ctr">
            <a:normAutofit/>
          </a:bodyPr>
          <a:lstStyle/>
          <a:p>
            <a:pPr algn="ctr"/>
            <a:r>
              <a:rPr lang="en-GB" dirty="0"/>
              <a:t>Aims of the Procurement</a:t>
            </a:r>
          </a:p>
        </p:txBody>
      </p:sp>
      <p:graphicFrame>
        <p:nvGraphicFramePr>
          <p:cNvPr id="11" name="Content Placeholder 2">
            <a:extLst>
              <a:ext uri="{FF2B5EF4-FFF2-40B4-BE49-F238E27FC236}">
                <a16:creationId xmlns:a16="http://schemas.microsoft.com/office/drawing/2014/main" id="{14EDCC8F-8E0B-2F30-6E34-84CC5D6782D8}"/>
              </a:ext>
            </a:extLst>
          </p:cNvPr>
          <p:cNvGraphicFramePr>
            <a:graphicFrameLocks noGrp="1"/>
          </p:cNvGraphicFramePr>
          <p:nvPr>
            <p:ph idx="1"/>
            <p:extLst>
              <p:ext uri="{D42A27DB-BD31-4B8C-83A1-F6EECF244321}">
                <p14:modId xmlns:p14="http://schemas.microsoft.com/office/powerpoint/2010/main" val="3626931879"/>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9830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BCAB4-2543-4278-E8AF-70331E545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9AD4B7-13B2-0143-17AB-6AA0120A5EE8}"/>
              </a:ext>
            </a:extLst>
          </p:cNvPr>
          <p:cNvSpPr>
            <a:spLocks noGrp="1"/>
          </p:cNvSpPr>
          <p:nvPr>
            <p:ph type="title"/>
          </p:nvPr>
        </p:nvSpPr>
        <p:spPr>
          <a:xfrm>
            <a:off x="635000" y="365125"/>
            <a:ext cx="10515600" cy="1435966"/>
          </a:xfrm>
        </p:spPr>
        <p:txBody>
          <a:bodyPr>
            <a:normAutofit/>
          </a:bodyPr>
          <a:lstStyle/>
          <a:p>
            <a:r>
              <a:rPr lang="en-GB" sz="2700" dirty="0"/>
              <a:t>Norfolk County Council (NCC) is seeking proposals from qualified providers to deliver Asbestos Management. </a:t>
            </a:r>
            <a:br>
              <a:rPr lang="en-GB" dirty="0"/>
            </a:br>
            <a:endParaRPr lang="en-GB" sz="1200" dirty="0"/>
          </a:p>
        </p:txBody>
      </p:sp>
      <p:sp>
        <p:nvSpPr>
          <p:cNvPr id="3" name="Content Placeholder 2">
            <a:extLst>
              <a:ext uri="{FF2B5EF4-FFF2-40B4-BE49-F238E27FC236}">
                <a16:creationId xmlns:a16="http://schemas.microsoft.com/office/drawing/2014/main" id="{2C51A181-D8B5-7D6A-E94D-D240AB4163DC}"/>
              </a:ext>
            </a:extLst>
          </p:cNvPr>
          <p:cNvSpPr>
            <a:spLocks noGrp="1"/>
          </p:cNvSpPr>
          <p:nvPr>
            <p:ph idx="1"/>
          </p:nvPr>
        </p:nvSpPr>
        <p:spPr>
          <a:xfrm>
            <a:off x="635000" y="1945697"/>
            <a:ext cx="10515600" cy="4351338"/>
          </a:xfrm>
        </p:spPr>
        <p:txBody>
          <a:bodyPr>
            <a:normAutofit/>
          </a:bodyPr>
          <a:lstStyle/>
          <a:p>
            <a:pPr marL="0" indent="0">
              <a:buNone/>
            </a:pPr>
            <a:r>
              <a:rPr lang="en-GB" b="1" dirty="0"/>
              <a:t>What’s in the Scope planned and remedial: </a:t>
            </a:r>
            <a:endParaRPr lang="en-GB" dirty="0"/>
          </a:p>
          <a:p>
            <a:pPr lvl="0"/>
            <a:r>
              <a:rPr lang="en-GB" sz="2400" dirty="0"/>
              <a:t>Conducting re-inspections of known ACMs to monitor their condition as per SOP 009.</a:t>
            </a:r>
          </a:p>
          <a:p>
            <a:pPr lvl="0"/>
            <a:r>
              <a:rPr lang="en-GB" sz="2400" dirty="0"/>
              <a:t>The identification, sampling, and testing of potential asbestos-containing materials (ACMs).</a:t>
            </a:r>
          </a:p>
          <a:p>
            <a:pPr lvl="0"/>
            <a:r>
              <a:rPr lang="en-GB" sz="2400" dirty="0"/>
              <a:t>The development and maintenance of up-to-date asbestos registers for all relevant properties.</a:t>
            </a:r>
          </a:p>
          <a:p>
            <a:pPr lvl="0"/>
            <a:r>
              <a:rPr lang="en-GB" sz="2400" dirty="0"/>
              <a:t>Providing clear recommendations and guidance for safe handling, removal, or remediation of ACMs.</a:t>
            </a:r>
          </a:p>
          <a:p>
            <a:pPr marL="0" indent="0">
              <a:buNone/>
            </a:pPr>
            <a:endParaRPr lang="en-GB" dirty="0"/>
          </a:p>
        </p:txBody>
      </p:sp>
    </p:spTree>
    <p:extLst>
      <p:ext uri="{BB962C8B-B14F-4D97-AF65-F5344CB8AC3E}">
        <p14:creationId xmlns:p14="http://schemas.microsoft.com/office/powerpoint/2010/main" val="108997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E2C7A3-074B-ED8F-B208-FB53A0768E4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05F386-A94C-F772-3545-B9B6ACCAA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FA83F6B-6B17-6C2D-588B-D19DDDC15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6009894-3BE9-7A87-9EC8-656C98831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6314EA0-925B-DE75-D5B7-47582DE26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4D6C7A2F-7A5C-BCBB-A8B7-2C18BA3168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Freeform: Shape 17">
            <a:extLst>
              <a:ext uri="{FF2B5EF4-FFF2-40B4-BE49-F238E27FC236}">
                <a16:creationId xmlns:a16="http://schemas.microsoft.com/office/drawing/2014/main" id="{5374F9C0-552C-F280-A3D6-3E2EA37857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Subtitle 2">
            <a:extLst>
              <a:ext uri="{FF2B5EF4-FFF2-40B4-BE49-F238E27FC236}">
                <a16:creationId xmlns:a16="http://schemas.microsoft.com/office/drawing/2014/main" id="{FA83CFF4-C502-2199-A261-82C31F7A1405}"/>
              </a:ext>
            </a:extLst>
          </p:cNvPr>
          <p:cNvSpPr>
            <a:spLocks noGrp="1"/>
          </p:cNvSpPr>
          <p:nvPr>
            <p:ph type="subTitle" idx="1"/>
          </p:nvPr>
        </p:nvSpPr>
        <p:spPr>
          <a:xfrm>
            <a:off x="1350682" y="4870824"/>
            <a:ext cx="10005951" cy="1458258"/>
          </a:xfrm>
        </p:spPr>
        <p:txBody>
          <a:bodyPr anchor="ctr">
            <a:normAutofit/>
          </a:bodyPr>
          <a:lstStyle/>
          <a:p>
            <a:r>
              <a:rPr lang="en-GB" dirty="0"/>
              <a:t>NCCT43218 Provision of Electrical Equipment Testing &amp; Inspection (PAT)</a:t>
            </a:r>
          </a:p>
        </p:txBody>
      </p:sp>
    </p:spTree>
    <p:extLst>
      <p:ext uri="{BB962C8B-B14F-4D97-AF65-F5344CB8AC3E}">
        <p14:creationId xmlns:p14="http://schemas.microsoft.com/office/powerpoint/2010/main" val="136526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8BDF3-46C1-C469-6753-A3E582D12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196E3A-D366-8E9D-75D1-8D310C2EC916}"/>
              </a:ext>
            </a:extLst>
          </p:cNvPr>
          <p:cNvSpPr>
            <a:spLocks noGrp="1"/>
          </p:cNvSpPr>
          <p:nvPr>
            <p:ph type="title"/>
          </p:nvPr>
        </p:nvSpPr>
        <p:spPr>
          <a:xfrm>
            <a:off x="598776" y="1816676"/>
            <a:ext cx="10515600" cy="1435966"/>
          </a:xfrm>
        </p:spPr>
        <p:txBody>
          <a:bodyPr>
            <a:normAutofit fontScale="90000"/>
          </a:bodyPr>
          <a:lstStyle/>
          <a:p>
            <a:r>
              <a:rPr lang="en-GB" sz="2700" dirty="0"/>
              <a:t>Norfolk County Council (NCC) is seeking proposals from qualified providers to deliver comprehensive compliance inspections, maintenance, and certification for electrical portable appliance and lightning protection Assets and Associated Plant. </a:t>
            </a:r>
            <a:br>
              <a:rPr lang="en-GB" sz="2700" dirty="0"/>
            </a:br>
            <a:br>
              <a:rPr lang="en-GB" dirty="0"/>
            </a:br>
            <a:endParaRPr lang="en-GB" sz="1200" dirty="0"/>
          </a:p>
        </p:txBody>
      </p:sp>
      <p:sp>
        <p:nvSpPr>
          <p:cNvPr id="3" name="Content Placeholder 2">
            <a:extLst>
              <a:ext uri="{FF2B5EF4-FFF2-40B4-BE49-F238E27FC236}">
                <a16:creationId xmlns:a16="http://schemas.microsoft.com/office/drawing/2014/main" id="{E0C728F3-98F6-DA42-6E48-3116F4D72ECD}"/>
              </a:ext>
            </a:extLst>
          </p:cNvPr>
          <p:cNvSpPr>
            <a:spLocks noGrp="1"/>
          </p:cNvSpPr>
          <p:nvPr>
            <p:ph idx="1"/>
          </p:nvPr>
        </p:nvSpPr>
        <p:spPr>
          <a:xfrm>
            <a:off x="598776" y="3429000"/>
            <a:ext cx="10515600" cy="2635539"/>
          </a:xfrm>
        </p:spPr>
        <p:txBody>
          <a:bodyPr>
            <a:normAutofit/>
          </a:bodyPr>
          <a:lstStyle/>
          <a:p>
            <a:pPr marL="0" indent="0">
              <a:buNone/>
            </a:pPr>
            <a:r>
              <a:rPr lang="en-GB" sz="2400" b="1" dirty="0"/>
              <a:t>What’s in the Scope planned and remedial: </a:t>
            </a:r>
            <a:endParaRPr lang="en-GB" sz="2400" dirty="0"/>
          </a:p>
          <a:p>
            <a:pPr lvl="0"/>
            <a:r>
              <a:rPr lang="en-GB" sz="2400" dirty="0"/>
              <a:t>Portable Appliance Testing (PAT) </a:t>
            </a:r>
          </a:p>
          <a:p>
            <a:pPr lvl="0"/>
            <a:r>
              <a:rPr lang="en-GB" sz="2400" dirty="0"/>
              <a:t>Lightning Protection System Testing and Maintenance</a:t>
            </a:r>
          </a:p>
          <a:p>
            <a:pPr marL="0" indent="0">
              <a:buNone/>
            </a:pPr>
            <a:endParaRPr lang="en-GB" dirty="0"/>
          </a:p>
        </p:txBody>
      </p:sp>
    </p:spTree>
    <p:extLst>
      <p:ext uri="{BB962C8B-B14F-4D97-AF65-F5344CB8AC3E}">
        <p14:creationId xmlns:p14="http://schemas.microsoft.com/office/powerpoint/2010/main" val="670399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2827E-937F-5C2A-FF36-E46F2E471F91}"/>
              </a:ext>
            </a:extLst>
          </p:cNvPr>
          <p:cNvSpPr>
            <a:spLocks noGrp="1"/>
          </p:cNvSpPr>
          <p:nvPr>
            <p:ph type="title"/>
          </p:nvPr>
        </p:nvSpPr>
        <p:spPr>
          <a:xfrm>
            <a:off x="1200943" y="599094"/>
            <a:ext cx="6692827" cy="3892669"/>
          </a:xfrm>
        </p:spPr>
        <p:txBody>
          <a:bodyPr vert="horz" lIns="91440" tIns="45720" rIns="91440" bIns="45720" rtlCol="0" anchor="b">
            <a:normAutofit/>
          </a:bodyPr>
          <a:lstStyle/>
          <a:p>
            <a:pPr algn="ctr"/>
            <a:r>
              <a:rPr lang="en-US" sz="6600" kern="1200" dirty="0">
                <a:solidFill>
                  <a:schemeClr val="tx1"/>
                </a:solidFill>
                <a:latin typeface="+mj-lt"/>
                <a:ea typeface="+mj-ea"/>
                <a:cs typeface="+mj-cs"/>
              </a:rPr>
              <a:t>Quality &amp; Price Weightings</a:t>
            </a:r>
          </a:p>
        </p:txBody>
      </p:sp>
      <p:pic>
        <p:nvPicPr>
          <p:cNvPr id="3" name="Graphic 2" descr="Clipboard Badge outline">
            <a:extLst>
              <a:ext uri="{FF2B5EF4-FFF2-40B4-BE49-F238E27FC236}">
                <a16:creationId xmlns:a16="http://schemas.microsoft.com/office/drawing/2014/main" id="{CFEB1E8A-24B9-F6CD-F598-CA2014C95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7644" y="1385316"/>
            <a:ext cx="4087368" cy="4087368"/>
          </a:xfrm>
          <a:prstGeom prst="rect">
            <a:avLst/>
          </a:prstGeom>
        </p:spPr>
      </p:pic>
    </p:spTree>
    <p:extLst>
      <p:ext uri="{BB962C8B-B14F-4D97-AF65-F5344CB8AC3E}">
        <p14:creationId xmlns:p14="http://schemas.microsoft.com/office/powerpoint/2010/main" val="267534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B478-B259-ACFB-B7C4-8CA877C2ADC8}"/>
              </a:ext>
            </a:extLst>
          </p:cNvPr>
          <p:cNvSpPr>
            <a:spLocks noGrp="1"/>
          </p:cNvSpPr>
          <p:nvPr>
            <p:ph type="title"/>
          </p:nvPr>
        </p:nvSpPr>
        <p:spPr>
          <a:xfrm>
            <a:off x="766482" y="-127934"/>
            <a:ext cx="10515600" cy="1325563"/>
          </a:xfrm>
        </p:spPr>
        <p:txBody>
          <a:bodyPr/>
          <a:lstStyle/>
          <a:p>
            <a:pPr algn="ctr"/>
            <a:r>
              <a:rPr lang="en-GB" dirty="0"/>
              <a:t>Quality vs Price Split</a:t>
            </a:r>
          </a:p>
        </p:txBody>
      </p:sp>
      <p:sp>
        <p:nvSpPr>
          <p:cNvPr id="3" name="Content Placeholder 2">
            <a:extLst>
              <a:ext uri="{FF2B5EF4-FFF2-40B4-BE49-F238E27FC236}">
                <a16:creationId xmlns:a16="http://schemas.microsoft.com/office/drawing/2014/main" id="{0467DE33-9C98-161D-5143-12EFF419B2FC}"/>
              </a:ext>
            </a:extLst>
          </p:cNvPr>
          <p:cNvSpPr>
            <a:spLocks noGrp="1"/>
          </p:cNvSpPr>
          <p:nvPr>
            <p:ph idx="1"/>
          </p:nvPr>
        </p:nvSpPr>
        <p:spPr>
          <a:xfrm>
            <a:off x="1182335" y="2040229"/>
            <a:ext cx="10311882" cy="4817771"/>
          </a:xfrm>
        </p:spPr>
        <p:txBody>
          <a:bodyPr>
            <a:normAutofit/>
          </a:bodyPr>
          <a:lstStyle/>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a:p>
            <a:endParaRPr lang="en-GB" dirty="0"/>
          </a:p>
          <a:p>
            <a:endParaRPr lang="en-GB" dirty="0"/>
          </a:p>
          <a:p>
            <a:endParaRPr lang="en-GB" sz="2800" dirty="0"/>
          </a:p>
          <a:p>
            <a:endParaRPr lang="en-GB" sz="2800" dirty="0"/>
          </a:p>
        </p:txBody>
      </p:sp>
      <p:graphicFrame>
        <p:nvGraphicFramePr>
          <p:cNvPr id="5" name="Diagram 4">
            <a:extLst>
              <a:ext uri="{FF2B5EF4-FFF2-40B4-BE49-F238E27FC236}">
                <a16:creationId xmlns:a16="http://schemas.microsoft.com/office/drawing/2014/main" id="{0A392FC5-B1CC-D11D-9E30-A05E387462BE}"/>
              </a:ext>
            </a:extLst>
          </p:cNvPr>
          <p:cNvGraphicFramePr/>
          <p:nvPr/>
        </p:nvGraphicFramePr>
        <p:xfrm>
          <a:off x="1960282"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228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3E90-E733-B46E-8077-FF134153E3A1}"/>
              </a:ext>
            </a:extLst>
          </p:cNvPr>
          <p:cNvSpPr>
            <a:spLocks noGrp="1"/>
          </p:cNvSpPr>
          <p:nvPr>
            <p:ph type="title"/>
          </p:nvPr>
        </p:nvSpPr>
        <p:spPr/>
        <p:txBody>
          <a:bodyPr/>
          <a:lstStyle/>
          <a:p>
            <a:pPr algn="ctr"/>
            <a:r>
              <a:rPr lang="en-GB" sz="4400" dirty="0"/>
              <a:t>Qualitative Approach – Supplier Benefits Explained</a:t>
            </a:r>
            <a:endParaRPr lang="en-GB" dirty="0"/>
          </a:p>
        </p:txBody>
      </p:sp>
      <p:sp>
        <p:nvSpPr>
          <p:cNvPr id="3" name="Content Placeholder 2">
            <a:extLst>
              <a:ext uri="{FF2B5EF4-FFF2-40B4-BE49-F238E27FC236}">
                <a16:creationId xmlns:a16="http://schemas.microsoft.com/office/drawing/2014/main" id="{5CB69EE0-6F4D-6E8E-CA42-FE638709C8D0}"/>
              </a:ext>
            </a:extLst>
          </p:cNvPr>
          <p:cNvSpPr>
            <a:spLocks noGrp="1"/>
          </p:cNvSpPr>
          <p:nvPr>
            <p:ph idx="1"/>
          </p:nvPr>
        </p:nvSpPr>
        <p:spPr/>
        <p:txBody>
          <a:bodyPr>
            <a:normAutofit fontScale="92500" lnSpcReduction="10000"/>
          </a:bodyPr>
          <a:lstStyle/>
          <a:p>
            <a:r>
              <a:rPr lang="en-GB" dirty="0"/>
              <a:t>NCC CPT team have intentionally reduced the number of ITT questions to prevent bidders from being overwhelmed by extensive submission requirements. </a:t>
            </a:r>
          </a:p>
          <a:p>
            <a:r>
              <a:rPr lang="en-GB" dirty="0"/>
              <a:t>Each ITT question has a set page limit to encourage bidders to provide clear, concise and focused responses. </a:t>
            </a:r>
          </a:p>
          <a:p>
            <a:r>
              <a:rPr lang="en-GB" dirty="0"/>
              <a:t>Each project will include an average of 2- 4 ITT questions, allowing bidders to focus on the qualitative aspects of their submission &amp; effectively demonstrate their expertise in response to the questions being asked. </a:t>
            </a:r>
          </a:p>
          <a:p>
            <a:r>
              <a:rPr lang="en-GB" dirty="0"/>
              <a:t>A minimum score of 30% out of 50% of the Total Quality Mark available will be required to qualify entry into the initial pricing assessment stage.</a:t>
            </a:r>
          </a:p>
        </p:txBody>
      </p:sp>
    </p:spTree>
    <p:extLst>
      <p:ext uri="{BB962C8B-B14F-4D97-AF65-F5344CB8AC3E}">
        <p14:creationId xmlns:p14="http://schemas.microsoft.com/office/powerpoint/2010/main" val="3891613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1115B-4DDE-9885-EC56-1E66780DCE0F}"/>
              </a:ext>
            </a:extLst>
          </p:cNvPr>
          <p:cNvSpPr>
            <a:spLocks noGrp="1"/>
          </p:cNvSpPr>
          <p:nvPr>
            <p:ph type="title"/>
          </p:nvPr>
        </p:nvSpPr>
        <p:spPr/>
        <p:txBody>
          <a:bodyPr/>
          <a:lstStyle/>
          <a:p>
            <a:r>
              <a:rPr lang="en-GB" dirty="0"/>
              <a:t>The Tender Process Timelines     (reminder)</a:t>
            </a:r>
            <a:br>
              <a:rPr lang="en-GB" dirty="0"/>
            </a:br>
            <a:endParaRPr lang="en-GB" dirty="0"/>
          </a:p>
        </p:txBody>
      </p:sp>
      <p:graphicFrame>
        <p:nvGraphicFramePr>
          <p:cNvPr id="6" name="Content Placeholder 5">
            <a:extLst>
              <a:ext uri="{FF2B5EF4-FFF2-40B4-BE49-F238E27FC236}">
                <a16:creationId xmlns:a16="http://schemas.microsoft.com/office/drawing/2014/main" id="{83F9E39A-617A-6BB8-78E7-CCD6BA684343}"/>
              </a:ext>
            </a:extLst>
          </p:cNvPr>
          <p:cNvGraphicFramePr>
            <a:graphicFrameLocks noGrp="1"/>
          </p:cNvGraphicFramePr>
          <p:nvPr>
            <p:ph idx="1"/>
            <p:extLst>
              <p:ext uri="{D42A27DB-BD31-4B8C-83A1-F6EECF244321}">
                <p14:modId xmlns:p14="http://schemas.microsoft.com/office/powerpoint/2010/main" val="2247780979"/>
              </p:ext>
            </p:extLst>
          </p:nvPr>
        </p:nvGraphicFramePr>
        <p:xfrm>
          <a:off x="838199" y="1440142"/>
          <a:ext cx="10833848" cy="4041402"/>
        </p:xfrm>
        <a:graphic>
          <a:graphicData uri="http://schemas.openxmlformats.org/drawingml/2006/table">
            <a:tbl>
              <a:tblPr firstRow="1" bandRow="1">
                <a:tableStyleId>{5C22544A-7EE6-4342-B048-85BDC9FD1C3A}</a:tableStyleId>
              </a:tblPr>
              <a:tblGrid>
                <a:gridCol w="4917142">
                  <a:extLst>
                    <a:ext uri="{9D8B030D-6E8A-4147-A177-3AD203B41FA5}">
                      <a16:colId xmlns:a16="http://schemas.microsoft.com/office/drawing/2014/main" val="1427409507"/>
                    </a:ext>
                  </a:extLst>
                </a:gridCol>
                <a:gridCol w="5916706">
                  <a:extLst>
                    <a:ext uri="{9D8B030D-6E8A-4147-A177-3AD203B41FA5}">
                      <a16:colId xmlns:a16="http://schemas.microsoft.com/office/drawing/2014/main" val="2750747880"/>
                    </a:ext>
                  </a:extLst>
                </a:gridCol>
              </a:tblGrid>
              <a:tr h="444967">
                <a:tc>
                  <a:txBody>
                    <a:bodyPr/>
                    <a:lstStyle/>
                    <a:p>
                      <a:r>
                        <a:rPr lang="en-GB" dirty="0"/>
                        <a:t>Milestone Description</a:t>
                      </a:r>
                    </a:p>
                  </a:txBody>
                  <a:tcPr/>
                </a:tc>
                <a:tc>
                  <a:txBody>
                    <a:bodyPr/>
                    <a:lstStyle/>
                    <a:p>
                      <a:r>
                        <a:rPr lang="en-GB" dirty="0"/>
                        <a:t>Date</a:t>
                      </a:r>
                    </a:p>
                  </a:txBody>
                  <a:tcPr/>
                </a:tc>
                <a:extLst>
                  <a:ext uri="{0D108BD9-81ED-4DB2-BD59-A6C34878D82A}">
                    <a16:rowId xmlns:a16="http://schemas.microsoft.com/office/drawing/2014/main" val="3573384224"/>
                  </a:ext>
                </a:extLst>
              </a:tr>
              <a:tr h="444967">
                <a:tc>
                  <a:txBody>
                    <a:bodyPr/>
                    <a:lstStyle/>
                    <a:p>
                      <a:r>
                        <a:rPr lang="en-GB" dirty="0"/>
                        <a:t>Publication of Tender Notice &amp; Documents</a:t>
                      </a:r>
                    </a:p>
                    <a:p>
                      <a:r>
                        <a:rPr lang="en-GB" sz="1200" dirty="0"/>
                        <a:t>Access to INTEND projects will be live and ITT documents available for download once you have completed project registration.</a:t>
                      </a:r>
                    </a:p>
                  </a:txBody>
                  <a:tcPr/>
                </a:tc>
                <a:tc>
                  <a:txBody>
                    <a:bodyPr/>
                    <a:lstStyle/>
                    <a:p>
                      <a:pPr algn="ctr"/>
                      <a:endParaRPr lang="en-GB" dirty="0"/>
                    </a:p>
                    <a:p>
                      <a:pPr algn="ctr"/>
                      <a:r>
                        <a:rPr lang="en-GB" dirty="0"/>
                        <a:t>4</a:t>
                      </a:r>
                      <a:r>
                        <a:rPr lang="en-GB" baseline="30000" dirty="0"/>
                        <a:t>th</a:t>
                      </a:r>
                      <a:r>
                        <a:rPr lang="en-GB" dirty="0"/>
                        <a:t> August 2025</a:t>
                      </a:r>
                    </a:p>
                  </a:txBody>
                  <a:tcPr/>
                </a:tc>
                <a:extLst>
                  <a:ext uri="{0D108BD9-81ED-4DB2-BD59-A6C34878D82A}">
                    <a16:rowId xmlns:a16="http://schemas.microsoft.com/office/drawing/2014/main" val="3114136135"/>
                  </a:ext>
                </a:extLst>
              </a:tr>
              <a:tr h="444967">
                <a:tc>
                  <a:txBody>
                    <a:bodyPr/>
                    <a:lstStyle/>
                    <a:p>
                      <a:r>
                        <a:rPr lang="en-GB" sz="1800" b="0" dirty="0">
                          <a:effectLst/>
                          <a:latin typeface="Calibri" panose="020F0502020204030204" pitchFamily="34" charset="0"/>
                          <a:ea typeface="Times New Roman" panose="02020603050405020304" pitchFamily="18" charset="0"/>
                          <a:cs typeface="Times New Roman" panose="02020603050405020304" pitchFamily="18" charset="0"/>
                        </a:rPr>
                        <a:t>Deadline for submission of clarification questions </a:t>
                      </a:r>
                      <a:endParaRPr lang="en-GB" b="0" dirty="0"/>
                    </a:p>
                  </a:txBody>
                  <a:tcPr/>
                </a:tc>
                <a:tc>
                  <a:txBody>
                    <a:bodyPr/>
                    <a:lstStyle/>
                    <a:p>
                      <a:r>
                        <a:rPr lang="en-GB" dirty="0"/>
                        <a:t>09:35 AM UK time on Thursday, August 21, 2025</a:t>
                      </a:r>
                    </a:p>
                  </a:txBody>
                  <a:tcPr/>
                </a:tc>
                <a:extLst>
                  <a:ext uri="{0D108BD9-81ED-4DB2-BD59-A6C34878D82A}">
                    <a16:rowId xmlns:a16="http://schemas.microsoft.com/office/drawing/2014/main" val="358131951"/>
                  </a:ext>
                </a:extLst>
              </a:tr>
              <a:tr h="444967">
                <a:tc>
                  <a:txBody>
                    <a:bodyPr/>
                    <a:lstStyle/>
                    <a:p>
                      <a:r>
                        <a:rPr lang="en-GB" dirty="0"/>
                        <a:t>ITT Closing &amp; Submission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12:00 Noon UK time on Thursday 04th September 2025</a:t>
                      </a:r>
                    </a:p>
                    <a:p>
                      <a:endParaRPr lang="en-GB" dirty="0"/>
                    </a:p>
                  </a:txBody>
                  <a:tcPr/>
                </a:tc>
                <a:extLst>
                  <a:ext uri="{0D108BD9-81ED-4DB2-BD59-A6C34878D82A}">
                    <a16:rowId xmlns:a16="http://schemas.microsoft.com/office/drawing/2014/main" val="2896380253"/>
                  </a:ext>
                </a:extLst>
              </a:tr>
              <a:tr h="444967">
                <a:tc>
                  <a:txBody>
                    <a:bodyPr/>
                    <a:lstStyle/>
                    <a:p>
                      <a:r>
                        <a:rPr lang="en-GB" dirty="0"/>
                        <a:t>Evaluation Period</a:t>
                      </a:r>
                    </a:p>
                  </a:txBody>
                  <a:tcPr/>
                </a:tc>
                <a:tc>
                  <a:txBody>
                    <a:bodyPr/>
                    <a:lstStyle/>
                    <a:p>
                      <a:pPr algn="ctr"/>
                      <a:r>
                        <a:rPr lang="en-GB" dirty="0"/>
                        <a:t>Month of September 2025</a:t>
                      </a:r>
                    </a:p>
                  </a:txBody>
                  <a:tcPr/>
                </a:tc>
                <a:extLst>
                  <a:ext uri="{0D108BD9-81ED-4DB2-BD59-A6C34878D82A}">
                    <a16:rowId xmlns:a16="http://schemas.microsoft.com/office/drawing/2014/main" val="1505945257"/>
                  </a:ext>
                </a:extLst>
              </a:tr>
              <a:tr h="444967">
                <a:tc>
                  <a:txBody>
                    <a:bodyPr/>
                    <a:lstStyle/>
                    <a:p>
                      <a:r>
                        <a:rPr lang="en-GB" b="0" dirty="0"/>
                        <a:t>Standstill Commencement </a:t>
                      </a:r>
                    </a:p>
                  </a:txBody>
                  <a:tcPr/>
                </a:tc>
                <a:tc>
                  <a:txBody>
                    <a:bodyPr/>
                    <a:lstStyle/>
                    <a:p>
                      <a:pPr algn="ctr"/>
                      <a:r>
                        <a:rPr lang="en-GB" dirty="0"/>
                        <a:t>8</a:t>
                      </a:r>
                      <a:r>
                        <a:rPr lang="en-GB" baseline="30000" dirty="0"/>
                        <a:t>th</a:t>
                      </a:r>
                      <a:r>
                        <a:rPr lang="en-GB" dirty="0"/>
                        <a:t> October 2025 (8 Working days)</a:t>
                      </a:r>
                    </a:p>
                  </a:txBody>
                  <a:tcPr/>
                </a:tc>
                <a:extLst>
                  <a:ext uri="{0D108BD9-81ED-4DB2-BD59-A6C34878D82A}">
                    <a16:rowId xmlns:a16="http://schemas.microsoft.com/office/drawing/2014/main" val="2236156705"/>
                  </a:ext>
                </a:extLst>
              </a:tr>
              <a:tr h="444967">
                <a:tc>
                  <a:txBody>
                    <a:bodyPr/>
                    <a:lstStyle/>
                    <a:p>
                      <a:pPr>
                        <a:buNone/>
                      </a:pPr>
                      <a:r>
                        <a:rPr lang="en-GB" sz="1600" b="1" dirty="0">
                          <a:effectLst/>
                          <a:latin typeface="Arial" panose="020B0604020202020204" pitchFamily="34" charset="0"/>
                          <a:ea typeface="Times New Roman" panose="02020603050405020304" pitchFamily="18" charset="0"/>
                          <a:cs typeface="Arial" panose="020B0604020202020204" pitchFamily="34" charset="0"/>
                        </a:rPr>
                        <a:t>Expected date for standstill period to finish</a:t>
                      </a:r>
                      <a:endParaRPr lang="en-GB"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32385" marB="32385"/>
                </a:tc>
                <a:tc>
                  <a:txBody>
                    <a:bodyPr/>
                    <a:lstStyle/>
                    <a:p>
                      <a:pPr algn="ctr">
                        <a:buNone/>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Midnight UK time on Friday, October 17th, 2025</a:t>
                      </a:r>
                    </a:p>
                  </a:txBody>
                  <a:tcPr marL="68580" marR="68580" marT="32385" marB="32385"/>
                </a:tc>
                <a:extLst>
                  <a:ext uri="{0D108BD9-81ED-4DB2-BD59-A6C34878D82A}">
                    <a16:rowId xmlns:a16="http://schemas.microsoft.com/office/drawing/2014/main" val="171290515"/>
                  </a:ext>
                </a:extLst>
              </a:tr>
              <a:tr h="444967">
                <a:tc>
                  <a:txBody>
                    <a:bodyPr/>
                    <a:lstStyle/>
                    <a:p>
                      <a:r>
                        <a:rPr lang="en-GB" dirty="0"/>
                        <a:t>Contract Close &amp; Signature by</a:t>
                      </a:r>
                    </a:p>
                  </a:txBody>
                  <a:tcPr/>
                </a:tc>
                <a:tc>
                  <a:txBody>
                    <a:bodyPr/>
                    <a:lstStyle/>
                    <a:p>
                      <a:pPr algn="ctr"/>
                      <a:r>
                        <a:rPr lang="en-GB" sz="1800" kern="1200" dirty="0">
                          <a:solidFill>
                            <a:schemeClr val="dk1"/>
                          </a:solidFill>
                          <a:effectLst/>
                          <a:latin typeface="+mn-lt"/>
                          <a:ea typeface="+mn-ea"/>
                          <a:cs typeface="+mn-cs"/>
                        </a:rPr>
                        <a:t>19</a:t>
                      </a:r>
                      <a:r>
                        <a:rPr lang="en-GB" sz="1800" kern="1200" baseline="30000" dirty="0">
                          <a:solidFill>
                            <a:schemeClr val="dk1"/>
                          </a:solidFill>
                          <a:effectLst/>
                          <a:latin typeface="+mn-lt"/>
                          <a:ea typeface="+mn-ea"/>
                          <a:cs typeface="+mn-cs"/>
                        </a:rPr>
                        <a:t>th</a:t>
                      </a:r>
                      <a:r>
                        <a:rPr lang="en-GB" sz="1800" kern="1200" dirty="0">
                          <a:solidFill>
                            <a:schemeClr val="dk1"/>
                          </a:solidFill>
                          <a:effectLst/>
                          <a:latin typeface="+mn-lt"/>
                          <a:ea typeface="+mn-ea"/>
                          <a:cs typeface="+mn-cs"/>
                        </a:rPr>
                        <a:t> November 2025</a:t>
                      </a:r>
                      <a:endParaRPr lang="en-GB" sz="1800" dirty="0"/>
                    </a:p>
                  </a:txBody>
                  <a:tcPr/>
                </a:tc>
                <a:extLst>
                  <a:ext uri="{0D108BD9-81ED-4DB2-BD59-A6C34878D82A}">
                    <a16:rowId xmlns:a16="http://schemas.microsoft.com/office/drawing/2014/main" val="2404650479"/>
                  </a:ext>
                </a:extLst>
              </a:tr>
            </a:tbl>
          </a:graphicData>
        </a:graphic>
      </p:graphicFrame>
    </p:spTree>
    <p:extLst>
      <p:ext uri="{BB962C8B-B14F-4D97-AF65-F5344CB8AC3E}">
        <p14:creationId xmlns:p14="http://schemas.microsoft.com/office/powerpoint/2010/main" val="1494873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43867147-1C83-BF71-39B0-B590EE7F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5A5B34-5A5F-E563-82A9-07F56AC0A398}"/>
              </a:ext>
            </a:extLst>
          </p:cNvPr>
          <p:cNvSpPr>
            <a:spLocks noGrp="1"/>
          </p:cNvSpPr>
          <p:nvPr>
            <p:ph type="title"/>
          </p:nvPr>
        </p:nvSpPr>
        <p:spPr>
          <a:xfrm>
            <a:off x="614678" y="548640"/>
            <a:ext cx="10986772" cy="1243583"/>
          </a:xfrm>
        </p:spPr>
        <p:txBody>
          <a:bodyPr vert="horz" lIns="91440" tIns="45720" rIns="91440" bIns="45720" rtlCol="0" anchor="t">
            <a:normAutofit fontScale="90000"/>
          </a:bodyPr>
          <a:lstStyle/>
          <a:p>
            <a:r>
              <a:rPr lang="en-US" sz="3600" b="1" kern="1200" dirty="0">
                <a:solidFill>
                  <a:schemeClr val="tx1"/>
                </a:solidFill>
                <a:latin typeface="+mj-lt"/>
                <a:ea typeface="+mj-ea"/>
                <a:cs typeface="+mj-cs"/>
              </a:rPr>
              <a:t>Feedback Form Will Be Emailed to You </a:t>
            </a:r>
            <a:r>
              <a:rPr lang="en-US" sz="3600" b="1" dirty="0"/>
              <a:t>F</a:t>
            </a:r>
            <a:r>
              <a:rPr lang="en-US" sz="3600" b="1" kern="1200" dirty="0">
                <a:solidFill>
                  <a:schemeClr val="tx1"/>
                </a:solidFill>
                <a:latin typeface="+mj-lt"/>
                <a:ea typeface="+mj-ea"/>
                <a:cs typeface="+mj-cs"/>
              </a:rPr>
              <a:t>ollowing The Event</a:t>
            </a:r>
            <a:br>
              <a:rPr lang="en-US" sz="3600" b="1" kern="1200" dirty="0">
                <a:solidFill>
                  <a:schemeClr val="tx1"/>
                </a:solidFill>
                <a:latin typeface="+mj-lt"/>
                <a:ea typeface="+mj-ea"/>
                <a:cs typeface="+mj-cs"/>
              </a:rPr>
            </a:br>
            <a:endParaRPr lang="en-US" sz="3600" b="1" kern="1200" dirty="0">
              <a:solidFill>
                <a:schemeClr val="tx1"/>
              </a:solidFill>
              <a:latin typeface="+mj-lt"/>
              <a:ea typeface="+mj-ea"/>
              <a:cs typeface="+mj-cs"/>
            </a:endParaRPr>
          </a:p>
        </p:txBody>
      </p:sp>
      <p:pic>
        <p:nvPicPr>
          <p:cNvPr id="8" name="Content Placeholder 7">
            <a:extLst>
              <a:ext uri="{FF2B5EF4-FFF2-40B4-BE49-F238E27FC236}">
                <a16:creationId xmlns:a16="http://schemas.microsoft.com/office/drawing/2014/main" id="{6C1A7302-D599-6C7A-51E0-F98E1361F0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1520" y="1792223"/>
            <a:ext cx="3698530" cy="3698530"/>
          </a:xfrm>
          <a:prstGeom prst="rect">
            <a:avLst/>
          </a:prstGeom>
        </p:spPr>
      </p:pic>
      <p:sp>
        <p:nvSpPr>
          <p:cNvPr id="9" name="Content Placeholder 8">
            <a:extLst>
              <a:ext uri="{FF2B5EF4-FFF2-40B4-BE49-F238E27FC236}">
                <a16:creationId xmlns:a16="http://schemas.microsoft.com/office/drawing/2014/main" id="{C7FFF1B2-4157-AB65-DB4D-6F2728D537B6}"/>
              </a:ext>
            </a:extLst>
          </p:cNvPr>
          <p:cNvSpPr>
            <a:spLocks noGrp="1"/>
          </p:cNvSpPr>
          <p:nvPr>
            <p:ph sz="half" idx="2"/>
          </p:nvPr>
        </p:nvSpPr>
        <p:spPr>
          <a:xfrm>
            <a:off x="4882551" y="1792224"/>
            <a:ext cx="6602154" cy="4517136"/>
          </a:xfrm>
        </p:spPr>
        <p:txBody>
          <a:bodyPr vert="horz" lIns="91440" tIns="45720" rIns="91440" bIns="45720" rtlCol="0" anchor="t">
            <a:normAutofit/>
          </a:bodyPr>
          <a:lstStyle/>
          <a:p>
            <a:pPr>
              <a:lnSpc>
                <a:spcPct val="120000"/>
              </a:lnSpc>
            </a:pPr>
            <a:r>
              <a:rPr lang="en-US" sz="1800" b="1" dirty="0"/>
              <a:t>Help Us Improve </a:t>
            </a:r>
            <a:r>
              <a:rPr lang="en-US" sz="1800" dirty="0"/>
              <a:t>– Your feedback supports NCCs commitment to continuous improvement in our procurement processes.</a:t>
            </a:r>
          </a:p>
          <a:p>
            <a:pPr>
              <a:lnSpc>
                <a:spcPct val="120000"/>
              </a:lnSpc>
            </a:pPr>
            <a:r>
              <a:rPr lang="en-US" sz="1800" b="1" dirty="0"/>
              <a:t>Have Your Say </a:t>
            </a:r>
            <a:r>
              <a:rPr lang="en-US" sz="1800" dirty="0"/>
              <a:t>– Share your thoughts on today’s presentation and the information provided.</a:t>
            </a:r>
          </a:p>
          <a:p>
            <a:pPr>
              <a:lnSpc>
                <a:spcPct val="120000"/>
              </a:lnSpc>
            </a:pPr>
            <a:r>
              <a:rPr lang="en-US" sz="1800" b="1" dirty="0"/>
              <a:t>Ask Us A Question </a:t>
            </a:r>
            <a:r>
              <a:rPr lang="en-US" sz="1800" dirty="0"/>
              <a:t>– An Opportunity to ask any questions you may have. </a:t>
            </a:r>
          </a:p>
          <a:p>
            <a:pPr>
              <a:lnSpc>
                <a:spcPct val="120000"/>
              </a:lnSpc>
            </a:pPr>
            <a:r>
              <a:rPr lang="en-US" sz="1800" b="1" dirty="0"/>
              <a:t>Confirm Your bidding Intentions </a:t>
            </a:r>
            <a:r>
              <a:rPr lang="en-US" sz="1800" dirty="0"/>
              <a:t>– Let us know whether you plan to submit a bid.</a:t>
            </a:r>
          </a:p>
        </p:txBody>
      </p:sp>
    </p:spTree>
    <p:extLst>
      <p:ext uri="{BB962C8B-B14F-4D97-AF65-F5344CB8AC3E}">
        <p14:creationId xmlns:p14="http://schemas.microsoft.com/office/powerpoint/2010/main" val="897225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nt">
            <a:extLst>
              <a:ext uri="{FF2B5EF4-FFF2-40B4-BE49-F238E27FC236}">
                <a16:creationId xmlns:a16="http://schemas.microsoft.com/office/drawing/2014/main" id="{18EEE165-BC21-B37E-CF1E-0E1E2D138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92321" y="1"/>
            <a:ext cx="4299679" cy="6858000"/>
          </a:xfrm>
          <a:prstGeom prst="rect">
            <a:avLst/>
          </a:prstGeom>
          <a:solidFill>
            <a:schemeClr val="bg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8" name="Rectangle 7">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368300" dist="139700" sx="97000" sy="970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56B165-A44C-15C6-7EFC-141DD9004918}"/>
              </a:ext>
            </a:extLst>
          </p:cNvPr>
          <p:cNvSpPr>
            <a:spLocks noGrp="1"/>
          </p:cNvSpPr>
          <p:nvPr>
            <p:ph type="title"/>
          </p:nvPr>
        </p:nvSpPr>
        <p:spPr>
          <a:xfrm>
            <a:off x="207196" y="2177863"/>
            <a:ext cx="5200649" cy="5753100"/>
          </a:xfrm>
        </p:spPr>
        <p:txBody>
          <a:bodyPr vert="horz" lIns="91440" tIns="45720" rIns="91440" bIns="45720" rtlCol="0" anchor="t">
            <a:normAutofit/>
          </a:bodyPr>
          <a:lstStyle/>
          <a:p>
            <a:pPr algn="ctr"/>
            <a:r>
              <a:rPr lang="en-US" sz="3700" kern="1200" dirty="0">
                <a:solidFill>
                  <a:schemeClr val="tx1"/>
                </a:solidFill>
                <a:latin typeface="+mj-lt"/>
                <a:ea typeface="+mj-ea"/>
                <a:cs typeface="+mj-cs"/>
              </a:rPr>
              <a:t>Training for Bidders on Completion of tender documents</a:t>
            </a:r>
            <a:br>
              <a:rPr lang="en-US" sz="3700" kern="1200" dirty="0">
                <a:solidFill>
                  <a:schemeClr val="tx1"/>
                </a:solidFill>
                <a:latin typeface="+mj-lt"/>
                <a:ea typeface="+mj-ea"/>
                <a:cs typeface="+mj-cs"/>
              </a:rPr>
            </a:br>
            <a:br>
              <a:rPr lang="en-US" sz="3700" kern="1200" dirty="0">
                <a:solidFill>
                  <a:schemeClr val="tx1"/>
                </a:solidFill>
                <a:latin typeface="+mj-lt"/>
                <a:ea typeface="+mj-ea"/>
                <a:cs typeface="+mj-cs"/>
              </a:rPr>
            </a:br>
            <a:endParaRPr lang="en-US" sz="3700" kern="1200" dirty="0">
              <a:solidFill>
                <a:schemeClr val="tx1"/>
              </a:solidFill>
              <a:latin typeface="+mj-lt"/>
              <a:ea typeface="+mj-ea"/>
              <a:cs typeface="+mj-cs"/>
            </a:endParaRPr>
          </a:p>
        </p:txBody>
      </p:sp>
      <p:pic>
        <p:nvPicPr>
          <p:cNvPr id="5" name="Content Placeholder 4" descr="A computer with a gear and a star&#10;&#10;AI-generated content may be incorrect.">
            <a:extLst>
              <a:ext uri="{FF2B5EF4-FFF2-40B4-BE49-F238E27FC236}">
                <a16:creationId xmlns:a16="http://schemas.microsoft.com/office/drawing/2014/main" id="{1F0FFF92-160E-02E2-EFE7-74B70A566A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7845" y="899563"/>
            <a:ext cx="5058872" cy="5058872"/>
          </a:xfrm>
          <a:prstGeom prst="rect">
            <a:avLst/>
          </a:prstGeom>
        </p:spPr>
      </p:pic>
    </p:spTree>
    <p:extLst>
      <p:ext uri="{BB962C8B-B14F-4D97-AF65-F5344CB8AC3E}">
        <p14:creationId xmlns:p14="http://schemas.microsoft.com/office/powerpoint/2010/main" val="2752437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3463-CD91-2C06-F077-8E1F3C848A07}"/>
              </a:ext>
            </a:extLst>
          </p:cNvPr>
          <p:cNvSpPr>
            <a:spLocks noGrp="1"/>
          </p:cNvSpPr>
          <p:nvPr>
            <p:ph type="title"/>
          </p:nvPr>
        </p:nvSpPr>
        <p:spPr/>
        <p:txBody>
          <a:bodyPr/>
          <a:lstStyle/>
          <a:p>
            <a:pPr algn="ctr"/>
            <a:r>
              <a:rPr lang="en-GB" dirty="0"/>
              <a:t>Key Elements of Preparing the Best Bid Response</a:t>
            </a:r>
          </a:p>
        </p:txBody>
      </p:sp>
      <p:graphicFrame>
        <p:nvGraphicFramePr>
          <p:cNvPr id="4" name="Content Placeholder 3">
            <a:extLst>
              <a:ext uri="{FF2B5EF4-FFF2-40B4-BE49-F238E27FC236}">
                <a16:creationId xmlns:a16="http://schemas.microsoft.com/office/drawing/2014/main" id="{4EF29B28-CBC6-A7AF-0C86-7DBB509E1093}"/>
              </a:ext>
            </a:extLst>
          </p:cNvPr>
          <p:cNvGraphicFramePr>
            <a:graphicFrameLocks noGrp="1"/>
          </p:cNvGraphicFramePr>
          <p:nvPr>
            <p:ph idx="1"/>
            <p:extLst>
              <p:ext uri="{D42A27DB-BD31-4B8C-83A1-F6EECF244321}">
                <p14:modId xmlns:p14="http://schemas.microsoft.com/office/powerpoint/2010/main" val="34102516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340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06486B-9AF6-8429-9222-956CD1004125}"/>
              </a:ext>
            </a:extLst>
          </p:cNvPr>
          <p:cNvSpPr>
            <a:spLocks noGrp="1"/>
          </p:cNvSpPr>
          <p:nvPr>
            <p:ph type="title"/>
          </p:nvPr>
        </p:nvSpPr>
        <p:spPr>
          <a:xfrm>
            <a:off x="1136396" y="457201"/>
            <a:ext cx="5814240" cy="1556870"/>
          </a:xfrm>
        </p:spPr>
        <p:txBody>
          <a:bodyPr vert="horz" lIns="91440" tIns="45720" rIns="91440" bIns="45720" rtlCol="0" anchor="b">
            <a:normAutofit/>
          </a:bodyPr>
          <a:lstStyle/>
          <a:p>
            <a:r>
              <a:rPr lang="en-US" sz="4000"/>
              <a:t>Norfolk County Council </a:t>
            </a:r>
          </a:p>
        </p:txBody>
      </p:sp>
      <p:sp>
        <p:nvSpPr>
          <p:cNvPr id="8" name="TextBox 7">
            <a:extLst>
              <a:ext uri="{FF2B5EF4-FFF2-40B4-BE49-F238E27FC236}">
                <a16:creationId xmlns:a16="http://schemas.microsoft.com/office/drawing/2014/main" id="{4B7C87C2-AF37-3F99-5DC4-F699A3C4AB8D}"/>
              </a:ext>
            </a:extLst>
          </p:cNvPr>
          <p:cNvSpPr txBox="1"/>
          <p:nvPr/>
        </p:nvSpPr>
        <p:spPr>
          <a:xfrm>
            <a:off x="1136396" y="2277036"/>
            <a:ext cx="5814239" cy="3461155"/>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a:t>Portfolio Composition</a:t>
            </a:r>
            <a:r>
              <a:rPr lang="en-US" sz="2000"/>
              <a:t>:</a:t>
            </a:r>
          </a:p>
          <a:p>
            <a:pPr marL="742950" lvl="1" indent="-228600">
              <a:lnSpc>
                <a:spcPct val="90000"/>
              </a:lnSpc>
              <a:spcAft>
                <a:spcPts val="600"/>
              </a:spcAft>
              <a:buFont typeface="Arial" panose="020B0604020202020204" pitchFamily="34" charset="0"/>
              <a:buChar char="•"/>
            </a:pPr>
            <a:r>
              <a:rPr lang="en-US" sz="2000"/>
              <a:t>Featuring over </a:t>
            </a:r>
            <a:r>
              <a:rPr lang="en-US" sz="2000" b="1"/>
              <a:t>200 sites </a:t>
            </a:r>
            <a:r>
              <a:rPr lang="en-US" sz="2000"/>
              <a:t>including Libraries, Fire Stations, Children's Services, Adult Social Care Properties, Museums, Traveller Sites, Farms, Corporate &amp; Surplus Properties </a:t>
            </a:r>
          </a:p>
          <a:p>
            <a:pPr marL="742950" lvl="1" indent="-228600">
              <a:lnSpc>
                <a:spcPct val="90000"/>
              </a:lnSpc>
              <a:spcAft>
                <a:spcPts val="600"/>
              </a:spcAft>
              <a:buFont typeface="Arial" panose="020B0604020202020204" pitchFamily="34" charset="0"/>
              <a:buChar char="•"/>
            </a:pPr>
            <a:r>
              <a:rPr lang="en-US" sz="2000"/>
              <a:t>Across the entirety of Norfolk—from the coastal areas to the Suffolk border—we require a Supplier capable of meeting service demands consistently across the full geographical region.</a:t>
            </a:r>
            <a:endParaRPr lang="en-US" sz="2000">
              <a:effectLst/>
            </a:endParaRPr>
          </a:p>
        </p:txBody>
      </p:sp>
      <p:pic>
        <p:nvPicPr>
          <p:cNvPr id="6" name="Picture 5">
            <a:extLst>
              <a:ext uri="{FF2B5EF4-FFF2-40B4-BE49-F238E27FC236}">
                <a16:creationId xmlns:a16="http://schemas.microsoft.com/office/drawing/2014/main" id="{837D1978-E7D7-9D68-5ACD-10D8E3E94305}"/>
              </a:ext>
            </a:extLst>
          </p:cNvPr>
          <p:cNvPicPr>
            <a:picLocks noChangeAspect="1"/>
          </p:cNvPicPr>
          <p:nvPr/>
        </p:nvPicPr>
        <p:blipFill>
          <a:blip r:embed="rId2"/>
          <a:stretch>
            <a:fillRect/>
          </a:stretch>
        </p:blipFill>
        <p:spPr>
          <a:xfrm>
            <a:off x="8371646" y="284159"/>
            <a:ext cx="3620993" cy="2210153"/>
          </a:xfrm>
          <a:prstGeom prst="rect">
            <a:avLst/>
          </a:prstGeom>
        </p:spPr>
      </p:pic>
      <p:pic>
        <p:nvPicPr>
          <p:cNvPr id="4" name="Content Placeholder 3">
            <a:extLst>
              <a:ext uri="{FF2B5EF4-FFF2-40B4-BE49-F238E27FC236}">
                <a16:creationId xmlns:a16="http://schemas.microsoft.com/office/drawing/2014/main" id="{1E384BC8-F88B-A7DC-0A4A-52D4DEF8EF1C}"/>
              </a:ext>
            </a:extLst>
          </p:cNvPr>
          <p:cNvPicPr>
            <a:picLocks noGrp="1" noChangeAspect="1"/>
          </p:cNvPicPr>
          <p:nvPr>
            <p:ph idx="1"/>
          </p:nvPr>
        </p:nvPicPr>
        <p:blipFill>
          <a:blip r:embed="rId3"/>
          <a:stretch>
            <a:fillRect/>
          </a:stretch>
        </p:blipFill>
        <p:spPr>
          <a:xfrm>
            <a:off x="8607715" y="2515742"/>
            <a:ext cx="3148856" cy="3863627"/>
          </a:xfrm>
          <a:prstGeom prst="rect">
            <a:avLst/>
          </a:prstGeom>
        </p:spPr>
      </p:pic>
      <p:sp>
        <p:nvSpPr>
          <p:cNvPr id="15" name="Rectangle 14">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0800"/>
            <a:ext cx="8153398"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721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47CB9-B2FF-C168-C238-D23071EA71FD}"/>
              </a:ext>
            </a:extLst>
          </p:cNvPr>
          <p:cNvSpPr>
            <a:spLocks noGrp="1"/>
          </p:cNvSpPr>
          <p:nvPr>
            <p:ph type="title"/>
          </p:nvPr>
        </p:nvSpPr>
        <p:spPr/>
        <p:txBody>
          <a:bodyPr/>
          <a:lstStyle/>
          <a:p>
            <a:r>
              <a:rPr lang="en-GB" dirty="0"/>
              <a:t>Other Useful Information</a:t>
            </a:r>
          </a:p>
        </p:txBody>
      </p:sp>
      <p:graphicFrame>
        <p:nvGraphicFramePr>
          <p:cNvPr id="4" name="Content Placeholder 3">
            <a:extLst>
              <a:ext uri="{FF2B5EF4-FFF2-40B4-BE49-F238E27FC236}">
                <a16:creationId xmlns:a16="http://schemas.microsoft.com/office/drawing/2014/main" id="{7264FE49-CAE2-18D9-942A-288497799C30}"/>
              </a:ext>
            </a:extLst>
          </p:cNvPr>
          <p:cNvGraphicFramePr>
            <a:graphicFrameLocks noGrp="1"/>
          </p:cNvGraphicFramePr>
          <p:nvPr>
            <p:ph idx="1"/>
            <p:extLst>
              <p:ext uri="{D42A27DB-BD31-4B8C-83A1-F6EECF244321}">
                <p14:modId xmlns:p14="http://schemas.microsoft.com/office/powerpoint/2010/main" val="26249641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003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45CC-F21B-6A49-4671-7A561B7B6275}"/>
              </a:ext>
            </a:extLst>
          </p:cNvPr>
          <p:cNvSpPr>
            <a:spLocks noGrp="1"/>
          </p:cNvSpPr>
          <p:nvPr>
            <p:ph type="title"/>
          </p:nvPr>
        </p:nvSpPr>
        <p:spPr/>
        <p:txBody>
          <a:bodyPr/>
          <a:lstStyle/>
          <a:p>
            <a:r>
              <a:rPr lang="en-GB" dirty="0"/>
              <a:t>Other Useful Information</a:t>
            </a:r>
          </a:p>
        </p:txBody>
      </p:sp>
      <p:graphicFrame>
        <p:nvGraphicFramePr>
          <p:cNvPr id="4" name="Content Placeholder 3">
            <a:extLst>
              <a:ext uri="{FF2B5EF4-FFF2-40B4-BE49-F238E27FC236}">
                <a16:creationId xmlns:a16="http://schemas.microsoft.com/office/drawing/2014/main" id="{5C4270E0-9DCE-1FBE-08DC-A471ABAAE9A1}"/>
              </a:ext>
            </a:extLst>
          </p:cNvPr>
          <p:cNvGraphicFramePr>
            <a:graphicFrameLocks noGrp="1"/>
          </p:cNvGraphicFramePr>
          <p:nvPr>
            <p:ph idx="1"/>
            <p:extLst>
              <p:ext uri="{D42A27DB-BD31-4B8C-83A1-F6EECF244321}">
                <p14:modId xmlns:p14="http://schemas.microsoft.com/office/powerpoint/2010/main" val="21197378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5770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6D2A-28BC-6FB9-DF94-ECE5EF68EC83}"/>
              </a:ext>
            </a:extLst>
          </p:cNvPr>
          <p:cNvSpPr>
            <a:spLocks noGrp="1"/>
          </p:cNvSpPr>
          <p:nvPr>
            <p:ph type="title"/>
          </p:nvPr>
        </p:nvSpPr>
        <p:spPr>
          <a:xfrm>
            <a:off x="838200" y="-276691"/>
            <a:ext cx="10515600" cy="1325563"/>
          </a:xfrm>
        </p:spPr>
        <p:txBody>
          <a:bodyPr/>
          <a:lstStyle/>
          <a:p>
            <a:r>
              <a:rPr lang="en-GB" dirty="0"/>
              <a:t>Tender ITT Pack - Structure</a:t>
            </a:r>
          </a:p>
        </p:txBody>
      </p:sp>
      <p:sp>
        <p:nvSpPr>
          <p:cNvPr id="3" name="Content Placeholder 2">
            <a:extLst>
              <a:ext uri="{FF2B5EF4-FFF2-40B4-BE49-F238E27FC236}">
                <a16:creationId xmlns:a16="http://schemas.microsoft.com/office/drawing/2014/main" id="{D98A6352-7815-8AAF-DE47-BCC881218844}"/>
              </a:ext>
            </a:extLst>
          </p:cNvPr>
          <p:cNvSpPr>
            <a:spLocks noGrp="1"/>
          </p:cNvSpPr>
          <p:nvPr>
            <p:ph idx="1"/>
          </p:nvPr>
        </p:nvSpPr>
        <p:spPr>
          <a:xfrm>
            <a:off x="838200" y="1048872"/>
            <a:ext cx="10515600" cy="5638800"/>
          </a:xfrm>
        </p:spPr>
        <p:txBody>
          <a:bodyPr>
            <a:normAutofit fontScale="55000" lnSpcReduction="20000"/>
          </a:bodyPr>
          <a:lstStyle/>
          <a:p>
            <a:r>
              <a:rPr lang="en-GB" sz="3300" dirty="0"/>
              <a:t>12 separate service contracts are being procured.</a:t>
            </a:r>
          </a:p>
          <a:p>
            <a:r>
              <a:rPr lang="en-GB" sz="3300" dirty="0"/>
              <a:t>Duration of each contract will be 3 years with the option to extend for a further 2 years.</a:t>
            </a:r>
          </a:p>
          <a:p>
            <a:pPr marL="0" indent="0">
              <a:buNone/>
            </a:pPr>
            <a:endParaRPr lang="en-GB" sz="3300" dirty="0"/>
          </a:p>
          <a:p>
            <a:r>
              <a:rPr lang="en-GB" sz="3300" dirty="0"/>
              <a:t>NCC will provide in the ITT Tender Pack a Standard Operating procedure for each of the Services and/or an overview specification alongside other supporting information documents which holistically represents the  ‘what’ is being commissioned for each service.  </a:t>
            </a:r>
          </a:p>
          <a:p>
            <a:pPr marL="0" indent="0">
              <a:buNone/>
            </a:pPr>
            <a:endParaRPr lang="en-GB" sz="3300" dirty="0"/>
          </a:p>
          <a:p>
            <a:r>
              <a:rPr lang="en-GB" sz="3300" dirty="0"/>
              <a:t>An example of the Information included  for this tender is  </a:t>
            </a:r>
            <a:r>
              <a:rPr lang="en-GB" sz="3300" dirty="0" err="1"/>
              <a:t>eg</a:t>
            </a:r>
            <a:r>
              <a:rPr lang="en-GB" sz="3300" dirty="0"/>
              <a:t>) Asset information, Square Meterage estimates, Site Locations Lists, Surveys where applicable and frequencies of requirements etc.</a:t>
            </a:r>
          </a:p>
          <a:p>
            <a:pPr marL="0" indent="0">
              <a:buNone/>
            </a:pPr>
            <a:endParaRPr lang="en-GB" sz="3300" dirty="0"/>
          </a:p>
          <a:p>
            <a:r>
              <a:rPr lang="en-GB" sz="3300" dirty="0"/>
              <a:t>There will also be NCC Terms and Conditions which the successful bidder would need to accept and is the basis for the award. The Terms and Conditions are deemed fair in nature and comparable to a contract of this individual size.</a:t>
            </a:r>
          </a:p>
          <a:p>
            <a:pPr marL="0" indent="0">
              <a:buNone/>
            </a:pPr>
            <a:endParaRPr lang="en-GB" sz="3300" dirty="0"/>
          </a:p>
          <a:p>
            <a:r>
              <a:rPr lang="en-GB" sz="3300" dirty="0"/>
              <a:t>A pricing schedule for completion with clear guidance and instructions on how to provide a compliant bid submission will  be provided.</a:t>
            </a:r>
          </a:p>
          <a:p>
            <a:pPr marL="0" indent="0">
              <a:buNone/>
            </a:pPr>
            <a:endParaRPr lang="en-GB" sz="3300" dirty="0"/>
          </a:p>
          <a:p>
            <a:r>
              <a:rPr lang="en-GB" sz="3300" dirty="0"/>
              <a:t>Streamlined KPI’s &amp; Performance process </a:t>
            </a:r>
          </a:p>
          <a:p>
            <a:pPr marL="0" indent="0">
              <a:buNone/>
            </a:pPr>
            <a:endParaRPr lang="en-GB" sz="3300" dirty="0"/>
          </a:p>
          <a:p>
            <a:r>
              <a:rPr lang="en-GB" sz="3300" dirty="0"/>
              <a:t>Finally, there will also be streamlined ITT Questions for you to answer as part of your bid response.</a:t>
            </a:r>
          </a:p>
          <a:p>
            <a:endParaRPr lang="en-GB" dirty="0"/>
          </a:p>
        </p:txBody>
      </p:sp>
    </p:spTree>
    <p:extLst>
      <p:ext uri="{BB962C8B-B14F-4D97-AF65-F5344CB8AC3E}">
        <p14:creationId xmlns:p14="http://schemas.microsoft.com/office/powerpoint/2010/main" val="29700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47E0C4C-D3CA-6283-BEBD-13BC5F5EF48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Insurance Requirements</a:t>
            </a:r>
          </a:p>
        </p:txBody>
      </p:sp>
      <p:pic>
        <p:nvPicPr>
          <p:cNvPr id="16" name="Picture 15">
            <a:extLst>
              <a:ext uri="{FF2B5EF4-FFF2-40B4-BE49-F238E27FC236}">
                <a16:creationId xmlns:a16="http://schemas.microsoft.com/office/drawing/2014/main" id="{D6334416-D955-74B9-02CC-6FA0779EC645}"/>
              </a:ext>
            </a:extLst>
          </p:cNvPr>
          <p:cNvPicPr>
            <a:picLocks noChangeAspect="1"/>
          </p:cNvPicPr>
          <p:nvPr/>
        </p:nvPicPr>
        <p:blipFill>
          <a:blip r:embed="rId2"/>
          <a:stretch>
            <a:fillRect/>
          </a:stretch>
        </p:blipFill>
        <p:spPr>
          <a:xfrm>
            <a:off x="4502428" y="513544"/>
            <a:ext cx="7225748" cy="5830911"/>
          </a:xfrm>
          <a:prstGeom prst="rect">
            <a:avLst/>
          </a:prstGeom>
        </p:spPr>
      </p:pic>
    </p:spTree>
    <p:extLst>
      <p:ext uri="{BB962C8B-B14F-4D97-AF65-F5344CB8AC3E}">
        <p14:creationId xmlns:p14="http://schemas.microsoft.com/office/powerpoint/2010/main" val="730426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9BD786-7923-69ED-6420-88535CB9E57A}"/>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Compliance to Timescales</a:t>
            </a:r>
          </a:p>
        </p:txBody>
      </p:sp>
      <p:graphicFrame>
        <p:nvGraphicFramePr>
          <p:cNvPr id="12" name="Content Placeholder 2">
            <a:extLst>
              <a:ext uri="{FF2B5EF4-FFF2-40B4-BE49-F238E27FC236}">
                <a16:creationId xmlns:a16="http://schemas.microsoft.com/office/drawing/2014/main" id="{49A425FC-C9A4-AFB7-5A00-0C31533310E9}"/>
              </a:ext>
            </a:extLst>
          </p:cNvPr>
          <p:cNvGraphicFramePr>
            <a:graphicFrameLocks noGrp="1"/>
          </p:cNvGraphicFramePr>
          <p:nvPr>
            <p:ph idx="1"/>
            <p:extLst>
              <p:ext uri="{D42A27DB-BD31-4B8C-83A1-F6EECF244321}">
                <p14:modId xmlns:p14="http://schemas.microsoft.com/office/powerpoint/2010/main" val="1750961729"/>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123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9B4E12-7581-83CC-01B9-D098DA430AE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Content Placeholder 10">
            <a:extLst>
              <a:ext uri="{FF2B5EF4-FFF2-40B4-BE49-F238E27FC236}">
                <a16:creationId xmlns:a16="http://schemas.microsoft.com/office/drawing/2014/main" id="{8FA37937-446D-1711-5791-5595C02C6FF6}"/>
              </a:ext>
            </a:extLst>
          </p:cNvPr>
          <p:cNvGraphicFramePr>
            <a:graphicFrameLocks noGrp="1"/>
          </p:cNvGraphicFramePr>
          <p:nvPr>
            <p:ph idx="1"/>
            <p:extLst>
              <p:ext uri="{D42A27DB-BD31-4B8C-83A1-F6EECF244321}">
                <p14:modId xmlns:p14="http://schemas.microsoft.com/office/powerpoint/2010/main" val="1751447674"/>
              </p:ext>
            </p:extLst>
          </p:nvPr>
        </p:nvGraphicFramePr>
        <p:xfrm>
          <a:off x="822161" y="1752133"/>
          <a:ext cx="10571620" cy="4953470"/>
        </p:xfrm>
        <a:graphic>
          <a:graphicData uri="http://schemas.openxmlformats.org/drawingml/2006/table">
            <a:tbl>
              <a:tblPr firstRow="1" bandRow="1">
                <a:tableStyleId>{5C22544A-7EE6-4342-B048-85BDC9FD1C3A}</a:tableStyleId>
              </a:tblPr>
              <a:tblGrid>
                <a:gridCol w="1212488">
                  <a:extLst>
                    <a:ext uri="{9D8B030D-6E8A-4147-A177-3AD203B41FA5}">
                      <a16:colId xmlns:a16="http://schemas.microsoft.com/office/drawing/2014/main" val="3439718437"/>
                    </a:ext>
                  </a:extLst>
                </a:gridCol>
                <a:gridCol w="1693846">
                  <a:extLst>
                    <a:ext uri="{9D8B030D-6E8A-4147-A177-3AD203B41FA5}">
                      <a16:colId xmlns:a16="http://schemas.microsoft.com/office/drawing/2014/main" val="3503864636"/>
                    </a:ext>
                  </a:extLst>
                </a:gridCol>
                <a:gridCol w="7665286">
                  <a:extLst>
                    <a:ext uri="{9D8B030D-6E8A-4147-A177-3AD203B41FA5}">
                      <a16:colId xmlns:a16="http://schemas.microsoft.com/office/drawing/2014/main" val="3258195484"/>
                    </a:ext>
                  </a:extLst>
                </a:gridCol>
              </a:tblGrid>
              <a:tr h="344862">
                <a:tc>
                  <a:txBody>
                    <a:bodyPr/>
                    <a:lstStyle/>
                    <a:p>
                      <a:r>
                        <a:rPr lang="en-GB" sz="1300"/>
                        <a:t>Project</a:t>
                      </a:r>
                    </a:p>
                  </a:txBody>
                  <a:tcPr marL="66342" marR="66342" marT="33171" marB="33171"/>
                </a:tc>
                <a:tc>
                  <a:txBody>
                    <a:bodyPr/>
                    <a:lstStyle/>
                    <a:p>
                      <a:r>
                        <a:rPr lang="en-GB" sz="1300"/>
                        <a:t>Reference</a:t>
                      </a:r>
                    </a:p>
                  </a:txBody>
                  <a:tcPr marL="66342" marR="66342" marT="33171" marB="33171"/>
                </a:tc>
                <a:tc>
                  <a:txBody>
                    <a:bodyPr/>
                    <a:lstStyle/>
                    <a:p>
                      <a:r>
                        <a:rPr lang="en-GB" sz="1300"/>
                        <a:t>Tender Description</a:t>
                      </a:r>
                    </a:p>
                  </a:txBody>
                  <a:tcPr marL="66342" marR="66342" marT="33171" marB="33171"/>
                </a:tc>
                <a:extLst>
                  <a:ext uri="{0D108BD9-81ED-4DB2-BD59-A6C34878D82A}">
                    <a16:rowId xmlns:a16="http://schemas.microsoft.com/office/drawing/2014/main" val="1436839870"/>
                  </a:ext>
                </a:extLst>
              </a:tr>
              <a:tr h="579994">
                <a:tc>
                  <a:txBody>
                    <a:bodyPr/>
                    <a:lstStyle/>
                    <a:p>
                      <a:pPr algn="ctr">
                        <a:buNone/>
                      </a:pPr>
                      <a:r>
                        <a:rPr lang="en-GB" sz="1400" dirty="0"/>
                        <a:t>1</a:t>
                      </a:r>
                    </a:p>
                  </a:txBody>
                  <a:tcPr marL="66342" marR="66342" marT="33171" marB="33171" anchor="ctr"/>
                </a:tc>
                <a:tc>
                  <a:txBody>
                    <a:bodyPr/>
                    <a:lstStyle/>
                    <a:p>
                      <a:pPr>
                        <a:buNone/>
                      </a:pPr>
                      <a:r>
                        <a:rPr lang="en-GB" sz="1400">
                          <a:solidFill>
                            <a:srgbClr val="CD5937"/>
                          </a:solidFill>
                          <a:effectLst/>
                        </a:rPr>
                        <a:t>NCCT43211</a:t>
                      </a:r>
                      <a:endParaRPr lang="en-GB" sz="1400"/>
                    </a:p>
                  </a:txBody>
                  <a:tcPr marL="66342" marR="66342" marT="33171" marB="33171" anchor="ctr"/>
                </a:tc>
                <a:tc>
                  <a:txBody>
                    <a:bodyPr/>
                    <a:lstStyle/>
                    <a:p>
                      <a:pPr>
                        <a:buNone/>
                      </a:pPr>
                      <a:r>
                        <a:rPr lang="en-GB" sz="1400" dirty="0"/>
                        <a:t>Provision of Inspection and certification of LOLER &amp; PSSR Assets for Insurance Requirements and Regulatory Inspections</a:t>
                      </a:r>
                    </a:p>
                  </a:txBody>
                  <a:tcPr marL="66342" marR="66342" marT="33171" marB="33171" anchor="ctr"/>
                </a:tc>
                <a:extLst>
                  <a:ext uri="{0D108BD9-81ED-4DB2-BD59-A6C34878D82A}">
                    <a16:rowId xmlns:a16="http://schemas.microsoft.com/office/drawing/2014/main" val="1267978107"/>
                  </a:ext>
                </a:extLst>
              </a:tr>
              <a:tr h="344862">
                <a:tc>
                  <a:txBody>
                    <a:bodyPr/>
                    <a:lstStyle/>
                    <a:p>
                      <a:pPr algn="ctr">
                        <a:buNone/>
                      </a:pPr>
                      <a:r>
                        <a:rPr lang="en-GB" sz="1400"/>
                        <a:t>2</a:t>
                      </a:r>
                    </a:p>
                  </a:txBody>
                  <a:tcPr marL="66342" marR="66342" marT="33171" marB="33171" anchor="ctr"/>
                </a:tc>
                <a:tc>
                  <a:txBody>
                    <a:bodyPr/>
                    <a:lstStyle/>
                    <a:p>
                      <a:pPr>
                        <a:buNone/>
                      </a:pPr>
                      <a:r>
                        <a:rPr lang="en-GB" sz="1400">
                          <a:solidFill>
                            <a:srgbClr val="CD5937"/>
                          </a:solidFill>
                          <a:effectLst/>
                        </a:rPr>
                        <a:t>NCCT43212</a:t>
                      </a:r>
                      <a:endParaRPr lang="en-GB" sz="1400"/>
                    </a:p>
                  </a:txBody>
                  <a:tcPr marL="66342" marR="66342" marT="33171" marB="33171" anchor="ctr"/>
                </a:tc>
                <a:tc>
                  <a:txBody>
                    <a:bodyPr/>
                    <a:lstStyle/>
                    <a:p>
                      <a:pPr>
                        <a:buNone/>
                      </a:pPr>
                      <a:r>
                        <a:rPr lang="en-GB" sz="1400" dirty="0"/>
                        <a:t>Provision of Passenger and Goods Lift Maintenance</a:t>
                      </a:r>
                    </a:p>
                  </a:txBody>
                  <a:tcPr marL="66342" marR="66342" marT="33171" marB="33171" anchor="ctr"/>
                </a:tc>
                <a:extLst>
                  <a:ext uri="{0D108BD9-81ED-4DB2-BD59-A6C34878D82A}">
                    <a16:rowId xmlns:a16="http://schemas.microsoft.com/office/drawing/2014/main" val="824363551"/>
                  </a:ext>
                </a:extLst>
              </a:tr>
              <a:tr h="344862">
                <a:tc>
                  <a:txBody>
                    <a:bodyPr/>
                    <a:lstStyle/>
                    <a:p>
                      <a:pPr algn="ctr">
                        <a:buNone/>
                      </a:pPr>
                      <a:r>
                        <a:rPr lang="en-GB" sz="1400"/>
                        <a:t>3</a:t>
                      </a:r>
                    </a:p>
                  </a:txBody>
                  <a:tcPr marL="66342" marR="66342" marT="33171" marB="33171" anchor="ctr"/>
                </a:tc>
                <a:tc>
                  <a:txBody>
                    <a:bodyPr/>
                    <a:lstStyle/>
                    <a:p>
                      <a:pPr>
                        <a:buNone/>
                      </a:pPr>
                      <a:r>
                        <a:rPr lang="en-GB" sz="1400">
                          <a:solidFill>
                            <a:srgbClr val="CD5937"/>
                          </a:solidFill>
                          <a:effectLst/>
                        </a:rPr>
                        <a:t>NCCT43213</a:t>
                      </a:r>
                      <a:endParaRPr lang="en-GB" sz="1400"/>
                    </a:p>
                  </a:txBody>
                  <a:tcPr marL="66342" marR="66342" marT="33171" marB="33171" anchor="ctr"/>
                </a:tc>
                <a:tc>
                  <a:txBody>
                    <a:bodyPr/>
                    <a:lstStyle/>
                    <a:p>
                      <a:pPr>
                        <a:buNone/>
                      </a:pPr>
                      <a:r>
                        <a:rPr lang="en-GB" sz="1400" dirty="0"/>
                        <a:t>Electrical and Mechanical Servicing for all Hot Water &amp; Heating Service Assets &amp; Associated Plant</a:t>
                      </a:r>
                    </a:p>
                  </a:txBody>
                  <a:tcPr marL="66342" marR="66342" marT="33171" marB="33171" anchor="ctr"/>
                </a:tc>
                <a:extLst>
                  <a:ext uri="{0D108BD9-81ED-4DB2-BD59-A6C34878D82A}">
                    <a16:rowId xmlns:a16="http://schemas.microsoft.com/office/drawing/2014/main" val="1067272668"/>
                  </a:ext>
                </a:extLst>
              </a:tr>
              <a:tr h="344862">
                <a:tc>
                  <a:txBody>
                    <a:bodyPr/>
                    <a:lstStyle/>
                    <a:p>
                      <a:pPr algn="ctr">
                        <a:buNone/>
                      </a:pPr>
                      <a:r>
                        <a:rPr lang="en-GB" sz="1400"/>
                        <a:t>4</a:t>
                      </a:r>
                    </a:p>
                  </a:txBody>
                  <a:tcPr marL="66342" marR="66342" marT="33171" marB="33171" anchor="ctr"/>
                </a:tc>
                <a:tc>
                  <a:txBody>
                    <a:bodyPr/>
                    <a:lstStyle/>
                    <a:p>
                      <a:pPr>
                        <a:buNone/>
                      </a:pPr>
                      <a:r>
                        <a:rPr lang="en-GB" sz="1400" dirty="0">
                          <a:solidFill>
                            <a:srgbClr val="CD5937"/>
                          </a:solidFill>
                          <a:effectLst/>
                        </a:rPr>
                        <a:t>NCCT43223</a:t>
                      </a:r>
                      <a:endParaRPr lang="en-GB" sz="1400" dirty="0"/>
                    </a:p>
                  </a:txBody>
                  <a:tcPr marL="66342" marR="66342" marT="33171" marB="33171" anchor="ctr"/>
                </a:tc>
                <a:tc>
                  <a:txBody>
                    <a:bodyPr/>
                    <a:lstStyle/>
                    <a:p>
                      <a:pPr>
                        <a:buNone/>
                      </a:pPr>
                      <a:r>
                        <a:rPr lang="en-GB" sz="1400" dirty="0">
                          <a:effectLst/>
                        </a:rPr>
                        <a:t>Water Hygiene Legionella Management and LTHW Testing</a:t>
                      </a:r>
                      <a:endParaRPr lang="en-GB" sz="1400" dirty="0"/>
                    </a:p>
                  </a:txBody>
                  <a:tcPr marL="66342" marR="66342" marT="33171" marB="33171" anchor="ctr"/>
                </a:tc>
                <a:extLst>
                  <a:ext uri="{0D108BD9-81ED-4DB2-BD59-A6C34878D82A}">
                    <a16:rowId xmlns:a16="http://schemas.microsoft.com/office/drawing/2014/main" val="806542023"/>
                  </a:ext>
                </a:extLst>
              </a:tr>
              <a:tr h="579994">
                <a:tc>
                  <a:txBody>
                    <a:bodyPr/>
                    <a:lstStyle/>
                    <a:p>
                      <a:pPr algn="ctr">
                        <a:buNone/>
                      </a:pPr>
                      <a:r>
                        <a:rPr lang="en-GB" sz="1400"/>
                        <a:t>5</a:t>
                      </a:r>
                    </a:p>
                  </a:txBody>
                  <a:tcPr marL="66342" marR="66342" marT="33171" marB="33171" anchor="ctr"/>
                </a:tc>
                <a:tc>
                  <a:txBody>
                    <a:bodyPr/>
                    <a:lstStyle/>
                    <a:p>
                      <a:pPr>
                        <a:buNone/>
                      </a:pPr>
                      <a:r>
                        <a:rPr lang="en-GB" sz="1400">
                          <a:solidFill>
                            <a:srgbClr val="CD5937"/>
                          </a:solidFill>
                          <a:effectLst/>
                        </a:rPr>
                        <a:t>NCCT43214</a:t>
                      </a:r>
                      <a:endParaRPr lang="en-GB" sz="1400"/>
                    </a:p>
                  </a:txBody>
                  <a:tcPr marL="66342" marR="66342" marT="33171" marB="33171" anchor="ctr"/>
                </a:tc>
                <a:tc>
                  <a:txBody>
                    <a:bodyPr/>
                    <a:lstStyle/>
                    <a:p>
                      <a:pPr>
                        <a:buNone/>
                      </a:pPr>
                      <a:r>
                        <a:rPr lang="en-GB" sz="1400" dirty="0"/>
                        <a:t>Provision for Testing and Maintenance of Sectional Overhead Doors - Roller Shutter Doors &amp; Automatic Garage Doors</a:t>
                      </a:r>
                    </a:p>
                  </a:txBody>
                  <a:tcPr marL="66342" marR="66342" marT="33171" marB="33171" anchor="ctr"/>
                </a:tc>
                <a:extLst>
                  <a:ext uri="{0D108BD9-81ED-4DB2-BD59-A6C34878D82A}">
                    <a16:rowId xmlns:a16="http://schemas.microsoft.com/office/drawing/2014/main" val="2622400206"/>
                  </a:ext>
                </a:extLst>
              </a:tr>
              <a:tr h="344862">
                <a:tc>
                  <a:txBody>
                    <a:bodyPr/>
                    <a:lstStyle/>
                    <a:p>
                      <a:pPr algn="ctr">
                        <a:buNone/>
                      </a:pPr>
                      <a:r>
                        <a:rPr lang="en-GB" sz="1400"/>
                        <a:t>6</a:t>
                      </a:r>
                    </a:p>
                  </a:txBody>
                  <a:tcPr marL="66342" marR="66342" marT="33171" marB="33171" anchor="ctr"/>
                </a:tc>
                <a:tc>
                  <a:txBody>
                    <a:bodyPr/>
                    <a:lstStyle/>
                    <a:p>
                      <a:pPr>
                        <a:buNone/>
                      </a:pPr>
                      <a:r>
                        <a:rPr lang="en-GB" sz="1400">
                          <a:solidFill>
                            <a:srgbClr val="CD5937"/>
                          </a:solidFill>
                          <a:effectLst/>
                        </a:rPr>
                        <a:t>NCCT43215</a:t>
                      </a:r>
                      <a:endParaRPr lang="en-GB" sz="1400"/>
                    </a:p>
                  </a:txBody>
                  <a:tcPr marL="66342" marR="66342" marT="33171" marB="33171" anchor="ctr"/>
                </a:tc>
                <a:tc>
                  <a:txBody>
                    <a:bodyPr/>
                    <a:lstStyle/>
                    <a:p>
                      <a:pPr>
                        <a:buNone/>
                      </a:pPr>
                      <a:r>
                        <a:rPr lang="en-GB" sz="1400" dirty="0"/>
                        <a:t>Asbestos Management</a:t>
                      </a:r>
                    </a:p>
                  </a:txBody>
                  <a:tcPr marL="66342" marR="66342" marT="33171" marB="33171" anchor="ctr"/>
                </a:tc>
                <a:extLst>
                  <a:ext uri="{0D108BD9-81ED-4DB2-BD59-A6C34878D82A}">
                    <a16:rowId xmlns:a16="http://schemas.microsoft.com/office/drawing/2014/main" val="2761460406"/>
                  </a:ext>
                </a:extLst>
              </a:tr>
              <a:tr h="344862">
                <a:tc>
                  <a:txBody>
                    <a:bodyPr/>
                    <a:lstStyle/>
                    <a:p>
                      <a:pPr algn="ctr">
                        <a:buNone/>
                      </a:pPr>
                      <a:r>
                        <a:rPr lang="en-GB" sz="1400"/>
                        <a:t>7</a:t>
                      </a:r>
                    </a:p>
                  </a:txBody>
                  <a:tcPr marL="66342" marR="66342" marT="33171" marB="33171" anchor="ctr"/>
                </a:tc>
                <a:tc>
                  <a:txBody>
                    <a:bodyPr/>
                    <a:lstStyle/>
                    <a:p>
                      <a:pPr>
                        <a:buNone/>
                      </a:pPr>
                      <a:r>
                        <a:rPr lang="en-GB" sz="1400">
                          <a:solidFill>
                            <a:srgbClr val="CD5937"/>
                          </a:solidFill>
                          <a:effectLst/>
                        </a:rPr>
                        <a:t>NCCT43216</a:t>
                      </a:r>
                      <a:endParaRPr lang="en-GB" sz="1400"/>
                    </a:p>
                  </a:txBody>
                  <a:tcPr marL="66342" marR="66342" marT="33171" marB="33171" anchor="ctr"/>
                </a:tc>
                <a:tc>
                  <a:txBody>
                    <a:bodyPr/>
                    <a:lstStyle/>
                    <a:p>
                      <a:pPr>
                        <a:buNone/>
                      </a:pPr>
                      <a:r>
                        <a:rPr lang="en-GB" sz="1400"/>
                        <a:t>Provision of Fire Risk Assessments</a:t>
                      </a:r>
                    </a:p>
                  </a:txBody>
                  <a:tcPr marL="66342" marR="66342" marT="33171" marB="33171" anchor="ctr"/>
                </a:tc>
                <a:extLst>
                  <a:ext uri="{0D108BD9-81ED-4DB2-BD59-A6C34878D82A}">
                    <a16:rowId xmlns:a16="http://schemas.microsoft.com/office/drawing/2014/main" val="3769087645"/>
                  </a:ext>
                </a:extLst>
              </a:tr>
              <a:tr h="344862">
                <a:tc>
                  <a:txBody>
                    <a:bodyPr/>
                    <a:lstStyle/>
                    <a:p>
                      <a:pPr algn="ctr">
                        <a:buNone/>
                      </a:pPr>
                      <a:r>
                        <a:rPr lang="en-GB" sz="1400"/>
                        <a:t>8</a:t>
                      </a:r>
                    </a:p>
                  </a:txBody>
                  <a:tcPr marL="66342" marR="66342" marT="33171" marB="33171" anchor="ctr"/>
                </a:tc>
                <a:tc>
                  <a:txBody>
                    <a:bodyPr/>
                    <a:lstStyle/>
                    <a:p>
                      <a:pPr>
                        <a:buNone/>
                      </a:pPr>
                      <a:r>
                        <a:rPr lang="en-GB" sz="1400">
                          <a:solidFill>
                            <a:srgbClr val="CD5937"/>
                          </a:solidFill>
                          <a:effectLst/>
                        </a:rPr>
                        <a:t>NCCT43217</a:t>
                      </a:r>
                      <a:endParaRPr lang="en-GB" sz="1400"/>
                    </a:p>
                  </a:txBody>
                  <a:tcPr marL="66342" marR="66342" marT="33171" marB="33171" anchor="ctr"/>
                </a:tc>
                <a:tc>
                  <a:txBody>
                    <a:bodyPr/>
                    <a:lstStyle/>
                    <a:p>
                      <a:pPr>
                        <a:buNone/>
                      </a:pPr>
                      <a:r>
                        <a:rPr lang="en-GB" sz="1400" dirty="0"/>
                        <a:t>Provision of Air conditioning Servicing and Maintenance</a:t>
                      </a:r>
                    </a:p>
                  </a:txBody>
                  <a:tcPr marL="66342" marR="66342" marT="33171" marB="33171" anchor="ctr"/>
                </a:tc>
                <a:extLst>
                  <a:ext uri="{0D108BD9-81ED-4DB2-BD59-A6C34878D82A}">
                    <a16:rowId xmlns:a16="http://schemas.microsoft.com/office/drawing/2014/main" val="1329870353"/>
                  </a:ext>
                </a:extLst>
              </a:tr>
              <a:tr h="344862">
                <a:tc>
                  <a:txBody>
                    <a:bodyPr/>
                    <a:lstStyle/>
                    <a:p>
                      <a:pPr algn="ctr">
                        <a:buNone/>
                      </a:pPr>
                      <a:r>
                        <a:rPr lang="en-GB" sz="1400"/>
                        <a:t>9</a:t>
                      </a:r>
                    </a:p>
                  </a:txBody>
                  <a:tcPr marL="66342" marR="66342" marT="33171" marB="33171" anchor="ctr"/>
                </a:tc>
                <a:tc>
                  <a:txBody>
                    <a:bodyPr/>
                    <a:lstStyle/>
                    <a:p>
                      <a:pPr>
                        <a:buNone/>
                      </a:pPr>
                      <a:r>
                        <a:rPr lang="en-GB" sz="1400">
                          <a:solidFill>
                            <a:srgbClr val="CD5937"/>
                          </a:solidFill>
                          <a:effectLst/>
                        </a:rPr>
                        <a:t>NCCT43218</a:t>
                      </a:r>
                      <a:endParaRPr lang="en-GB" sz="1400"/>
                    </a:p>
                  </a:txBody>
                  <a:tcPr marL="66342" marR="66342" marT="33171" marB="33171" anchor="ctr"/>
                </a:tc>
                <a:tc>
                  <a:txBody>
                    <a:bodyPr/>
                    <a:lstStyle/>
                    <a:p>
                      <a:pPr>
                        <a:buNone/>
                      </a:pPr>
                      <a:r>
                        <a:rPr lang="en-GB" sz="1400" dirty="0"/>
                        <a:t>Provision of Electrical Equipment Testing &amp; Inspection (PAT)</a:t>
                      </a:r>
                    </a:p>
                  </a:txBody>
                  <a:tcPr marL="66342" marR="66342" marT="33171" marB="33171" anchor="ctr"/>
                </a:tc>
                <a:extLst>
                  <a:ext uri="{0D108BD9-81ED-4DB2-BD59-A6C34878D82A}">
                    <a16:rowId xmlns:a16="http://schemas.microsoft.com/office/drawing/2014/main" val="3288735260"/>
                  </a:ext>
                </a:extLst>
              </a:tr>
              <a:tr h="344862">
                <a:tc>
                  <a:txBody>
                    <a:bodyPr/>
                    <a:lstStyle/>
                    <a:p>
                      <a:pPr algn="ctr">
                        <a:buNone/>
                      </a:pPr>
                      <a:r>
                        <a:rPr lang="en-GB" sz="1400"/>
                        <a:t>10</a:t>
                      </a:r>
                    </a:p>
                  </a:txBody>
                  <a:tcPr marL="66342" marR="66342" marT="33171" marB="33171" anchor="ctr"/>
                </a:tc>
                <a:tc>
                  <a:txBody>
                    <a:bodyPr/>
                    <a:lstStyle/>
                    <a:p>
                      <a:pPr>
                        <a:buNone/>
                      </a:pPr>
                      <a:r>
                        <a:rPr lang="en-GB" sz="1400">
                          <a:solidFill>
                            <a:srgbClr val="CD5937"/>
                          </a:solidFill>
                          <a:effectLst/>
                        </a:rPr>
                        <a:t>NCCT43219</a:t>
                      </a:r>
                      <a:endParaRPr lang="en-GB" sz="1400"/>
                    </a:p>
                  </a:txBody>
                  <a:tcPr marL="66342" marR="66342" marT="33171" marB="33171" anchor="ctr"/>
                </a:tc>
                <a:tc>
                  <a:txBody>
                    <a:bodyPr/>
                    <a:lstStyle/>
                    <a:p>
                      <a:pPr>
                        <a:buNone/>
                      </a:pPr>
                      <a:r>
                        <a:rPr lang="en-GB" sz="1400" dirty="0"/>
                        <a:t>Provision of Drainage Sewage,  and Water Plant Maintenance</a:t>
                      </a:r>
                    </a:p>
                  </a:txBody>
                  <a:tcPr marL="66342" marR="66342" marT="33171" marB="33171" anchor="ctr"/>
                </a:tc>
                <a:extLst>
                  <a:ext uri="{0D108BD9-81ED-4DB2-BD59-A6C34878D82A}">
                    <a16:rowId xmlns:a16="http://schemas.microsoft.com/office/drawing/2014/main" val="715474323"/>
                  </a:ext>
                </a:extLst>
              </a:tr>
              <a:tr h="344862">
                <a:tc>
                  <a:txBody>
                    <a:bodyPr/>
                    <a:lstStyle/>
                    <a:p>
                      <a:pPr algn="ctr">
                        <a:buNone/>
                      </a:pPr>
                      <a:r>
                        <a:rPr lang="en-GB" sz="1400"/>
                        <a:t>11</a:t>
                      </a:r>
                    </a:p>
                  </a:txBody>
                  <a:tcPr marL="66342" marR="66342" marT="33171" marB="33171" anchor="ctr"/>
                </a:tc>
                <a:tc>
                  <a:txBody>
                    <a:bodyPr/>
                    <a:lstStyle/>
                    <a:p>
                      <a:pPr>
                        <a:buNone/>
                      </a:pPr>
                      <a:r>
                        <a:rPr lang="en-GB" sz="1400">
                          <a:solidFill>
                            <a:srgbClr val="CD5937"/>
                          </a:solidFill>
                          <a:effectLst/>
                        </a:rPr>
                        <a:t>NCCT43220</a:t>
                      </a:r>
                      <a:endParaRPr lang="en-GB" sz="1400"/>
                    </a:p>
                  </a:txBody>
                  <a:tcPr marL="66342" marR="66342" marT="33171" marB="33171" anchor="ctr"/>
                </a:tc>
                <a:tc>
                  <a:txBody>
                    <a:bodyPr/>
                    <a:lstStyle/>
                    <a:p>
                      <a:pPr>
                        <a:buNone/>
                      </a:pPr>
                      <a:r>
                        <a:rPr lang="en-GB" sz="1400" dirty="0">
                          <a:effectLst/>
                        </a:rPr>
                        <a:t>Gully &amp; Gutter Cleaning Maintenance</a:t>
                      </a:r>
                      <a:endParaRPr lang="en-GB" sz="1400" dirty="0"/>
                    </a:p>
                  </a:txBody>
                  <a:tcPr marL="66342" marR="66342" marT="33171" marB="33171" anchor="ctr"/>
                </a:tc>
                <a:extLst>
                  <a:ext uri="{0D108BD9-81ED-4DB2-BD59-A6C34878D82A}">
                    <a16:rowId xmlns:a16="http://schemas.microsoft.com/office/drawing/2014/main" val="1780516035"/>
                  </a:ext>
                </a:extLst>
              </a:tr>
              <a:tr h="344862">
                <a:tc>
                  <a:txBody>
                    <a:bodyPr/>
                    <a:lstStyle/>
                    <a:p>
                      <a:pPr algn="ctr">
                        <a:buNone/>
                      </a:pPr>
                      <a:r>
                        <a:rPr lang="en-GB" sz="1400" dirty="0"/>
                        <a:t>12</a:t>
                      </a:r>
                    </a:p>
                  </a:txBody>
                  <a:tcPr marL="66342" marR="66342" marT="33171" marB="33171" anchor="ctr"/>
                </a:tc>
                <a:tc>
                  <a:txBody>
                    <a:bodyPr/>
                    <a:lstStyle/>
                    <a:p>
                      <a:pPr>
                        <a:buNone/>
                      </a:pPr>
                      <a:r>
                        <a:rPr lang="en-GB" sz="1400">
                          <a:solidFill>
                            <a:srgbClr val="CD5937"/>
                          </a:solidFill>
                          <a:effectLst/>
                        </a:rPr>
                        <a:t>NCCT43221</a:t>
                      </a:r>
                      <a:endParaRPr lang="en-GB" sz="1400"/>
                    </a:p>
                  </a:txBody>
                  <a:tcPr marL="66342" marR="66342" marT="33171" marB="33171" anchor="ctr"/>
                </a:tc>
                <a:tc>
                  <a:txBody>
                    <a:bodyPr/>
                    <a:lstStyle/>
                    <a:p>
                      <a:pPr>
                        <a:buNone/>
                      </a:pPr>
                      <a:r>
                        <a:rPr lang="en-GB" sz="1400" dirty="0"/>
                        <a:t>Automatic Doors and Windows </a:t>
                      </a:r>
                    </a:p>
                  </a:txBody>
                  <a:tcPr marL="66342" marR="66342" marT="33171" marB="33171" anchor="ctr"/>
                </a:tc>
                <a:extLst>
                  <a:ext uri="{0D108BD9-81ED-4DB2-BD59-A6C34878D82A}">
                    <a16:rowId xmlns:a16="http://schemas.microsoft.com/office/drawing/2014/main" val="384832647"/>
                  </a:ext>
                </a:extLst>
              </a:tr>
            </a:tbl>
          </a:graphicData>
        </a:graphic>
      </p:graphicFrame>
      <p:sp>
        <p:nvSpPr>
          <p:cNvPr id="2" name="TextBox 1">
            <a:extLst>
              <a:ext uri="{FF2B5EF4-FFF2-40B4-BE49-F238E27FC236}">
                <a16:creationId xmlns:a16="http://schemas.microsoft.com/office/drawing/2014/main" id="{2F71C39D-88DB-976D-1318-CB0068B7F68C}"/>
              </a:ext>
            </a:extLst>
          </p:cNvPr>
          <p:cNvSpPr txBox="1"/>
          <p:nvPr/>
        </p:nvSpPr>
        <p:spPr>
          <a:xfrm>
            <a:off x="1110342" y="337457"/>
            <a:ext cx="9378363" cy="1077218"/>
          </a:xfrm>
          <a:prstGeom prst="rect">
            <a:avLst/>
          </a:prstGeom>
          <a:noFill/>
        </p:spPr>
        <p:txBody>
          <a:bodyPr wrap="square" rtlCol="0">
            <a:spAutoFit/>
          </a:bodyPr>
          <a:lstStyle/>
          <a:p>
            <a:pPr algn="ctr"/>
            <a:r>
              <a:rPr lang="en-GB" sz="3200" dirty="0">
                <a:solidFill>
                  <a:schemeClr val="bg1"/>
                </a:solidFill>
              </a:rPr>
              <a:t>Norfolk County Council Summer Tendering Program Corporate Property Team</a:t>
            </a:r>
          </a:p>
        </p:txBody>
      </p:sp>
    </p:spTree>
    <p:extLst>
      <p:ext uri="{BB962C8B-B14F-4D97-AF65-F5344CB8AC3E}">
        <p14:creationId xmlns:p14="http://schemas.microsoft.com/office/powerpoint/2010/main" val="306024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40B662-B287-3E8C-330F-ABE67259660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28CFAF98-C358-548E-FD5F-A335B84DFDB8}"/>
              </a:ext>
            </a:extLst>
          </p:cNvPr>
          <p:cNvSpPr>
            <a:spLocks noGrp="1"/>
          </p:cNvSpPr>
          <p:nvPr>
            <p:ph type="subTitle" idx="1"/>
          </p:nvPr>
        </p:nvSpPr>
        <p:spPr>
          <a:xfrm>
            <a:off x="823442" y="4541263"/>
            <a:ext cx="4662957" cy="1395022"/>
          </a:xfrm>
        </p:spPr>
        <p:txBody>
          <a:bodyPr anchor="t">
            <a:normAutofit/>
          </a:bodyPr>
          <a:lstStyle/>
          <a:p>
            <a:pPr algn="l"/>
            <a:r>
              <a:rPr lang="en-GB" sz="2200" b="1">
                <a:solidFill>
                  <a:srgbClr val="FFFFFF"/>
                </a:solidFill>
              </a:rPr>
              <a:t>NCCT43213  Electrical &amp; Mechanical Servicing for all Hot Water &amp; Heating Service Assets &amp; Associated Plant</a:t>
            </a:r>
            <a:endParaRPr lang="en-GB" sz="2200">
              <a:solidFill>
                <a:srgbClr val="FFFFFF"/>
              </a:solidFill>
            </a:endParaRPr>
          </a:p>
        </p:txBody>
      </p:sp>
      <p:pic>
        <p:nvPicPr>
          <p:cNvPr id="2" name="Picture 1">
            <a:extLst>
              <a:ext uri="{FF2B5EF4-FFF2-40B4-BE49-F238E27FC236}">
                <a16:creationId xmlns:a16="http://schemas.microsoft.com/office/drawing/2014/main" id="{99B7D344-7FEE-CAFF-B265-881627BE1997}"/>
              </a:ext>
            </a:extLst>
          </p:cNvPr>
          <p:cNvPicPr>
            <a:picLocks noChangeAspect="1"/>
          </p:cNvPicPr>
          <p:nvPr/>
        </p:nvPicPr>
        <p:blipFill>
          <a:blip r:embed="rId2"/>
          <a:stretch>
            <a:fillRect/>
          </a:stretch>
        </p:blipFill>
        <p:spPr>
          <a:xfrm>
            <a:off x="6563021" y="76199"/>
            <a:ext cx="5163022" cy="3946017"/>
          </a:xfrm>
          <a:prstGeom prst="rect">
            <a:avLst/>
          </a:prstGeom>
        </p:spPr>
      </p:pic>
      <p:sp>
        <p:nvSpPr>
          <p:cNvPr id="31" name="Rectangle 3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407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9A96A097B01148884ECE3CBBFC45DD" ma:contentTypeVersion="13" ma:contentTypeDescription="Create a new document." ma:contentTypeScope="" ma:versionID="c0777202c7f52ebb0a8bc78e3dad3a76">
  <xsd:schema xmlns:xsd="http://www.w3.org/2001/XMLSchema" xmlns:xs="http://www.w3.org/2001/XMLSchema" xmlns:p="http://schemas.microsoft.com/office/2006/metadata/properties" xmlns:ns2="97691a17-1f09-45a6-b27e-0ea6ecb65e4e" xmlns:ns3="57d88a51-6bb3-4e25-b415-f76939b85c4d" targetNamespace="http://schemas.microsoft.com/office/2006/metadata/properties" ma:root="true" ma:fieldsID="26b273aacb106868743379ec7f25b985" ns2:_="" ns3:_="">
    <xsd:import namespace="97691a17-1f09-45a6-b27e-0ea6ecb65e4e"/>
    <xsd:import namespace="57d88a51-6bb3-4e25-b415-f76939b85c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91a17-1f09-45a6-b27e-0ea6ecb65e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d88a51-6bb3-4e25-b415-f76939b85c4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4752ece-cad6-419b-a689-21919a19ae0b}" ma:internalName="TaxCatchAll" ma:showField="CatchAllData" ma:web="57d88a51-6bb3-4e25-b415-f76939b85c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7691a17-1f09-45a6-b27e-0ea6ecb65e4e">
      <Terms xmlns="http://schemas.microsoft.com/office/infopath/2007/PartnerControls"/>
    </lcf76f155ced4ddcb4097134ff3c332f>
    <TaxCatchAll xmlns="57d88a51-6bb3-4e25-b415-f76939b85c4d" xsi:nil="true"/>
  </documentManagement>
</p:properties>
</file>

<file path=customXml/itemProps1.xml><?xml version="1.0" encoding="utf-8"?>
<ds:datastoreItem xmlns:ds="http://schemas.openxmlformats.org/officeDocument/2006/customXml" ds:itemID="{1F61ECB2-C924-4D99-A281-00CF9CAA42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91a17-1f09-45a6-b27e-0ea6ecb65e4e"/>
    <ds:schemaRef ds:uri="57d88a51-6bb3-4e25-b415-f76939b85c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B3F696-AC47-45DF-B0D1-FFF843A6C4E3}">
  <ds:schemaRefs>
    <ds:schemaRef ds:uri="http://schemas.microsoft.com/sharepoint/v3/contenttype/forms"/>
  </ds:schemaRefs>
</ds:datastoreItem>
</file>

<file path=customXml/itemProps3.xml><?xml version="1.0" encoding="utf-8"?>
<ds:datastoreItem xmlns:ds="http://schemas.openxmlformats.org/officeDocument/2006/customXml" ds:itemID="{9718B5AB-1125-4D60-9517-4FCF918D72B9}">
  <ds:schemaRefs>
    <ds:schemaRef ds:uri="http://purl.org/dc/dcmitype/"/>
    <ds:schemaRef ds:uri="http://schemas.openxmlformats.org/package/2006/metadata/core-properties"/>
    <ds:schemaRef ds:uri="http://schemas.microsoft.com/office/2006/documentManagement/types"/>
    <ds:schemaRef ds:uri="http://purl.org/dc/elements/1.1/"/>
    <ds:schemaRef ds:uri="97691a17-1f09-45a6-b27e-0ea6ecb65e4e"/>
    <ds:schemaRef ds:uri="http://schemas.microsoft.com/office/2006/metadata/properties"/>
    <ds:schemaRef ds:uri="http://purl.org/dc/terms/"/>
    <ds:schemaRef ds:uri="http://schemas.microsoft.com/office/infopath/2007/PartnerControls"/>
    <ds:schemaRef ds:uri="57d88a51-6bb3-4e25-b415-f76939b85c4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53856</TotalTime>
  <Words>3105</Words>
  <Application>Microsoft Office PowerPoint</Application>
  <PresentationFormat>Widescreen</PresentationFormat>
  <Paragraphs>295</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Aptos</vt:lpstr>
      <vt:lpstr>Aptos Display</vt:lpstr>
      <vt:lpstr>Arial</vt:lpstr>
      <vt:lpstr>Calibri</vt:lpstr>
      <vt:lpstr>Office Theme</vt:lpstr>
      <vt:lpstr>PRE TENDER MARKET ENGAGEMENT EVENT</vt:lpstr>
      <vt:lpstr>Welcome &amp; Agenda</vt:lpstr>
      <vt:lpstr>Aims of the Procurement</vt:lpstr>
      <vt:lpstr>Norfolk County Council </vt:lpstr>
      <vt:lpstr>Tender ITT Pack - Structure</vt:lpstr>
      <vt:lpstr>Insurance Requirements</vt:lpstr>
      <vt:lpstr>Compliance to Timescales</vt:lpstr>
      <vt:lpstr>PowerPoint Presentation</vt:lpstr>
      <vt:lpstr>PowerPoint Presentation</vt:lpstr>
      <vt:lpstr>We are seeking proposals from qualified providers to deliver comprehensive compliance inspections, maintenance, and certification for our Hot Water and Heating Assets and Associated Plant.  This tender covers a wide range of systems, for example, Gas Boilers, Oil Fuelled Boilers, Biofuel Fuelled Boilers, Vented/Unvented Water Heaters, Electrical Water Heaters, as well as Air Source and Ground Source Heat Pump Systems. Our assets range from domestic systems to large commercial systems and associated plant.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deliver comprehensive compliance inspections, maintenance, and certification for our air conditioning systems, including split systems, multi-split, VRF/VRV systems, and packaged or ducted AC units installed across the Council’s property portfolio. </vt:lpstr>
      <vt:lpstr>PowerPoint Presentation</vt:lpstr>
      <vt:lpstr>Norfolk County Council (NCC) is seeking proposals from qualified providers to deliver Asbestos Management.  </vt:lpstr>
      <vt:lpstr>PowerPoint Presentation</vt:lpstr>
      <vt:lpstr>Norfolk County Council (NCC) is seeking proposals from qualified providers to deliver comprehensive compliance inspections, maintenance, and certification for electrical portable appliance and lightning protection Assets and Associated Plant.   </vt:lpstr>
      <vt:lpstr>Quality &amp; Price Weightings</vt:lpstr>
      <vt:lpstr>Quality vs Price Split</vt:lpstr>
      <vt:lpstr>Qualitative Approach – Supplier Benefits Explained</vt:lpstr>
      <vt:lpstr>The Tender Process Timelines     (reminder) </vt:lpstr>
      <vt:lpstr>Feedback Form Will Be Emailed to You Following The Event </vt:lpstr>
      <vt:lpstr>Training for Bidders on Completion of tender documents  </vt:lpstr>
      <vt:lpstr>Key Elements of Preparing the Best Bid Response</vt:lpstr>
      <vt:lpstr>Other Useful Information</vt:lpstr>
      <vt:lpstr>Other Useful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Mira Hope</dc:creator>
  <cp:lastModifiedBy>Mira Hope</cp:lastModifiedBy>
  <cp:revision>9</cp:revision>
  <dcterms:created xsi:type="dcterms:W3CDTF">2025-06-03T13:12:54Z</dcterms:created>
  <dcterms:modified xsi:type="dcterms:W3CDTF">2025-07-23T14:35:38Z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0x010100B49A96A097B01148884ECE3CBBFC45DD</vt:lpwstr>
  </property>
  <property fmtid="{D5CDD505-2E9C-101B-9397-08002B2CF9AE}" pid="3" name="MediaServiceImageTags">
    <vt:lpwstr/>
  </property>
</Properties>
</file>