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2"/>
  </p:notesMasterIdLst>
  <p:sldIdLst>
    <p:sldId id="256" r:id="rId2"/>
    <p:sldId id="266" r:id="rId3"/>
    <p:sldId id="259" r:id="rId4"/>
    <p:sldId id="274" r:id="rId5"/>
    <p:sldId id="273" r:id="rId6"/>
    <p:sldId id="276" r:id="rId7"/>
    <p:sldId id="258" r:id="rId8"/>
    <p:sldId id="269" r:id="rId9"/>
    <p:sldId id="277" r:id="rId10"/>
    <p:sldId id="263" r:id="rId11"/>
  </p:sldIdLst>
  <p:sldSz cx="18288000" cy="10287000"/>
  <p:notesSz cx="6858000" cy="9144000"/>
  <p:embeddedFontLst>
    <p:embeddedFont>
      <p:font typeface="Canva Sans" panose="020B0604020202020204" charset="0"/>
      <p:regular r:id="rId13"/>
    </p:embeddedFont>
    <p:embeddedFont>
      <p:font typeface="Montserrat" panose="00000500000000000000" pitchFamily="2" charset="0"/>
      <p:regular r:id="rId14"/>
      <p:bold r:id="rId15"/>
      <p:italic r:id="rId16"/>
      <p:boldItalic r:id="rId1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168D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85194" autoAdjust="0"/>
  </p:normalViewPr>
  <p:slideViewPr>
    <p:cSldViewPr>
      <p:cViewPr varScale="1">
        <p:scale>
          <a:sx n="54" d="100"/>
          <a:sy n="54" d="100"/>
        </p:scale>
        <p:origin x="1632"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font" Target="fonts/font5.fntdata"/><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3.fntdata"/><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s>
</file>

<file path=ppt/diagrams/_rels/data1.xml.rels><?xml version="1.0" encoding="UTF-8" standalone="yes"?>
<Relationships xmlns="http://schemas.openxmlformats.org/package/2006/relationships"><Relationship Id="rId8" Type="http://schemas.openxmlformats.org/officeDocument/2006/relationships/image" Target="../media/image41.svg"/><Relationship Id="rId3" Type="http://schemas.openxmlformats.org/officeDocument/2006/relationships/image" Target="../media/image36.png"/><Relationship Id="rId7" Type="http://schemas.openxmlformats.org/officeDocument/2006/relationships/image" Target="../media/image40.png"/><Relationship Id="rId2" Type="http://schemas.openxmlformats.org/officeDocument/2006/relationships/image" Target="../media/image35.svg"/><Relationship Id="rId1" Type="http://schemas.openxmlformats.org/officeDocument/2006/relationships/image" Target="../media/image34.png"/><Relationship Id="rId6" Type="http://schemas.openxmlformats.org/officeDocument/2006/relationships/image" Target="../media/image39.svg"/><Relationship Id="rId5" Type="http://schemas.openxmlformats.org/officeDocument/2006/relationships/image" Target="../media/image38.png"/><Relationship Id="rId4" Type="http://schemas.openxmlformats.org/officeDocument/2006/relationships/image" Target="../media/image37.svg"/></Relationships>
</file>

<file path=ppt/diagrams/_rels/drawing1.xml.rels><?xml version="1.0" encoding="UTF-8" standalone="yes"?>
<Relationships xmlns="http://schemas.openxmlformats.org/package/2006/relationships"><Relationship Id="rId8" Type="http://schemas.openxmlformats.org/officeDocument/2006/relationships/image" Target="../media/image41.svg"/><Relationship Id="rId3" Type="http://schemas.openxmlformats.org/officeDocument/2006/relationships/image" Target="../media/image36.png"/><Relationship Id="rId7" Type="http://schemas.openxmlformats.org/officeDocument/2006/relationships/image" Target="../media/image40.png"/><Relationship Id="rId2" Type="http://schemas.openxmlformats.org/officeDocument/2006/relationships/image" Target="../media/image35.svg"/><Relationship Id="rId1" Type="http://schemas.openxmlformats.org/officeDocument/2006/relationships/image" Target="../media/image34.png"/><Relationship Id="rId6" Type="http://schemas.openxmlformats.org/officeDocument/2006/relationships/image" Target="../media/image39.svg"/><Relationship Id="rId5" Type="http://schemas.openxmlformats.org/officeDocument/2006/relationships/image" Target="../media/image38.png"/><Relationship Id="rId4" Type="http://schemas.openxmlformats.org/officeDocument/2006/relationships/image" Target="../media/image37.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05BF0E1-98C4-4247-AF1B-60CFD11A8D50}" type="doc">
      <dgm:prSet loTypeId="urn:microsoft.com/office/officeart/2018/2/layout/IconCircleList" loCatId="icon" qsTypeId="urn:microsoft.com/office/officeart/2005/8/quickstyle/simple1" qsCatId="simple" csTypeId="urn:microsoft.com/office/officeart/2005/8/colors/accent1_2" csCatId="accent1" phldr="1"/>
      <dgm:spPr/>
      <dgm:t>
        <a:bodyPr/>
        <a:lstStyle/>
        <a:p>
          <a:endParaRPr lang="en-US"/>
        </a:p>
      </dgm:t>
    </dgm:pt>
    <dgm:pt modelId="{0C5605CE-ACBC-4235-B907-1A479BE401F8}">
      <dgm:prSet custT="1"/>
      <dgm:spPr/>
      <dgm:t>
        <a:bodyPr/>
        <a:lstStyle/>
        <a:p>
          <a:pPr>
            <a:lnSpc>
              <a:spcPct val="100000"/>
            </a:lnSpc>
          </a:pPr>
          <a:r>
            <a:rPr lang="en-US" sz="3600" dirty="0"/>
            <a:t>Partners have a desire to co-design and commission local DA services. </a:t>
          </a:r>
        </a:p>
      </dgm:t>
    </dgm:pt>
    <dgm:pt modelId="{5864D5F4-5710-4C39-BF95-4C4B5F688054}" type="parTrans" cxnId="{FE2EEF6C-2415-422C-8974-669559FF8C27}">
      <dgm:prSet/>
      <dgm:spPr/>
      <dgm:t>
        <a:bodyPr/>
        <a:lstStyle/>
        <a:p>
          <a:endParaRPr lang="en-US"/>
        </a:p>
      </dgm:t>
    </dgm:pt>
    <dgm:pt modelId="{0AC47AE4-07E4-469F-A928-37E8BE674093}" type="sibTrans" cxnId="{FE2EEF6C-2415-422C-8974-669559FF8C27}">
      <dgm:prSet/>
      <dgm:spPr/>
      <dgm:t>
        <a:bodyPr/>
        <a:lstStyle/>
        <a:p>
          <a:pPr>
            <a:lnSpc>
              <a:spcPct val="100000"/>
            </a:lnSpc>
          </a:pPr>
          <a:endParaRPr lang="en-US"/>
        </a:p>
      </dgm:t>
    </dgm:pt>
    <dgm:pt modelId="{7671E4BB-5004-4510-A889-8CD2D7C1D87D}">
      <dgm:prSet custT="1"/>
      <dgm:spPr/>
      <dgm:t>
        <a:bodyPr/>
        <a:lstStyle/>
        <a:p>
          <a:pPr>
            <a:lnSpc>
              <a:spcPct val="100000"/>
            </a:lnSpc>
          </a:pPr>
          <a:r>
            <a:rPr lang="en-US" sz="3600" dirty="0"/>
            <a:t>Single all risk service, or a single front door</a:t>
          </a:r>
        </a:p>
      </dgm:t>
    </dgm:pt>
    <dgm:pt modelId="{524E984C-2CFD-4FD0-8611-84497ED3EF7F}" type="parTrans" cxnId="{4DD57A56-F010-4477-BCF5-EA05BFBC5FDC}">
      <dgm:prSet/>
      <dgm:spPr/>
      <dgm:t>
        <a:bodyPr/>
        <a:lstStyle/>
        <a:p>
          <a:endParaRPr lang="en-US"/>
        </a:p>
      </dgm:t>
    </dgm:pt>
    <dgm:pt modelId="{6807A44C-B0D7-4E43-8641-EA4233BCFF19}" type="sibTrans" cxnId="{4DD57A56-F010-4477-BCF5-EA05BFBC5FDC}">
      <dgm:prSet/>
      <dgm:spPr/>
      <dgm:t>
        <a:bodyPr/>
        <a:lstStyle/>
        <a:p>
          <a:pPr>
            <a:lnSpc>
              <a:spcPct val="100000"/>
            </a:lnSpc>
          </a:pPr>
          <a:endParaRPr lang="en-US"/>
        </a:p>
      </dgm:t>
    </dgm:pt>
    <dgm:pt modelId="{97CA5E17-65D1-40A9-AB9D-678D068C7312}">
      <dgm:prSet custT="1"/>
      <dgm:spPr/>
      <dgm:t>
        <a:bodyPr/>
        <a:lstStyle/>
        <a:p>
          <a:pPr>
            <a:lnSpc>
              <a:spcPct val="100000"/>
            </a:lnSpc>
          </a:pPr>
          <a:r>
            <a:rPr lang="en-US" sz="3600" dirty="0"/>
            <a:t>Aligning contracts timelines</a:t>
          </a:r>
        </a:p>
      </dgm:t>
    </dgm:pt>
    <dgm:pt modelId="{C5AE3CEA-8001-4F25-BC7B-0BD22667D8B5}" type="parTrans" cxnId="{ACCE32AD-CA30-4C37-A6D6-476C7EB86F97}">
      <dgm:prSet/>
      <dgm:spPr/>
      <dgm:t>
        <a:bodyPr/>
        <a:lstStyle/>
        <a:p>
          <a:endParaRPr lang="en-US"/>
        </a:p>
      </dgm:t>
    </dgm:pt>
    <dgm:pt modelId="{90E95B62-7B65-4EFB-A9DB-7D16B3EA34CD}" type="sibTrans" cxnId="{ACCE32AD-CA30-4C37-A6D6-476C7EB86F97}">
      <dgm:prSet/>
      <dgm:spPr/>
      <dgm:t>
        <a:bodyPr/>
        <a:lstStyle/>
        <a:p>
          <a:pPr>
            <a:lnSpc>
              <a:spcPct val="100000"/>
            </a:lnSpc>
          </a:pPr>
          <a:endParaRPr lang="en-US"/>
        </a:p>
      </dgm:t>
    </dgm:pt>
    <dgm:pt modelId="{217F9655-10D8-458B-B74E-3B45BDD0FD9A}">
      <dgm:prSet custT="1"/>
      <dgm:spPr/>
      <dgm:t>
        <a:bodyPr/>
        <a:lstStyle/>
        <a:p>
          <a:pPr>
            <a:lnSpc>
              <a:spcPct val="100000"/>
            </a:lnSpc>
          </a:pPr>
          <a:r>
            <a:rPr lang="en-US" sz="3600" dirty="0"/>
            <a:t>Expectation of any incoming provider to support this process</a:t>
          </a:r>
        </a:p>
      </dgm:t>
    </dgm:pt>
    <dgm:pt modelId="{8868CFB8-3363-4E6B-9FB3-2138984CC39C}" type="parTrans" cxnId="{20D2CEF4-47D2-4E48-A8D9-239B142C6CD0}">
      <dgm:prSet/>
      <dgm:spPr/>
      <dgm:t>
        <a:bodyPr/>
        <a:lstStyle/>
        <a:p>
          <a:endParaRPr lang="en-US"/>
        </a:p>
      </dgm:t>
    </dgm:pt>
    <dgm:pt modelId="{D396BE70-FF82-4605-84BD-5190E2678467}" type="sibTrans" cxnId="{20D2CEF4-47D2-4E48-A8D9-239B142C6CD0}">
      <dgm:prSet/>
      <dgm:spPr/>
      <dgm:t>
        <a:bodyPr/>
        <a:lstStyle/>
        <a:p>
          <a:endParaRPr lang="en-US"/>
        </a:p>
      </dgm:t>
    </dgm:pt>
    <dgm:pt modelId="{BC0DAFD9-F971-46AB-897D-EF8205971F3D}" type="pres">
      <dgm:prSet presAssocID="{A05BF0E1-98C4-4247-AF1B-60CFD11A8D50}" presName="root" presStyleCnt="0">
        <dgm:presLayoutVars>
          <dgm:dir/>
          <dgm:resizeHandles val="exact"/>
        </dgm:presLayoutVars>
      </dgm:prSet>
      <dgm:spPr/>
    </dgm:pt>
    <dgm:pt modelId="{8970742C-D76B-4449-AA92-545398CED16D}" type="pres">
      <dgm:prSet presAssocID="{A05BF0E1-98C4-4247-AF1B-60CFD11A8D50}" presName="container" presStyleCnt="0">
        <dgm:presLayoutVars>
          <dgm:dir/>
          <dgm:resizeHandles val="exact"/>
        </dgm:presLayoutVars>
      </dgm:prSet>
      <dgm:spPr/>
    </dgm:pt>
    <dgm:pt modelId="{5DFC85D3-BF2B-4FC5-9D81-20E8A916A4D7}" type="pres">
      <dgm:prSet presAssocID="{0C5605CE-ACBC-4235-B907-1A479BE401F8}" presName="compNode" presStyleCnt="0"/>
      <dgm:spPr/>
    </dgm:pt>
    <dgm:pt modelId="{59638009-F9D4-4B26-A267-66FAE57ACB4D}" type="pres">
      <dgm:prSet presAssocID="{0C5605CE-ACBC-4235-B907-1A479BE401F8}" presName="iconBgRect" presStyleLbl="bgShp" presStyleIdx="0" presStyleCnt="4" custLinFactY="56698" custLinFactNeighborX="-2909" custLinFactNeighborY="100000"/>
      <dgm:spPr>
        <a:solidFill>
          <a:schemeClr val="accent1">
            <a:lumMod val="50000"/>
          </a:schemeClr>
        </a:solidFill>
      </dgm:spPr>
    </dgm:pt>
    <dgm:pt modelId="{ECCF30B9-9B8A-4ECD-94F6-F9D57325C730}" type="pres">
      <dgm:prSet presAssocID="{0C5605CE-ACBC-4235-B907-1A479BE401F8}" presName="iconRect" presStyleLbl="node1" presStyleIdx="0" presStyleCnt="4" custLinFactY="100000" custLinFactNeighborX="-5133" custLinFactNeighborY="170169"/>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Office Worker"/>
        </a:ext>
      </dgm:extLst>
    </dgm:pt>
    <dgm:pt modelId="{D93492EF-B9F1-4AB3-ABC2-876EF434B895}" type="pres">
      <dgm:prSet presAssocID="{0C5605CE-ACBC-4235-B907-1A479BE401F8}" presName="spaceRect" presStyleCnt="0"/>
      <dgm:spPr/>
    </dgm:pt>
    <dgm:pt modelId="{572CBB73-A11E-4A1D-983B-25711F00A3C9}" type="pres">
      <dgm:prSet presAssocID="{0C5605CE-ACBC-4235-B907-1A479BE401F8}" presName="textRect" presStyleLbl="revTx" presStyleIdx="0" presStyleCnt="4">
        <dgm:presLayoutVars>
          <dgm:chMax val="1"/>
          <dgm:chPref val="1"/>
        </dgm:presLayoutVars>
      </dgm:prSet>
      <dgm:spPr/>
    </dgm:pt>
    <dgm:pt modelId="{ABAC2F45-45AB-4D87-8479-7309DF91A4F9}" type="pres">
      <dgm:prSet presAssocID="{0AC47AE4-07E4-469F-A928-37E8BE674093}" presName="sibTrans" presStyleLbl="sibTrans2D1" presStyleIdx="0" presStyleCnt="0"/>
      <dgm:spPr/>
    </dgm:pt>
    <dgm:pt modelId="{C65437D0-9615-4E8C-8B18-93E9BECB030B}" type="pres">
      <dgm:prSet presAssocID="{7671E4BB-5004-4510-A889-8CD2D7C1D87D}" presName="compNode" presStyleCnt="0"/>
      <dgm:spPr/>
    </dgm:pt>
    <dgm:pt modelId="{D01DCD58-A447-4164-9336-3B6EF68036F3}" type="pres">
      <dgm:prSet presAssocID="{7671E4BB-5004-4510-A889-8CD2D7C1D87D}" presName="iconBgRect" presStyleLbl="bgShp" presStyleIdx="1" presStyleCnt="4" custLinFactY="55465" custLinFactNeighborX="-9" custLinFactNeighborY="100000"/>
      <dgm:spPr>
        <a:solidFill>
          <a:schemeClr val="accent1">
            <a:lumMod val="50000"/>
          </a:schemeClr>
        </a:solidFill>
      </dgm:spPr>
    </dgm:pt>
    <dgm:pt modelId="{9A6BDC96-B738-4E89-B0EA-B84D42C59B6C}" type="pres">
      <dgm:prSet presAssocID="{7671E4BB-5004-4510-A889-8CD2D7C1D87D}" presName="iconRect" presStyleLbl="node1" presStyleIdx="1" presStyleCnt="4" custLinFactY="100000" custLinFactNeighborX="-15" custLinFactNeighborY="16804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Server"/>
        </a:ext>
      </dgm:extLst>
    </dgm:pt>
    <dgm:pt modelId="{CE787F0C-5CA0-4AC8-B9CB-03BFDE18A4A6}" type="pres">
      <dgm:prSet presAssocID="{7671E4BB-5004-4510-A889-8CD2D7C1D87D}" presName="spaceRect" presStyleCnt="0"/>
      <dgm:spPr/>
    </dgm:pt>
    <dgm:pt modelId="{E2020A7F-C55E-413F-90A0-1A6C0ACB1157}" type="pres">
      <dgm:prSet presAssocID="{7671E4BB-5004-4510-A889-8CD2D7C1D87D}" presName="textRect" presStyleLbl="revTx" presStyleIdx="1" presStyleCnt="4">
        <dgm:presLayoutVars>
          <dgm:chMax val="1"/>
          <dgm:chPref val="1"/>
        </dgm:presLayoutVars>
      </dgm:prSet>
      <dgm:spPr/>
    </dgm:pt>
    <dgm:pt modelId="{3E94ADC7-4FF9-4CCC-BE90-2C84C0AF4C30}" type="pres">
      <dgm:prSet presAssocID="{6807A44C-B0D7-4E43-8641-EA4233BCFF19}" presName="sibTrans" presStyleLbl="sibTrans2D1" presStyleIdx="0" presStyleCnt="0"/>
      <dgm:spPr/>
    </dgm:pt>
    <dgm:pt modelId="{622D886F-05CC-4351-8E32-731BEED12935}" type="pres">
      <dgm:prSet presAssocID="{97CA5E17-65D1-40A9-AB9D-678D068C7312}" presName="compNode" presStyleCnt="0"/>
      <dgm:spPr/>
    </dgm:pt>
    <dgm:pt modelId="{F2573084-A91D-413C-A79E-1AC8E38AEBDD}" type="pres">
      <dgm:prSet presAssocID="{97CA5E17-65D1-40A9-AB9D-678D068C7312}" presName="iconBgRect" presStyleLbl="bgShp" presStyleIdx="2" presStyleCnt="4" custLinFactY="-47296" custLinFactNeighborX="-2909" custLinFactNeighborY="-100000"/>
      <dgm:spPr>
        <a:solidFill>
          <a:schemeClr val="accent1">
            <a:lumMod val="50000"/>
          </a:schemeClr>
        </a:solidFill>
      </dgm:spPr>
    </dgm:pt>
    <dgm:pt modelId="{0968A559-4101-4594-8153-4827D623D729}" type="pres">
      <dgm:prSet presAssocID="{97CA5E17-65D1-40A9-AB9D-678D068C7312}" presName="iconRect" presStyleLbl="node1" presStyleIdx="2" presStyleCnt="4" custLinFactY="-100000" custLinFactNeighborX="-4465" custLinFactNeighborY="-154971"/>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Handshake"/>
        </a:ext>
      </dgm:extLst>
    </dgm:pt>
    <dgm:pt modelId="{A527E09A-B7AB-43CD-A690-007C15847D09}" type="pres">
      <dgm:prSet presAssocID="{97CA5E17-65D1-40A9-AB9D-678D068C7312}" presName="spaceRect" presStyleCnt="0"/>
      <dgm:spPr/>
    </dgm:pt>
    <dgm:pt modelId="{35081535-B7E3-40AD-8F7C-BF268A4EC3F7}" type="pres">
      <dgm:prSet presAssocID="{97CA5E17-65D1-40A9-AB9D-678D068C7312}" presName="textRect" presStyleLbl="revTx" presStyleIdx="2" presStyleCnt="4">
        <dgm:presLayoutVars>
          <dgm:chMax val="1"/>
          <dgm:chPref val="1"/>
        </dgm:presLayoutVars>
      </dgm:prSet>
      <dgm:spPr/>
    </dgm:pt>
    <dgm:pt modelId="{B8E4FA46-C8C9-499D-9252-A46CB1ECBD4E}" type="pres">
      <dgm:prSet presAssocID="{90E95B62-7B65-4EFB-A9DB-7D16B3EA34CD}" presName="sibTrans" presStyleLbl="sibTrans2D1" presStyleIdx="0" presStyleCnt="0"/>
      <dgm:spPr/>
    </dgm:pt>
    <dgm:pt modelId="{1ABF97F5-07D0-4AAF-94E1-00D5D07D5086}" type="pres">
      <dgm:prSet presAssocID="{217F9655-10D8-458B-B74E-3B45BDD0FD9A}" presName="compNode" presStyleCnt="0"/>
      <dgm:spPr/>
    </dgm:pt>
    <dgm:pt modelId="{C8C02DCC-AB48-4FAC-BB31-EE70B5770154}" type="pres">
      <dgm:prSet presAssocID="{217F9655-10D8-458B-B74E-3B45BDD0FD9A}" presName="iconBgRect" presStyleLbl="bgShp" presStyleIdx="3" presStyleCnt="4" custLinFactY="-48040" custLinFactNeighborX="-9" custLinFactNeighborY="-100000"/>
      <dgm:spPr>
        <a:solidFill>
          <a:schemeClr val="accent1">
            <a:lumMod val="50000"/>
          </a:schemeClr>
        </a:solidFill>
      </dgm:spPr>
    </dgm:pt>
    <dgm:pt modelId="{89AD7508-F977-4D08-B77C-B85887E7B2A9}" type="pres">
      <dgm:prSet presAssocID="{217F9655-10D8-458B-B74E-3B45BDD0FD9A}" presName="iconRect" presStyleLbl="node1" presStyleIdx="3" presStyleCnt="4" custLinFactY="-100000" custLinFactNeighborX="-15" custLinFactNeighborY="-155240"/>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Call center"/>
        </a:ext>
      </dgm:extLst>
    </dgm:pt>
    <dgm:pt modelId="{7F771FE3-EEBA-4368-9BD8-03342AAA1836}" type="pres">
      <dgm:prSet presAssocID="{217F9655-10D8-458B-B74E-3B45BDD0FD9A}" presName="spaceRect" presStyleCnt="0"/>
      <dgm:spPr/>
    </dgm:pt>
    <dgm:pt modelId="{61C5AE22-0B45-417F-8F99-1F2C5E1B95AA}" type="pres">
      <dgm:prSet presAssocID="{217F9655-10D8-458B-B74E-3B45BDD0FD9A}" presName="textRect" presStyleLbl="revTx" presStyleIdx="3" presStyleCnt="4">
        <dgm:presLayoutVars>
          <dgm:chMax val="1"/>
          <dgm:chPref val="1"/>
        </dgm:presLayoutVars>
      </dgm:prSet>
      <dgm:spPr/>
    </dgm:pt>
  </dgm:ptLst>
  <dgm:cxnLst>
    <dgm:cxn modelId="{27D6BB16-DFA8-44FD-B202-1A74C0717CCE}" type="presOf" srcId="{90E95B62-7B65-4EFB-A9DB-7D16B3EA34CD}" destId="{B8E4FA46-C8C9-499D-9252-A46CB1ECBD4E}" srcOrd="0" destOrd="0" presId="urn:microsoft.com/office/officeart/2018/2/layout/IconCircleList"/>
    <dgm:cxn modelId="{06E5981C-F75A-48B8-B512-83307304B8F1}" type="presOf" srcId="{97CA5E17-65D1-40A9-AB9D-678D068C7312}" destId="{35081535-B7E3-40AD-8F7C-BF268A4EC3F7}" srcOrd="0" destOrd="0" presId="urn:microsoft.com/office/officeart/2018/2/layout/IconCircleList"/>
    <dgm:cxn modelId="{BEA4AA2A-E368-4466-B75E-2DEE719B2F03}" type="presOf" srcId="{7671E4BB-5004-4510-A889-8CD2D7C1D87D}" destId="{E2020A7F-C55E-413F-90A0-1A6C0ACB1157}" srcOrd="0" destOrd="0" presId="urn:microsoft.com/office/officeart/2018/2/layout/IconCircleList"/>
    <dgm:cxn modelId="{6B95932E-74F3-4156-A2FF-86440B6F5B27}" type="presOf" srcId="{A05BF0E1-98C4-4247-AF1B-60CFD11A8D50}" destId="{BC0DAFD9-F971-46AB-897D-EF8205971F3D}" srcOrd="0" destOrd="0" presId="urn:microsoft.com/office/officeart/2018/2/layout/IconCircleList"/>
    <dgm:cxn modelId="{245D2C39-8194-47BC-8184-D172CCE19BC3}" type="presOf" srcId="{0C5605CE-ACBC-4235-B907-1A479BE401F8}" destId="{572CBB73-A11E-4A1D-983B-25711F00A3C9}" srcOrd="0" destOrd="0" presId="urn:microsoft.com/office/officeart/2018/2/layout/IconCircleList"/>
    <dgm:cxn modelId="{FE2EEF6C-2415-422C-8974-669559FF8C27}" srcId="{A05BF0E1-98C4-4247-AF1B-60CFD11A8D50}" destId="{0C5605CE-ACBC-4235-B907-1A479BE401F8}" srcOrd="0" destOrd="0" parTransId="{5864D5F4-5710-4C39-BF95-4C4B5F688054}" sibTransId="{0AC47AE4-07E4-469F-A928-37E8BE674093}"/>
    <dgm:cxn modelId="{4DD57A56-F010-4477-BCF5-EA05BFBC5FDC}" srcId="{A05BF0E1-98C4-4247-AF1B-60CFD11A8D50}" destId="{7671E4BB-5004-4510-A889-8CD2D7C1D87D}" srcOrd="1" destOrd="0" parTransId="{524E984C-2CFD-4FD0-8611-84497ED3EF7F}" sibTransId="{6807A44C-B0D7-4E43-8641-EA4233BCFF19}"/>
    <dgm:cxn modelId="{6E0EC65A-0048-4316-959C-D1895E864C12}" type="presOf" srcId="{0AC47AE4-07E4-469F-A928-37E8BE674093}" destId="{ABAC2F45-45AB-4D87-8479-7309DF91A4F9}" srcOrd="0" destOrd="0" presId="urn:microsoft.com/office/officeart/2018/2/layout/IconCircleList"/>
    <dgm:cxn modelId="{ACCE32AD-CA30-4C37-A6D6-476C7EB86F97}" srcId="{A05BF0E1-98C4-4247-AF1B-60CFD11A8D50}" destId="{97CA5E17-65D1-40A9-AB9D-678D068C7312}" srcOrd="2" destOrd="0" parTransId="{C5AE3CEA-8001-4F25-BC7B-0BD22667D8B5}" sibTransId="{90E95B62-7B65-4EFB-A9DB-7D16B3EA34CD}"/>
    <dgm:cxn modelId="{C7B43BC9-E6A7-4149-8C99-1E9004DB6C85}" type="presOf" srcId="{217F9655-10D8-458B-B74E-3B45BDD0FD9A}" destId="{61C5AE22-0B45-417F-8F99-1F2C5E1B95AA}" srcOrd="0" destOrd="0" presId="urn:microsoft.com/office/officeart/2018/2/layout/IconCircleList"/>
    <dgm:cxn modelId="{75AD7BD3-567B-41CA-9FC0-0B74BD190DCA}" type="presOf" srcId="{6807A44C-B0D7-4E43-8641-EA4233BCFF19}" destId="{3E94ADC7-4FF9-4CCC-BE90-2C84C0AF4C30}" srcOrd="0" destOrd="0" presId="urn:microsoft.com/office/officeart/2018/2/layout/IconCircleList"/>
    <dgm:cxn modelId="{20D2CEF4-47D2-4E48-A8D9-239B142C6CD0}" srcId="{A05BF0E1-98C4-4247-AF1B-60CFD11A8D50}" destId="{217F9655-10D8-458B-B74E-3B45BDD0FD9A}" srcOrd="3" destOrd="0" parTransId="{8868CFB8-3363-4E6B-9FB3-2138984CC39C}" sibTransId="{D396BE70-FF82-4605-84BD-5190E2678467}"/>
    <dgm:cxn modelId="{318C1C68-66E2-461D-B7E7-D3305F350AAB}" type="presParOf" srcId="{BC0DAFD9-F971-46AB-897D-EF8205971F3D}" destId="{8970742C-D76B-4449-AA92-545398CED16D}" srcOrd="0" destOrd="0" presId="urn:microsoft.com/office/officeart/2018/2/layout/IconCircleList"/>
    <dgm:cxn modelId="{BE562C6F-C9E2-4492-B1A5-6BEF032111F7}" type="presParOf" srcId="{8970742C-D76B-4449-AA92-545398CED16D}" destId="{5DFC85D3-BF2B-4FC5-9D81-20E8A916A4D7}" srcOrd="0" destOrd="0" presId="urn:microsoft.com/office/officeart/2018/2/layout/IconCircleList"/>
    <dgm:cxn modelId="{F6B17A40-A80F-48C1-BC31-37A3BB084ED2}" type="presParOf" srcId="{5DFC85D3-BF2B-4FC5-9D81-20E8A916A4D7}" destId="{59638009-F9D4-4B26-A267-66FAE57ACB4D}" srcOrd="0" destOrd="0" presId="urn:microsoft.com/office/officeart/2018/2/layout/IconCircleList"/>
    <dgm:cxn modelId="{2C8DC092-3C16-490D-A2EA-96237BF40068}" type="presParOf" srcId="{5DFC85D3-BF2B-4FC5-9D81-20E8A916A4D7}" destId="{ECCF30B9-9B8A-4ECD-94F6-F9D57325C730}" srcOrd="1" destOrd="0" presId="urn:microsoft.com/office/officeart/2018/2/layout/IconCircleList"/>
    <dgm:cxn modelId="{F312FA2B-A735-492A-9D95-DA026EF862B1}" type="presParOf" srcId="{5DFC85D3-BF2B-4FC5-9D81-20E8A916A4D7}" destId="{D93492EF-B9F1-4AB3-ABC2-876EF434B895}" srcOrd="2" destOrd="0" presId="urn:microsoft.com/office/officeart/2018/2/layout/IconCircleList"/>
    <dgm:cxn modelId="{1B607F8C-2AC7-40B0-9A19-F686CFBA0143}" type="presParOf" srcId="{5DFC85D3-BF2B-4FC5-9D81-20E8A916A4D7}" destId="{572CBB73-A11E-4A1D-983B-25711F00A3C9}" srcOrd="3" destOrd="0" presId="urn:microsoft.com/office/officeart/2018/2/layout/IconCircleList"/>
    <dgm:cxn modelId="{813FF1D5-1A6E-49FD-A7AA-0F97189619BC}" type="presParOf" srcId="{8970742C-D76B-4449-AA92-545398CED16D}" destId="{ABAC2F45-45AB-4D87-8479-7309DF91A4F9}" srcOrd="1" destOrd="0" presId="urn:microsoft.com/office/officeart/2018/2/layout/IconCircleList"/>
    <dgm:cxn modelId="{8C341FD8-1E7F-46B0-B3C4-9513F6990E1C}" type="presParOf" srcId="{8970742C-D76B-4449-AA92-545398CED16D}" destId="{C65437D0-9615-4E8C-8B18-93E9BECB030B}" srcOrd="2" destOrd="0" presId="urn:microsoft.com/office/officeart/2018/2/layout/IconCircleList"/>
    <dgm:cxn modelId="{67D5AD00-97E2-4A59-8178-480FB3DAF6E2}" type="presParOf" srcId="{C65437D0-9615-4E8C-8B18-93E9BECB030B}" destId="{D01DCD58-A447-4164-9336-3B6EF68036F3}" srcOrd="0" destOrd="0" presId="urn:microsoft.com/office/officeart/2018/2/layout/IconCircleList"/>
    <dgm:cxn modelId="{EB717930-706B-475A-8F25-8C40BFBC16E8}" type="presParOf" srcId="{C65437D0-9615-4E8C-8B18-93E9BECB030B}" destId="{9A6BDC96-B738-4E89-B0EA-B84D42C59B6C}" srcOrd="1" destOrd="0" presId="urn:microsoft.com/office/officeart/2018/2/layout/IconCircleList"/>
    <dgm:cxn modelId="{F94193A2-BC63-436D-815A-5E42BAE70662}" type="presParOf" srcId="{C65437D0-9615-4E8C-8B18-93E9BECB030B}" destId="{CE787F0C-5CA0-4AC8-B9CB-03BFDE18A4A6}" srcOrd="2" destOrd="0" presId="urn:microsoft.com/office/officeart/2018/2/layout/IconCircleList"/>
    <dgm:cxn modelId="{B6D73BE4-9BE9-4FE1-806B-00E0455DBFE7}" type="presParOf" srcId="{C65437D0-9615-4E8C-8B18-93E9BECB030B}" destId="{E2020A7F-C55E-413F-90A0-1A6C0ACB1157}" srcOrd="3" destOrd="0" presId="urn:microsoft.com/office/officeart/2018/2/layout/IconCircleList"/>
    <dgm:cxn modelId="{50FA8F28-97A6-450D-856D-DA3203732E57}" type="presParOf" srcId="{8970742C-D76B-4449-AA92-545398CED16D}" destId="{3E94ADC7-4FF9-4CCC-BE90-2C84C0AF4C30}" srcOrd="3" destOrd="0" presId="urn:microsoft.com/office/officeart/2018/2/layout/IconCircleList"/>
    <dgm:cxn modelId="{6BA154C1-C177-4904-A27D-4E5FB56AE7F6}" type="presParOf" srcId="{8970742C-D76B-4449-AA92-545398CED16D}" destId="{622D886F-05CC-4351-8E32-731BEED12935}" srcOrd="4" destOrd="0" presId="urn:microsoft.com/office/officeart/2018/2/layout/IconCircleList"/>
    <dgm:cxn modelId="{D3719F43-BE44-4722-8911-CF4AC346CD7C}" type="presParOf" srcId="{622D886F-05CC-4351-8E32-731BEED12935}" destId="{F2573084-A91D-413C-A79E-1AC8E38AEBDD}" srcOrd="0" destOrd="0" presId="urn:microsoft.com/office/officeart/2018/2/layout/IconCircleList"/>
    <dgm:cxn modelId="{28150414-2062-4CA5-839B-C0F9B1B0DFCE}" type="presParOf" srcId="{622D886F-05CC-4351-8E32-731BEED12935}" destId="{0968A559-4101-4594-8153-4827D623D729}" srcOrd="1" destOrd="0" presId="urn:microsoft.com/office/officeart/2018/2/layout/IconCircleList"/>
    <dgm:cxn modelId="{C2C0DECB-DDA6-47A4-8E48-24CB9CA3F87F}" type="presParOf" srcId="{622D886F-05CC-4351-8E32-731BEED12935}" destId="{A527E09A-B7AB-43CD-A690-007C15847D09}" srcOrd="2" destOrd="0" presId="urn:microsoft.com/office/officeart/2018/2/layout/IconCircleList"/>
    <dgm:cxn modelId="{3C376177-E0C7-44D3-8913-B3944C100B72}" type="presParOf" srcId="{622D886F-05CC-4351-8E32-731BEED12935}" destId="{35081535-B7E3-40AD-8F7C-BF268A4EC3F7}" srcOrd="3" destOrd="0" presId="urn:microsoft.com/office/officeart/2018/2/layout/IconCircleList"/>
    <dgm:cxn modelId="{8976D9D3-06A4-48F7-83A2-71C99AC8859C}" type="presParOf" srcId="{8970742C-D76B-4449-AA92-545398CED16D}" destId="{B8E4FA46-C8C9-499D-9252-A46CB1ECBD4E}" srcOrd="5" destOrd="0" presId="urn:microsoft.com/office/officeart/2018/2/layout/IconCircleList"/>
    <dgm:cxn modelId="{BB452BA4-87F6-4740-90FB-5135DB0DCE28}" type="presParOf" srcId="{8970742C-D76B-4449-AA92-545398CED16D}" destId="{1ABF97F5-07D0-4AAF-94E1-00D5D07D5086}" srcOrd="6" destOrd="0" presId="urn:microsoft.com/office/officeart/2018/2/layout/IconCircleList"/>
    <dgm:cxn modelId="{1F358E52-F298-4F1D-95FB-CACE53BB6CC9}" type="presParOf" srcId="{1ABF97F5-07D0-4AAF-94E1-00D5D07D5086}" destId="{C8C02DCC-AB48-4FAC-BB31-EE70B5770154}" srcOrd="0" destOrd="0" presId="urn:microsoft.com/office/officeart/2018/2/layout/IconCircleList"/>
    <dgm:cxn modelId="{658B542C-CF5C-4625-B52C-2F97AF04A560}" type="presParOf" srcId="{1ABF97F5-07D0-4AAF-94E1-00D5D07D5086}" destId="{89AD7508-F977-4D08-B77C-B85887E7B2A9}" srcOrd="1" destOrd="0" presId="urn:microsoft.com/office/officeart/2018/2/layout/IconCircleList"/>
    <dgm:cxn modelId="{37DF7AF6-9FB0-4C18-9D56-2ACC9A304994}" type="presParOf" srcId="{1ABF97F5-07D0-4AAF-94E1-00D5D07D5086}" destId="{7F771FE3-EEBA-4368-9BD8-03342AAA1836}" srcOrd="2" destOrd="0" presId="urn:microsoft.com/office/officeart/2018/2/layout/IconCircleList"/>
    <dgm:cxn modelId="{19EE844B-D2E1-4E9E-85FD-018657C44F5E}" type="presParOf" srcId="{1ABF97F5-07D0-4AAF-94E1-00D5D07D5086}" destId="{61C5AE22-0B45-417F-8F99-1F2C5E1B95AA}" srcOrd="3" destOrd="0" presId="urn:microsoft.com/office/officeart/2018/2/layout/IconCircleList"/>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597DBD8-87C7-4983-BABA-19865868F7F7}"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E80B76C9-AF12-4AAE-BE45-F309D3AA3C8D}">
      <dgm:prSet/>
      <dgm:spPr/>
      <dgm:t>
        <a:bodyPr/>
        <a:lstStyle/>
        <a:p>
          <a:r>
            <a:rPr lang="en-US" dirty="0"/>
            <a:t>MOJ IDVA Fund - £190k</a:t>
          </a:r>
        </a:p>
      </dgm:t>
    </dgm:pt>
    <dgm:pt modelId="{4DE82956-AE62-48D8-9D57-953FE6E2DA01}" type="parTrans" cxnId="{8689499D-D5C3-46F3-B20A-48EFF106D290}">
      <dgm:prSet/>
      <dgm:spPr/>
      <dgm:t>
        <a:bodyPr/>
        <a:lstStyle/>
        <a:p>
          <a:endParaRPr lang="en-US"/>
        </a:p>
      </dgm:t>
    </dgm:pt>
    <dgm:pt modelId="{085B36A9-0725-43A4-9AC8-17A965B839B8}" type="sibTrans" cxnId="{8689499D-D5C3-46F3-B20A-48EFF106D290}">
      <dgm:prSet/>
      <dgm:spPr/>
      <dgm:t>
        <a:bodyPr/>
        <a:lstStyle/>
        <a:p>
          <a:endParaRPr lang="en-US"/>
        </a:p>
      </dgm:t>
    </dgm:pt>
    <dgm:pt modelId="{F5BE7719-02CB-4C9F-846D-C01F10E83899}">
      <dgm:prSet/>
      <dgm:spPr/>
      <dgm:t>
        <a:bodyPr/>
        <a:lstStyle/>
        <a:p>
          <a:r>
            <a:rPr lang="en-US" dirty="0"/>
            <a:t>5 IDVA posts above core contract</a:t>
          </a:r>
        </a:p>
      </dgm:t>
    </dgm:pt>
    <dgm:pt modelId="{D910B2DA-3153-4D1B-94DE-5EF9BFD68379}" type="parTrans" cxnId="{17748D70-8464-4279-BF54-AF311117756E}">
      <dgm:prSet/>
      <dgm:spPr/>
      <dgm:t>
        <a:bodyPr/>
        <a:lstStyle/>
        <a:p>
          <a:endParaRPr lang="en-US"/>
        </a:p>
      </dgm:t>
    </dgm:pt>
    <dgm:pt modelId="{407BDC5E-F106-4AA9-9A12-BDC5EDA716F5}" type="sibTrans" cxnId="{17748D70-8464-4279-BF54-AF311117756E}">
      <dgm:prSet/>
      <dgm:spPr/>
      <dgm:t>
        <a:bodyPr/>
        <a:lstStyle/>
        <a:p>
          <a:endParaRPr lang="en-US"/>
        </a:p>
      </dgm:t>
    </dgm:pt>
    <dgm:pt modelId="{7670ED74-46DE-467D-9DD4-9FFB2494DD2C}">
      <dgm:prSet/>
      <dgm:spPr/>
      <dgm:t>
        <a:bodyPr/>
        <a:lstStyle/>
        <a:p>
          <a:r>
            <a:rPr lang="en-US" dirty="0"/>
            <a:t>Annual award</a:t>
          </a:r>
        </a:p>
      </dgm:t>
    </dgm:pt>
    <dgm:pt modelId="{D7746450-535B-4A31-B06D-003F254BC8A8}" type="parTrans" cxnId="{4A7DB937-11BA-4B84-A65C-D93810B132EE}">
      <dgm:prSet/>
      <dgm:spPr/>
      <dgm:t>
        <a:bodyPr/>
        <a:lstStyle/>
        <a:p>
          <a:endParaRPr lang="en-US"/>
        </a:p>
      </dgm:t>
    </dgm:pt>
    <dgm:pt modelId="{0DCD2E6E-9A80-4543-A9F9-CD95E8547727}" type="sibTrans" cxnId="{4A7DB937-11BA-4B84-A65C-D93810B132EE}">
      <dgm:prSet/>
      <dgm:spPr/>
      <dgm:t>
        <a:bodyPr/>
        <a:lstStyle/>
        <a:p>
          <a:endParaRPr lang="en-US"/>
        </a:p>
      </dgm:t>
    </dgm:pt>
    <dgm:pt modelId="{E9481876-5621-416D-97B8-791F25632B76}">
      <dgm:prSet/>
      <dgm:spPr/>
      <dgm:t>
        <a:bodyPr/>
        <a:lstStyle/>
        <a:p>
          <a:r>
            <a:rPr lang="en-US" dirty="0"/>
            <a:t>MOJ Pathfinder - £90k</a:t>
          </a:r>
        </a:p>
      </dgm:t>
    </dgm:pt>
    <dgm:pt modelId="{67A6F8B9-FE22-469A-B25C-BF89BB255989}" type="parTrans" cxnId="{4B5FBE09-4ED7-4075-9FE6-5AEAAC8F9602}">
      <dgm:prSet/>
      <dgm:spPr/>
      <dgm:t>
        <a:bodyPr/>
        <a:lstStyle/>
        <a:p>
          <a:endParaRPr lang="en-US"/>
        </a:p>
      </dgm:t>
    </dgm:pt>
    <dgm:pt modelId="{A07D1109-BEE9-4F68-81EF-0002F1B07A05}" type="sibTrans" cxnId="{4B5FBE09-4ED7-4075-9FE6-5AEAAC8F9602}">
      <dgm:prSet/>
      <dgm:spPr/>
      <dgm:t>
        <a:bodyPr/>
        <a:lstStyle/>
        <a:p>
          <a:endParaRPr lang="en-US"/>
        </a:p>
      </dgm:t>
    </dgm:pt>
    <dgm:pt modelId="{6724B85C-148C-4603-8F7E-BD82D19086BE}">
      <dgm:prSet/>
      <dgm:spPr/>
      <dgm:t>
        <a:bodyPr/>
        <a:lstStyle/>
        <a:p>
          <a:r>
            <a:rPr lang="en-US"/>
            <a:t>1 or 2 posts to support special DA courts</a:t>
          </a:r>
        </a:p>
      </dgm:t>
    </dgm:pt>
    <dgm:pt modelId="{E127C721-F12A-44A4-8900-FB79BB27C681}" type="parTrans" cxnId="{8B693B86-0592-4F7E-9A87-734FAFFD8ECD}">
      <dgm:prSet/>
      <dgm:spPr/>
      <dgm:t>
        <a:bodyPr/>
        <a:lstStyle/>
        <a:p>
          <a:endParaRPr lang="en-US"/>
        </a:p>
      </dgm:t>
    </dgm:pt>
    <dgm:pt modelId="{C9B870DF-AEA7-442A-AD6A-A786FE85AEEE}" type="sibTrans" cxnId="{8B693B86-0592-4F7E-9A87-734FAFFD8ECD}">
      <dgm:prSet/>
      <dgm:spPr/>
      <dgm:t>
        <a:bodyPr/>
        <a:lstStyle/>
        <a:p>
          <a:endParaRPr lang="en-US"/>
        </a:p>
      </dgm:t>
    </dgm:pt>
    <dgm:pt modelId="{8985ACC0-3445-4B81-8D8B-C3B8DF68330A}">
      <dgm:prSet/>
      <dgm:spPr/>
      <dgm:t>
        <a:bodyPr/>
        <a:lstStyle/>
        <a:p>
          <a:r>
            <a:rPr lang="en-US" dirty="0"/>
            <a:t>To support victims in specialist DA courts only</a:t>
          </a:r>
        </a:p>
      </dgm:t>
    </dgm:pt>
    <dgm:pt modelId="{4BF83867-E1B6-4CF6-B650-4710437B1D46}" type="parTrans" cxnId="{A2869C03-4A7B-4AF7-8212-702DA124E02C}">
      <dgm:prSet/>
      <dgm:spPr/>
      <dgm:t>
        <a:bodyPr/>
        <a:lstStyle/>
        <a:p>
          <a:endParaRPr lang="en-US"/>
        </a:p>
      </dgm:t>
    </dgm:pt>
    <dgm:pt modelId="{75368201-5A73-403E-A099-751AD16EECC8}" type="sibTrans" cxnId="{A2869C03-4A7B-4AF7-8212-702DA124E02C}">
      <dgm:prSet/>
      <dgm:spPr/>
      <dgm:t>
        <a:bodyPr/>
        <a:lstStyle/>
        <a:p>
          <a:endParaRPr lang="en-US"/>
        </a:p>
      </dgm:t>
    </dgm:pt>
    <dgm:pt modelId="{8B830C24-17B6-4800-B113-A274053A7396}">
      <dgm:prSet/>
      <dgm:spPr/>
      <dgm:t>
        <a:bodyPr/>
        <a:lstStyle/>
        <a:p>
          <a:r>
            <a:rPr lang="en-US" dirty="0"/>
            <a:t>2 of which are CYP IDVA</a:t>
          </a:r>
        </a:p>
      </dgm:t>
    </dgm:pt>
    <dgm:pt modelId="{01E50853-4F8C-4639-BE59-0593D0415DE4}" type="parTrans" cxnId="{E2939C08-8C4E-453F-AAF2-3B7831D086DF}">
      <dgm:prSet/>
      <dgm:spPr/>
      <dgm:t>
        <a:bodyPr/>
        <a:lstStyle/>
        <a:p>
          <a:endParaRPr lang="en-GB"/>
        </a:p>
      </dgm:t>
    </dgm:pt>
    <dgm:pt modelId="{FACD4E0D-380F-458C-BFB0-5F5F4271136E}" type="sibTrans" cxnId="{E2939C08-8C4E-453F-AAF2-3B7831D086DF}">
      <dgm:prSet/>
      <dgm:spPr/>
      <dgm:t>
        <a:bodyPr/>
        <a:lstStyle/>
        <a:p>
          <a:endParaRPr lang="en-GB"/>
        </a:p>
      </dgm:t>
    </dgm:pt>
    <dgm:pt modelId="{2D0B6E01-253F-44BB-8EA4-5869BFF9CE0F}" type="pres">
      <dgm:prSet presAssocID="{5597DBD8-87C7-4983-BABA-19865868F7F7}" presName="linear" presStyleCnt="0">
        <dgm:presLayoutVars>
          <dgm:dir/>
          <dgm:animLvl val="lvl"/>
          <dgm:resizeHandles val="exact"/>
        </dgm:presLayoutVars>
      </dgm:prSet>
      <dgm:spPr/>
    </dgm:pt>
    <dgm:pt modelId="{5232F109-0E77-4E7C-A984-82FCA92DA86C}" type="pres">
      <dgm:prSet presAssocID="{E80B76C9-AF12-4AAE-BE45-F309D3AA3C8D}" presName="parentLin" presStyleCnt="0"/>
      <dgm:spPr/>
    </dgm:pt>
    <dgm:pt modelId="{E976297D-57CD-4278-9216-11DFA168F386}" type="pres">
      <dgm:prSet presAssocID="{E80B76C9-AF12-4AAE-BE45-F309D3AA3C8D}" presName="parentLeftMargin" presStyleLbl="node1" presStyleIdx="0" presStyleCnt="2"/>
      <dgm:spPr/>
    </dgm:pt>
    <dgm:pt modelId="{9E5347D9-B878-4391-BDF9-DD6957E25D3A}" type="pres">
      <dgm:prSet presAssocID="{E80B76C9-AF12-4AAE-BE45-F309D3AA3C8D}" presName="parentText" presStyleLbl="node1" presStyleIdx="0" presStyleCnt="2" custLinFactNeighborY="-10274">
        <dgm:presLayoutVars>
          <dgm:chMax val="0"/>
          <dgm:bulletEnabled val="1"/>
        </dgm:presLayoutVars>
      </dgm:prSet>
      <dgm:spPr/>
    </dgm:pt>
    <dgm:pt modelId="{7BEB5D9E-9C27-4CCE-BE59-D78ABA2C73D6}" type="pres">
      <dgm:prSet presAssocID="{E80B76C9-AF12-4AAE-BE45-F309D3AA3C8D}" presName="negativeSpace" presStyleCnt="0"/>
      <dgm:spPr/>
    </dgm:pt>
    <dgm:pt modelId="{5FAA9AF9-4AA8-4824-9AFD-85A36882CE38}" type="pres">
      <dgm:prSet presAssocID="{E80B76C9-AF12-4AAE-BE45-F309D3AA3C8D}" presName="childText" presStyleLbl="conFgAcc1" presStyleIdx="0" presStyleCnt="2" custLinFactY="-2871" custLinFactNeighborY="-100000">
        <dgm:presLayoutVars>
          <dgm:bulletEnabled val="1"/>
        </dgm:presLayoutVars>
      </dgm:prSet>
      <dgm:spPr/>
    </dgm:pt>
    <dgm:pt modelId="{65EF3281-AA7C-4147-926A-3C263F8688F1}" type="pres">
      <dgm:prSet presAssocID="{085B36A9-0725-43A4-9AC8-17A965B839B8}" presName="spaceBetweenRectangles" presStyleCnt="0"/>
      <dgm:spPr/>
    </dgm:pt>
    <dgm:pt modelId="{665EDD89-2845-494C-A478-6F8D52CA162E}" type="pres">
      <dgm:prSet presAssocID="{E9481876-5621-416D-97B8-791F25632B76}" presName="parentLin" presStyleCnt="0"/>
      <dgm:spPr/>
    </dgm:pt>
    <dgm:pt modelId="{58B3906F-D01A-4BBA-A54C-C73923FD2913}" type="pres">
      <dgm:prSet presAssocID="{E9481876-5621-416D-97B8-791F25632B76}" presName="parentLeftMargin" presStyleLbl="node1" presStyleIdx="0" presStyleCnt="2"/>
      <dgm:spPr/>
    </dgm:pt>
    <dgm:pt modelId="{A1751E28-F053-4F0A-8487-633926F7DEF0}" type="pres">
      <dgm:prSet presAssocID="{E9481876-5621-416D-97B8-791F25632B76}" presName="parentText" presStyleLbl="node1" presStyleIdx="1" presStyleCnt="2" custLinFactNeighborY="-23960">
        <dgm:presLayoutVars>
          <dgm:chMax val="0"/>
          <dgm:bulletEnabled val="1"/>
        </dgm:presLayoutVars>
      </dgm:prSet>
      <dgm:spPr/>
    </dgm:pt>
    <dgm:pt modelId="{84293CCE-91C9-4AEA-94E0-11D0DF78ACF3}" type="pres">
      <dgm:prSet presAssocID="{E9481876-5621-416D-97B8-791F25632B76}" presName="negativeSpace" presStyleCnt="0"/>
      <dgm:spPr/>
    </dgm:pt>
    <dgm:pt modelId="{EAE24375-1599-46D5-BB33-91EA9EB07608}" type="pres">
      <dgm:prSet presAssocID="{E9481876-5621-416D-97B8-791F25632B76}" presName="childText" presStyleLbl="conFgAcc1" presStyleIdx="1" presStyleCnt="2" custLinFactNeighborY="-47917">
        <dgm:presLayoutVars>
          <dgm:bulletEnabled val="1"/>
        </dgm:presLayoutVars>
      </dgm:prSet>
      <dgm:spPr/>
    </dgm:pt>
  </dgm:ptLst>
  <dgm:cxnLst>
    <dgm:cxn modelId="{A2869C03-4A7B-4AF7-8212-702DA124E02C}" srcId="{E9481876-5621-416D-97B8-791F25632B76}" destId="{8985ACC0-3445-4B81-8D8B-C3B8DF68330A}" srcOrd="1" destOrd="0" parTransId="{4BF83867-E1B6-4CF6-B650-4710437B1D46}" sibTransId="{75368201-5A73-403E-A099-751AD16EECC8}"/>
    <dgm:cxn modelId="{E2939C08-8C4E-453F-AAF2-3B7831D086DF}" srcId="{E80B76C9-AF12-4AAE-BE45-F309D3AA3C8D}" destId="{8B830C24-17B6-4800-B113-A274053A7396}" srcOrd="1" destOrd="0" parTransId="{01E50853-4F8C-4639-BE59-0593D0415DE4}" sibTransId="{FACD4E0D-380F-458C-BFB0-5F5F4271136E}"/>
    <dgm:cxn modelId="{4B5FBE09-4ED7-4075-9FE6-5AEAAC8F9602}" srcId="{5597DBD8-87C7-4983-BABA-19865868F7F7}" destId="{E9481876-5621-416D-97B8-791F25632B76}" srcOrd="1" destOrd="0" parTransId="{67A6F8B9-FE22-469A-B25C-BF89BB255989}" sibTransId="{A07D1109-BEE9-4F68-81EF-0002F1B07A05}"/>
    <dgm:cxn modelId="{17AD6E0D-AB25-4C95-AA08-38E78FB33615}" type="presOf" srcId="{8B830C24-17B6-4800-B113-A274053A7396}" destId="{5FAA9AF9-4AA8-4824-9AFD-85A36882CE38}" srcOrd="0" destOrd="1" presId="urn:microsoft.com/office/officeart/2005/8/layout/list1"/>
    <dgm:cxn modelId="{4A7DB937-11BA-4B84-A65C-D93810B132EE}" srcId="{E80B76C9-AF12-4AAE-BE45-F309D3AA3C8D}" destId="{7670ED74-46DE-467D-9DD4-9FFB2494DD2C}" srcOrd="2" destOrd="0" parTransId="{D7746450-535B-4A31-B06D-003F254BC8A8}" sibTransId="{0DCD2E6E-9A80-4543-A9F9-CD95E8547727}"/>
    <dgm:cxn modelId="{2E29A940-3297-4F8B-9319-62D736E3B313}" type="presOf" srcId="{8985ACC0-3445-4B81-8D8B-C3B8DF68330A}" destId="{EAE24375-1599-46D5-BB33-91EA9EB07608}" srcOrd="0" destOrd="1" presId="urn:microsoft.com/office/officeart/2005/8/layout/list1"/>
    <dgm:cxn modelId="{14141E61-A273-4CEA-9AEC-B39B2D2AEBA2}" type="presOf" srcId="{6724B85C-148C-4603-8F7E-BD82D19086BE}" destId="{EAE24375-1599-46D5-BB33-91EA9EB07608}" srcOrd="0" destOrd="0" presId="urn:microsoft.com/office/officeart/2005/8/layout/list1"/>
    <dgm:cxn modelId="{0E92256B-C6C2-4161-BA7B-4FE96DEAAD0A}" type="presOf" srcId="{E9481876-5621-416D-97B8-791F25632B76}" destId="{58B3906F-D01A-4BBA-A54C-C73923FD2913}" srcOrd="0" destOrd="0" presId="urn:microsoft.com/office/officeart/2005/8/layout/list1"/>
    <dgm:cxn modelId="{5CA8E64B-F7F1-40F9-8620-FA0D91992029}" type="presOf" srcId="{E80B76C9-AF12-4AAE-BE45-F309D3AA3C8D}" destId="{E976297D-57CD-4278-9216-11DFA168F386}" srcOrd="0" destOrd="0" presId="urn:microsoft.com/office/officeart/2005/8/layout/list1"/>
    <dgm:cxn modelId="{B436736D-2A8C-4578-86E4-17C3DC3FE25D}" type="presOf" srcId="{E9481876-5621-416D-97B8-791F25632B76}" destId="{A1751E28-F053-4F0A-8487-633926F7DEF0}" srcOrd="1" destOrd="0" presId="urn:microsoft.com/office/officeart/2005/8/layout/list1"/>
    <dgm:cxn modelId="{17748D70-8464-4279-BF54-AF311117756E}" srcId="{E80B76C9-AF12-4AAE-BE45-F309D3AA3C8D}" destId="{F5BE7719-02CB-4C9F-846D-C01F10E83899}" srcOrd="0" destOrd="0" parTransId="{D910B2DA-3153-4D1B-94DE-5EF9BFD68379}" sibTransId="{407BDC5E-F106-4AA9-9A12-BDC5EDA716F5}"/>
    <dgm:cxn modelId="{8B693B86-0592-4F7E-9A87-734FAFFD8ECD}" srcId="{E9481876-5621-416D-97B8-791F25632B76}" destId="{6724B85C-148C-4603-8F7E-BD82D19086BE}" srcOrd="0" destOrd="0" parTransId="{E127C721-F12A-44A4-8900-FB79BB27C681}" sibTransId="{C9B870DF-AEA7-442A-AD6A-A786FE85AEEE}"/>
    <dgm:cxn modelId="{8689499D-D5C3-46F3-B20A-48EFF106D290}" srcId="{5597DBD8-87C7-4983-BABA-19865868F7F7}" destId="{E80B76C9-AF12-4AAE-BE45-F309D3AA3C8D}" srcOrd="0" destOrd="0" parTransId="{4DE82956-AE62-48D8-9D57-953FE6E2DA01}" sibTransId="{085B36A9-0725-43A4-9AC8-17A965B839B8}"/>
    <dgm:cxn modelId="{56C0BDA1-6060-4F1F-9559-E9ED08EC91F3}" type="presOf" srcId="{7670ED74-46DE-467D-9DD4-9FFB2494DD2C}" destId="{5FAA9AF9-4AA8-4824-9AFD-85A36882CE38}" srcOrd="0" destOrd="2" presId="urn:microsoft.com/office/officeart/2005/8/layout/list1"/>
    <dgm:cxn modelId="{6A723EBA-35FE-4DF8-8A13-AAB994A807EC}" type="presOf" srcId="{5597DBD8-87C7-4983-BABA-19865868F7F7}" destId="{2D0B6E01-253F-44BB-8EA4-5869BFF9CE0F}" srcOrd="0" destOrd="0" presId="urn:microsoft.com/office/officeart/2005/8/layout/list1"/>
    <dgm:cxn modelId="{4867FFE7-C7BB-47C1-BBE4-153DF9350232}" type="presOf" srcId="{F5BE7719-02CB-4C9F-846D-C01F10E83899}" destId="{5FAA9AF9-4AA8-4824-9AFD-85A36882CE38}" srcOrd="0" destOrd="0" presId="urn:microsoft.com/office/officeart/2005/8/layout/list1"/>
    <dgm:cxn modelId="{50A3A0FB-CAEB-4E0E-911D-50C41F612B57}" type="presOf" srcId="{E80B76C9-AF12-4AAE-BE45-F309D3AA3C8D}" destId="{9E5347D9-B878-4391-BDF9-DD6957E25D3A}" srcOrd="1" destOrd="0" presId="urn:microsoft.com/office/officeart/2005/8/layout/list1"/>
    <dgm:cxn modelId="{2C7B2338-DD8D-4B29-9A12-D2F1FD4B3108}" type="presParOf" srcId="{2D0B6E01-253F-44BB-8EA4-5869BFF9CE0F}" destId="{5232F109-0E77-4E7C-A984-82FCA92DA86C}" srcOrd="0" destOrd="0" presId="urn:microsoft.com/office/officeart/2005/8/layout/list1"/>
    <dgm:cxn modelId="{6AF798CF-8B7B-47A6-936C-878D461EFA1F}" type="presParOf" srcId="{5232F109-0E77-4E7C-A984-82FCA92DA86C}" destId="{E976297D-57CD-4278-9216-11DFA168F386}" srcOrd="0" destOrd="0" presId="urn:microsoft.com/office/officeart/2005/8/layout/list1"/>
    <dgm:cxn modelId="{7830FCF7-A377-4D7B-B02D-1C66C13A2F58}" type="presParOf" srcId="{5232F109-0E77-4E7C-A984-82FCA92DA86C}" destId="{9E5347D9-B878-4391-BDF9-DD6957E25D3A}" srcOrd="1" destOrd="0" presId="urn:microsoft.com/office/officeart/2005/8/layout/list1"/>
    <dgm:cxn modelId="{6487D047-A6DB-44DD-86B5-E0B8DA1D32E6}" type="presParOf" srcId="{2D0B6E01-253F-44BB-8EA4-5869BFF9CE0F}" destId="{7BEB5D9E-9C27-4CCE-BE59-D78ABA2C73D6}" srcOrd="1" destOrd="0" presId="urn:microsoft.com/office/officeart/2005/8/layout/list1"/>
    <dgm:cxn modelId="{5BD6D660-90CC-4F2B-A8D1-3ED58779331D}" type="presParOf" srcId="{2D0B6E01-253F-44BB-8EA4-5869BFF9CE0F}" destId="{5FAA9AF9-4AA8-4824-9AFD-85A36882CE38}" srcOrd="2" destOrd="0" presId="urn:microsoft.com/office/officeart/2005/8/layout/list1"/>
    <dgm:cxn modelId="{EDC4CE95-DE50-4686-828C-3805703FD0B5}" type="presParOf" srcId="{2D0B6E01-253F-44BB-8EA4-5869BFF9CE0F}" destId="{65EF3281-AA7C-4147-926A-3C263F8688F1}" srcOrd="3" destOrd="0" presId="urn:microsoft.com/office/officeart/2005/8/layout/list1"/>
    <dgm:cxn modelId="{1ABEA548-4CDE-412A-AE3B-B656CC8BCD24}" type="presParOf" srcId="{2D0B6E01-253F-44BB-8EA4-5869BFF9CE0F}" destId="{665EDD89-2845-494C-A478-6F8D52CA162E}" srcOrd="4" destOrd="0" presId="urn:microsoft.com/office/officeart/2005/8/layout/list1"/>
    <dgm:cxn modelId="{75B6B3D4-4816-468E-A91B-D2E01DF8AE58}" type="presParOf" srcId="{665EDD89-2845-494C-A478-6F8D52CA162E}" destId="{58B3906F-D01A-4BBA-A54C-C73923FD2913}" srcOrd="0" destOrd="0" presId="urn:microsoft.com/office/officeart/2005/8/layout/list1"/>
    <dgm:cxn modelId="{591737B8-74B1-4277-AC2E-85F74A5F4F0E}" type="presParOf" srcId="{665EDD89-2845-494C-A478-6F8D52CA162E}" destId="{A1751E28-F053-4F0A-8487-633926F7DEF0}" srcOrd="1" destOrd="0" presId="urn:microsoft.com/office/officeart/2005/8/layout/list1"/>
    <dgm:cxn modelId="{4A16E8E9-2A78-4C41-B1BE-747456960BEA}" type="presParOf" srcId="{2D0B6E01-253F-44BB-8EA4-5869BFF9CE0F}" destId="{84293CCE-91C9-4AEA-94E0-11D0DF78ACF3}" srcOrd="5" destOrd="0" presId="urn:microsoft.com/office/officeart/2005/8/layout/list1"/>
    <dgm:cxn modelId="{A9653D41-21C6-43A7-94B2-61A41E0639B2}" type="presParOf" srcId="{2D0B6E01-253F-44BB-8EA4-5869BFF9CE0F}" destId="{EAE24375-1599-46D5-BB33-91EA9EB07608}" srcOrd="6" destOrd="0" presId="urn:microsoft.com/office/officeart/2005/8/layout/list1"/>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638009-F9D4-4B26-A267-66FAE57ACB4D}">
      <dsp:nvSpPr>
        <dsp:cNvPr id="0" name=""/>
        <dsp:cNvSpPr/>
      </dsp:nvSpPr>
      <dsp:spPr>
        <a:xfrm>
          <a:off x="152410" y="3681010"/>
          <a:ext cx="2042208" cy="2042208"/>
        </a:xfrm>
        <a:prstGeom prst="ellipse">
          <a:avLst/>
        </a:prstGeom>
        <a:solidFill>
          <a:schemeClr val="accent1">
            <a:lumMod val="50000"/>
          </a:schemeClr>
        </a:solidFill>
        <a:ln>
          <a:noFill/>
        </a:ln>
        <a:effectLst/>
      </dsp:spPr>
      <dsp:style>
        <a:lnRef idx="0">
          <a:scrgbClr r="0" g="0" b="0"/>
        </a:lnRef>
        <a:fillRef idx="1">
          <a:scrgbClr r="0" g="0" b="0"/>
        </a:fillRef>
        <a:effectRef idx="0">
          <a:scrgbClr r="0" g="0" b="0"/>
        </a:effectRef>
        <a:fontRef idx="minor"/>
      </dsp:style>
    </dsp:sp>
    <dsp:sp modelId="{ECCF30B9-9B8A-4ECD-94F6-F9D57325C730}">
      <dsp:nvSpPr>
        <dsp:cNvPr id="0" name=""/>
        <dsp:cNvSpPr/>
      </dsp:nvSpPr>
      <dsp:spPr>
        <a:xfrm>
          <a:off x="579882" y="4109874"/>
          <a:ext cx="1184480" cy="118448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72CBB73-A11E-4A1D-983B-25711F00A3C9}">
      <dsp:nvSpPr>
        <dsp:cNvPr id="0" name=""/>
        <dsp:cNvSpPr/>
      </dsp:nvSpPr>
      <dsp:spPr>
        <a:xfrm>
          <a:off x="2691641" y="480911"/>
          <a:ext cx="4813776" cy="20422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600200">
            <a:lnSpc>
              <a:spcPct val="100000"/>
            </a:lnSpc>
            <a:spcBef>
              <a:spcPct val="0"/>
            </a:spcBef>
            <a:spcAft>
              <a:spcPct val="35000"/>
            </a:spcAft>
            <a:buNone/>
          </a:pPr>
          <a:r>
            <a:rPr lang="en-US" sz="3600" kern="1200" dirty="0"/>
            <a:t>Partners have a desire to co-design and commission local DA services. </a:t>
          </a:r>
        </a:p>
      </dsp:txBody>
      <dsp:txXfrm>
        <a:off x="2691641" y="480911"/>
        <a:ext cx="4813776" cy="2042208"/>
      </dsp:txXfrm>
    </dsp:sp>
    <dsp:sp modelId="{D01DCD58-A447-4164-9336-3B6EF68036F3}">
      <dsp:nvSpPr>
        <dsp:cNvPr id="0" name=""/>
        <dsp:cNvSpPr/>
      </dsp:nvSpPr>
      <dsp:spPr>
        <a:xfrm>
          <a:off x="8343998" y="3655830"/>
          <a:ext cx="2042208" cy="2042208"/>
        </a:xfrm>
        <a:prstGeom prst="ellipse">
          <a:avLst/>
        </a:prstGeom>
        <a:solidFill>
          <a:schemeClr val="accent1">
            <a:lumMod val="50000"/>
          </a:schemeClr>
        </a:solidFill>
        <a:ln>
          <a:noFill/>
        </a:ln>
        <a:effectLst/>
      </dsp:spPr>
      <dsp:style>
        <a:lnRef idx="0">
          <a:scrgbClr r="0" g="0" b="0"/>
        </a:lnRef>
        <a:fillRef idx="1">
          <a:scrgbClr r="0" g="0" b="0"/>
        </a:fillRef>
        <a:effectRef idx="0">
          <a:scrgbClr r="0" g="0" b="0"/>
        </a:effectRef>
        <a:fontRef idx="minor"/>
      </dsp:style>
    </dsp:sp>
    <dsp:sp modelId="{9A6BDC96-B738-4E89-B0EA-B84D42C59B6C}">
      <dsp:nvSpPr>
        <dsp:cNvPr id="0" name=""/>
        <dsp:cNvSpPr/>
      </dsp:nvSpPr>
      <dsp:spPr>
        <a:xfrm>
          <a:off x="8772868" y="4084680"/>
          <a:ext cx="1184480" cy="118448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2020A7F-C55E-413F-90A0-1A6C0ACB1157}">
      <dsp:nvSpPr>
        <dsp:cNvPr id="0" name=""/>
        <dsp:cNvSpPr/>
      </dsp:nvSpPr>
      <dsp:spPr>
        <a:xfrm>
          <a:off x="10824006" y="480911"/>
          <a:ext cx="4813776" cy="20422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600200">
            <a:lnSpc>
              <a:spcPct val="100000"/>
            </a:lnSpc>
            <a:spcBef>
              <a:spcPct val="0"/>
            </a:spcBef>
            <a:spcAft>
              <a:spcPct val="35000"/>
            </a:spcAft>
            <a:buNone/>
          </a:pPr>
          <a:r>
            <a:rPr lang="en-US" sz="3600" kern="1200" dirty="0"/>
            <a:t>Single all risk service, or a single front door</a:t>
          </a:r>
        </a:p>
      </dsp:txBody>
      <dsp:txXfrm>
        <a:off x="10824006" y="480911"/>
        <a:ext cx="4813776" cy="2042208"/>
      </dsp:txXfrm>
    </dsp:sp>
    <dsp:sp modelId="{F2573084-A91D-413C-A79E-1AC8E38AEBDD}">
      <dsp:nvSpPr>
        <dsp:cNvPr id="0" name=""/>
        <dsp:cNvSpPr/>
      </dsp:nvSpPr>
      <dsp:spPr>
        <a:xfrm>
          <a:off x="152410" y="548595"/>
          <a:ext cx="2042208" cy="2042208"/>
        </a:xfrm>
        <a:prstGeom prst="ellipse">
          <a:avLst/>
        </a:prstGeom>
        <a:solidFill>
          <a:schemeClr val="accent1">
            <a:lumMod val="50000"/>
          </a:schemeClr>
        </a:solidFill>
        <a:ln>
          <a:noFill/>
        </a:ln>
        <a:effectLst/>
      </dsp:spPr>
      <dsp:style>
        <a:lnRef idx="0">
          <a:scrgbClr r="0" g="0" b="0"/>
        </a:lnRef>
        <a:fillRef idx="1">
          <a:scrgbClr r="0" g="0" b="0"/>
        </a:fillRef>
        <a:effectRef idx="0">
          <a:scrgbClr r="0" g="0" b="0"/>
        </a:effectRef>
        <a:fontRef idx="minor"/>
      </dsp:style>
    </dsp:sp>
    <dsp:sp modelId="{0968A559-4101-4594-8153-4827D623D729}">
      <dsp:nvSpPr>
        <dsp:cNvPr id="0" name=""/>
        <dsp:cNvSpPr/>
      </dsp:nvSpPr>
      <dsp:spPr>
        <a:xfrm>
          <a:off x="587794" y="965468"/>
          <a:ext cx="1184480" cy="118448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5081535-B7E3-40AD-8F7C-BF268A4EC3F7}">
      <dsp:nvSpPr>
        <dsp:cNvPr id="0" name=""/>
        <dsp:cNvSpPr/>
      </dsp:nvSpPr>
      <dsp:spPr>
        <a:xfrm>
          <a:off x="2691641" y="3556686"/>
          <a:ext cx="4813776" cy="20422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600200">
            <a:lnSpc>
              <a:spcPct val="100000"/>
            </a:lnSpc>
            <a:spcBef>
              <a:spcPct val="0"/>
            </a:spcBef>
            <a:spcAft>
              <a:spcPct val="35000"/>
            </a:spcAft>
            <a:buNone/>
          </a:pPr>
          <a:r>
            <a:rPr lang="en-US" sz="3600" kern="1200" dirty="0"/>
            <a:t>Aligning contracts timelines</a:t>
          </a:r>
        </a:p>
      </dsp:txBody>
      <dsp:txXfrm>
        <a:off x="2691641" y="3556686"/>
        <a:ext cx="4813776" cy="2042208"/>
      </dsp:txXfrm>
    </dsp:sp>
    <dsp:sp modelId="{C8C02DCC-AB48-4FAC-BB31-EE70B5770154}">
      <dsp:nvSpPr>
        <dsp:cNvPr id="0" name=""/>
        <dsp:cNvSpPr/>
      </dsp:nvSpPr>
      <dsp:spPr>
        <a:xfrm>
          <a:off x="8343998" y="533401"/>
          <a:ext cx="2042208" cy="2042208"/>
        </a:xfrm>
        <a:prstGeom prst="ellipse">
          <a:avLst/>
        </a:prstGeom>
        <a:solidFill>
          <a:schemeClr val="accent1">
            <a:lumMod val="50000"/>
          </a:schemeClr>
        </a:solidFill>
        <a:ln>
          <a:noFill/>
        </a:ln>
        <a:effectLst/>
      </dsp:spPr>
      <dsp:style>
        <a:lnRef idx="0">
          <a:scrgbClr r="0" g="0" b="0"/>
        </a:lnRef>
        <a:fillRef idx="1">
          <a:scrgbClr r="0" g="0" b="0"/>
        </a:fillRef>
        <a:effectRef idx="0">
          <a:scrgbClr r="0" g="0" b="0"/>
        </a:effectRef>
        <a:fontRef idx="minor"/>
      </dsp:style>
    </dsp:sp>
    <dsp:sp modelId="{89AD7508-F977-4D08-B77C-B85887E7B2A9}">
      <dsp:nvSpPr>
        <dsp:cNvPr id="0" name=""/>
        <dsp:cNvSpPr/>
      </dsp:nvSpPr>
      <dsp:spPr>
        <a:xfrm>
          <a:off x="8772868" y="962281"/>
          <a:ext cx="1184480" cy="118448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1C5AE22-0B45-417F-8F99-1F2C5E1B95AA}">
      <dsp:nvSpPr>
        <dsp:cNvPr id="0" name=""/>
        <dsp:cNvSpPr/>
      </dsp:nvSpPr>
      <dsp:spPr>
        <a:xfrm>
          <a:off x="10824006" y="3556686"/>
          <a:ext cx="4813776" cy="20422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600200">
            <a:lnSpc>
              <a:spcPct val="100000"/>
            </a:lnSpc>
            <a:spcBef>
              <a:spcPct val="0"/>
            </a:spcBef>
            <a:spcAft>
              <a:spcPct val="35000"/>
            </a:spcAft>
            <a:buNone/>
          </a:pPr>
          <a:r>
            <a:rPr lang="en-US" sz="3600" kern="1200" dirty="0"/>
            <a:t>Expectation of any incoming provider to support this process</a:t>
          </a:r>
        </a:p>
      </dsp:txBody>
      <dsp:txXfrm>
        <a:off x="10824006" y="3556686"/>
        <a:ext cx="4813776" cy="204220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AA9AF9-4AA8-4824-9AFD-85A36882CE38}">
      <dsp:nvSpPr>
        <dsp:cNvPr id="0" name=""/>
        <dsp:cNvSpPr/>
      </dsp:nvSpPr>
      <dsp:spPr>
        <a:xfrm>
          <a:off x="0" y="304390"/>
          <a:ext cx="14470956" cy="31752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23107" tIns="874776" rIns="1123107" bIns="298704" numCol="1" spcCol="1270" anchor="t" anchorCtr="0">
          <a:noAutofit/>
        </a:bodyPr>
        <a:lstStyle/>
        <a:p>
          <a:pPr marL="285750" lvl="1" indent="-285750" algn="l" defTabSz="1866900">
            <a:lnSpc>
              <a:spcPct val="90000"/>
            </a:lnSpc>
            <a:spcBef>
              <a:spcPct val="0"/>
            </a:spcBef>
            <a:spcAft>
              <a:spcPct val="15000"/>
            </a:spcAft>
            <a:buChar char="•"/>
          </a:pPr>
          <a:r>
            <a:rPr lang="en-US" sz="4200" kern="1200" dirty="0"/>
            <a:t>5 IDVA posts above core contract</a:t>
          </a:r>
        </a:p>
        <a:p>
          <a:pPr marL="285750" lvl="1" indent="-285750" algn="l" defTabSz="1866900">
            <a:lnSpc>
              <a:spcPct val="90000"/>
            </a:lnSpc>
            <a:spcBef>
              <a:spcPct val="0"/>
            </a:spcBef>
            <a:spcAft>
              <a:spcPct val="15000"/>
            </a:spcAft>
            <a:buChar char="•"/>
          </a:pPr>
          <a:r>
            <a:rPr lang="en-US" sz="4200" kern="1200" dirty="0"/>
            <a:t>2 of which are CYP IDVA</a:t>
          </a:r>
        </a:p>
        <a:p>
          <a:pPr marL="285750" lvl="1" indent="-285750" algn="l" defTabSz="1866900">
            <a:lnSpc>
              <a:spcPct val="90000"/>
            </a:lnSpc>
            <a:spcBef>
              <a:spcPct val="0"/>
            </a:spcBef>
            <a:spcAft>
              <a:spcPct val="15000"/>
            </a:spcAft>
            <a:buChar char="•"/>
          </a:pPr>
          <a:r>
            <a:rPr lang="en-US" sz="4200" kern="1200" dirty="0"/>
            <a:t>Annual award</a:t>
          </a:r>
        </a:p>
      </dsp:txBody>
      <dsp:txXfrm>
        <a:off x="0" y="304390"/>
        <a:ext cx="14470956" cy="3175200"/>
      </dsp:txXfrm>
    </dsp:sp>
    <dsp:sp modelId="{9E5347D9-B878-4391-BDF9-DD6957E25D3A}">
      <dsp:nvSpPr>
        <dsp:cNvPr id="0" name=""/>
        <dsp:cNvSpPr/>
      </dsp:nvSpPr>
      <dsp:spPr>
        <a:xfrm>
          <a:off x="723547" y="0"/>
          <a:ext cx="10129669" cy="123984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2877" tIns="0" rIns="382877" bIns="0" numCol="1" spcCol="1270" anchor="ctr" anchorCtr="0">
          <a:noAutofit/>
        </a:bodyPr>
        <a:lstStyle/>
        <a:p>
          <a:pPr marL="0" lvl="0" indent="0" algn="l" defTabSz="1866900">
            <a:lnSpc>
              <a:spcPct val="90000"/>
            </a:lnSpc>
            <a:spcBef>
              <a:spcPct val="0"/>
            </a:spcBef>
            <a:spcAft>
              <a:spcPct val="35000"/>
            </a:spcAft>
            <a:buNone/>
          </a:pPr>
          <a:r>
            <a:rPr lang="en-US" sz="4200" kern="1200" dirty="0"/>
            <a:t>MOJ IDVA Fund - £190k</a:t>
          </a:r>
        </a:p>
      </dsp:txBody>
      <dsp:txXfrm>
        <a:off x="784071" y="60524"/>
        <a:ext cx="10008621" cy="1118792"/>
      </dsp:txXfrm>
    </dsp:sp>
    <dsp:sp modelId="{EAE24375-1599-46D5-BB33-91EA9EB07608}">
      <dsp:nvSpPr>
        <dsp:cNvPr id="0" name=""/>
        <dsp:cNvSpPr/>
      </dsp:nvSpPr>
      <dsp:spPr>
        <a:xfrm>
          <a:off x="0" y="4347222"/>
          <a:ext cx="14470956" cy="244755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23107" tIns="874776" rIns="1123107" bIns="298704" numCol="1" spcCol="1270" anchor="t" anchorCtr="0">
          <a:noAutofit/>
        </a:bodyPr>
        <a:lstStyle/>
        <a:p>
          <a:pPr marL="285750" lvl="1" indent="-285750" algn="l" defTabSz="1866900">
            <a:lnSpc>
              <a:spcPct val="90000"/>
            </a:lnSpc>
            <a:spcBef>
              <a:spcPct val="0"/>
            </a:spcBef>
            <a:spcAft>
              <a:spcPct val="15000"/>
            </a:spcAft>
            <a:buChar char="•"/>
          </a:pPr>
          <a:r>
            <a:rPr lang="en-US" sz="4200" kern="1200"/>
            <a:t>1 or 2 posts to support special DA courts</a:t>
          </a:r>
        </a:p>
        <a:p>
          <a:pPr marL="285750" lvl="1" indent="-285750" algn="l" defTabSz="1866900">
            <a:lnSpc>
              <a:spcPct val="90000"/>
            </a:lnSpc>
            <a:spcBef>
              <a:spcPct val="0"/>
            </a:spcBef>
            <a:spcAft>
              <a:spcPct val="15000"/>
            </a:spcAft>
            <a:buChar char="•"/>
          </a:pPr>
          <a:r>
            <a:rPr lang="en-US" sz="4200" kern="1200" dirty="0"/>
            <a:t>To support victims in specialist DA courts only</a:t>
          </a:r>
        </a:p>
      </dsp:txBody>
      <dsp:txXfrm>
        <a:off x="0" y="4347222"/>
        <a:ext cx="14470956" cy="2447550"/>
      </dsp:txXfrm>
    </dsp:sp>
    <dsp:sp modelId="{A1751E28-F053-4F0A-8487-633926F7DEF0}">
      <dsp:nvSpPr>
        <dsp:cNvPr id="0" name=""/>
        <dsp:cNvSpPr/>
      </dsp:nvSpPr>
      <dsp:spPr>
        <a:xfrm>
          <a:off x="723547" y="3727284"/>
          <a:ext cx="10129669" cy="123984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2877" tIns="0" rIns="382877" bIns="0" numCol="1" spcCol="1270" anchor="ctr" anchorCtr="0">
          <a:noAutofit/>
        </a:bodyPr>
        <a:lstStyle/>
        <a:p>
          <a:pPr marL="0" lvl="0" indent="0" algn="l" defTabSz="1866900">
            <a:lnSpc>
              <a:spcPct val="90000"/>
            </a:lnSpc>
            <a:spcBef>
              <a:spcPct val="0"/>
            </a:spcBef>
            <a:spcAft>
              <a:spcPct val="35000"/>
            </a:spcAft>
            <a:buNone/>
          </a:pPr>
          <a:r>
            <a:rPr lang="en-US" sz="4200" kern="1200" dirty="0"/>
            <a:t>MOJ Pathfinder - £90k</a:t>
          </a:r>
        </a:p>
      </dsp:txBody>
      <dsp:txXfrm>
        <a:off x="784071" y="3787808"/>
        <a:ext cx="10008621" cy="1118792"/>
      </dsp:txXfrm>
    </dsp:sp>
  </dsp:spTree>
</dsp:drawing>
</file>

<file path=ppt/diagrams/layout1.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2A37314-48E9-47D2-A557-E78E86CDEDB9}" type="datetimeFigureOut">
              <a:rPr lang="en-GB" smtClean="0"/>
              <a:t>28/07/2025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94953E2-0FBE-4432-BB34-0A66DB30904C}" type="slidenum">
              <a:rPr lang="en-GB" smtClean="0"/>
              <a:t>‹#›</a:t>
            </a:fld>
            <a:endParaRPr lang="en-GB"/>
          </a:p>
        </p:txBody>
      </p:sp>
    </p:spTree>
    <p:extLst>
      <p:ext uri="{BB962C8B-B14F-4D97-AF65-F5344CB8AC3E}">
        <p14:creationId xmlns:p14="http://schemas.microsoft.com/office/powerpoint/2010/main" val="32657492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6000" marR="0" lvl="2" indent="0" algn="l" defTabSz="914400" rtl="0" eaLnBrk="1" fontAlgn="auto" latinLnBrk="0" hangingPunct="1">
              <a:spcBef>
                <a:spcPts val="0"/>
              </a:spcBef>
              <a:spcAft>
                <a:spcPts val="0"/>
              </a:spcAft>
              <a:buClrTx/>
              <a:buSzTx/>
              <a:buFont typeface="Arial"/>
              <a:buNone/>
              <a:tabLst/>
              <a:defRPr/>
            </a:pPr>
            <a:r>
              <a:rPr kumimoji="0" lang="en-US" sz="2400" b="0" i="0" u="none" strike="noStrike" kern="1200" cap="none" spc="24" normalizeH="0" baseline="0" noProof="0" dirty="0">
                <a:ln>
                  <a:noFill/>
                </a:ln>
                <a:solidFill>
                  <a:srgbClr val="201751"/>
                </a:solidFill>
                <a:effectLst/>
                <a:uLnTx/>
                <a:uFillTx/>
                <a:latin typeface="Arial" panose="020B0604020202020204" pitchFamily="34" charset="0"/>
                <a:cs typeface="Arial" panose="020B0604020202020204" pitchFamily="34" charset="0"/>
              </a:rPr>
              <a:t>2016 – Amalgamation of the external third sector IDVA provision and Dorset Polices DAA Team. The aspiration at the time was for a multifunctional team to deliver both the IDVA role and Police tasking. </a:t>
            </a:r>
          </a:p>
          <a:p>
            <a:pPr marL="36000" marR="0" lvl="2" indent="0" algn="l" defTabSz="914400" rtl="0" eaLnBrk="1" fontAlgn="auto" latinLnBrk="0" hangingPunct="1">
              <a:spcBef>
                <a:spcPts val="0"/>
              </a:spcBef>
              <a:spcAft>
                <a:spcPts val="0"/>
              </a:spcAft>
              <a:buClrTx/>
              <a:buSzTx/>
              <a:buFont typeface="Arial"/>
              <a:buNone/>
              <a:tabLst/>
              <a:defRPr/>
            </a:pPr>
            <a:r>
              <a:rPr kumimoji="0" lang="en-US" sz="2400" b="0" i="0" u="none" strike="noStrike" kern="1200" cap="none" spc="24" normalizeH="0" baseline="0" noProof="0" dirty="0">
                <a:ln>
                  <a:noFill/>
                </a:ln>
                <a:solidFill>
                  <a:srgbClr val="201751"/>
                </a:solidFill>
                <a:effectLst/>
                <a:uLnTx/>
                <a:uFillTx/>
                <a:latin typeface="Arial" panose="020B0604020202020204" pitchFamily="34" charset="0"/>
                <a:cs typeface="Arial" panose="020B0604020202020204" pitchFamily="34" charset="0"/>
              </a:rPr>
              <a:t>2019 – Following concerns being identified by the OPCC in relation to independence of the service and inability to report on service delivery, the OPCC undertook a review into the service which confirmed issues with the lack of independence and inability to meet reporting requirements. </a:t>
            </a:r>
          </a:p>
          <a:p>
            <a:pPr marL="36000" marR="0" lvl="2" indent="0" algn="l" defTabSz="914400" rtl="0" eaLnBrk="1" fontAlgn="auto" latinLnBrk="0" hangingPunct="1">
              <a:spcBef>
                <a:spcPts val="0"/>
              </a:spcBef>
              <a:spcAft>
                <a:spcPts val="0"/>
              </a:spcAft>
              <a:buClrTx/>
              <a:buSzTx/>
              <a:buFont typeface="Arial"/>
              <a:buNone/>
              <a:tabLst/>
              <a:defRPr/>
            </a:pPr>
            <a:r>
              <a:rPr kumimoji="0" lang="en-US" sz="2400" b="0" i="0" u="none" strike="noStrike" kern="1200" cap="none" spc="24" normalizeH="0" baseline="0" noProof="0" dirty="0">
                <a:ln>
                  <a:noFill/>
                </a:ln>
                <a:solidFill>
                  <a:srgbClr val="201751"/>
                </a:solidFill>
                <a:effectLst/>
                <a:uLnTx/>
                <a:uFillTx/>
                <a:latin typeface="Arial" panose="020B0604020202020204" pitchFamily="34" charset="0"/>
                <a:cs typeface="Arial" panose="020B0604020202020204" pitchFamily="34" charset="0"/>
              </a:rPr>
              <a:t>2020 – Safelives brought in to provide an independent assessment of the situation – identifying similar issues. </a:t>
            </a:r>
          </a:p>
          <a:p>
            <a:pPr marL="36000" marR="0" lvl="2" indent="0" algn="l" defTabSz="914400" rtl="0" eaLnBrk="1" fontAlgn="auto" latinLnBrk="0" hangingPunct="1">
              <a:spcBef>
                <a:spcPts val="0"/>
              </a:spcBef>
              <a:spcAft>
                <a:spcPts val="0"/>
              </a:spcAft>
              <a:buClrTx/>
              <a:buSzTx/>
              <a:buFont typeface="Arial"/>
              <a:buNone/>
              <a:tabLst/>
              <a:defRPr/>
            </a:pPr>
            <a:r>
              <a:rPr kumimoji="0" lang="en-US" sz="2400" b="0" i="0" u="none" strike="noStrike" kern="1200" cap="none" spc="24" normalizeH="0" baseline="0" noProof="0" dirty="0">
                <a:ln>
                  <a:noFill/>
                </a:ln>
                <a:solidFill>
                  <a:srgbClr val="201751"/>
                </a:solidFill>
                <a:effectLst/>
                <a:uLnTx/>
                <a:uFillTx/>
                <a:latin typeface="Arial" panose="020B0604020202020204" pitchFamily="34" charset="0"/>
                <a:cs typeface="Arial" panose="020B0604020202020204" pitchFamily="34" charset="0"/>
              </a:rPr>
              <a:t>2021 to Present – Internal review and work delivered to understand which elements are police task and which are IDVA. </a:t>
            </a:r>
          </a:p>
        </p:txBody>
      </p:sp>
      <p:sp>
        <p:nvSpPr>
          <p:cNvPr id="4" name="Slide Number Placeholder 3"/>
          <p:cNvSpPr>
            <a:spLocks noGrp="1"/>
          </p:cNvSpPr>
          <p:nvPr>
            <p:ph type="sldNum" sz="quarter" idx="5"/>
          </p:nvPr>
        </p:nvSpPr>
        <p:spPr/>
        <p:txBody>
          <a:bodyPr/>
          <a:lstStyle/>
          <a:p>
            <a:fld id="{594953E2-0FBE-4432-BB34-0A66DB30904C}" type="slidenum">
              <a:rPr lang="en-GB" smtClean="0"/>
              <a:t>3</a:t>
            </a:fld>
            <a:endParaRPr lang="en-GB"/>
          </a:p>
        </p:txBody>
      </p:sp>
    </p:spTree>
    <p:extLst>
      <p:ext uri="{BB962C8B-B14F-4D97-AF65-F5344CB8AC3E}">
        <p14:creationId xmlns:p14="http://schemas.microsoft.com/office/powerpoint/2010/main" val="37035463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2400" dirty="0"/>
              <a:t>- This is a new provision – In a sense it’s outsourcing, but the Maple Service will remain in Policing in some capacity (yet to be established)</a:t>
            </a:r>
          </a:p>
          <a:p>
            <a:endParaRPr lang="en-GB" sz="2400" dirty="0"/>
          </a:p>
          <a:p>
            <a:r>
              <a:rPr lang="en-GB" sz="2400" dirty="0"/>
              <a:t>- Geographically – the Service will be Pan-Dorset, covering both Local Authority areas (BCP and Dorset) </a:t>
            </a:r>
          </a:p>
          <a:p>
            <a:r>
              <a:rPr lang="en-GB" sz="2400" dirty="0"/>
              <a:t>	- This will mean engagement with different service providers for medium risk services and refuges. </a:t>
            </a:r>
            <a:br>
              <a:rPr lang="en-GB" sz="2400" dirty="0"/>
            </a:br>
            <a:endParaRPr lang="en-GB" sz="2400" dirty="0"/>
          </a:p>
          <a:p>
            <a:r>
              <a:rPr lang="en-GB" sz="2400" dirty="0"/>
              <a:t>- 10 to 12 IDVA posts in the core contract – There are additional posts funded by the MOJ, but funding currently ceases 31 March 2026 – We will build flexibility into the contract to enable any new posts to be added as and when government offer funding. </a:t>
            </a:r>
          </a:p>
          <a:p>
            <a:endParaRPr lang="en-GB" sz="2400" dirty="0"/>
          </a:p>
          <a:p>
            <a:r>
              <a:rPr lang="en-GB" sz="2400" dirty="0"/>
              <a:t>- Financially, we’re looking at a potential financial envelope of £600k to £700k per annum. </a:t>
            </a:r>
          </a:p>
        </p:txBody>
      </p:sp>
      <p:sp>
        <p:nvSpPr>
          <p:cNvPr id="4" name="Slide Number Placeholder 3"/>
          <p:cNvSpPr>
            <a:spLocks noGrp="1"/>
          </p:cNvSpPr>
          <p:nvPr>
            <p:ph type="sldNum" sz="quarter" idx="5"/>
          </p:nvPr>
        </p:nvSpPr>
        <p:spPr/>
        <p:txBody>
          <a:bodyPr/>
          <a:lstStyle/>
          <a:p>
            <a:fld id="{594953E2-0FBE-4432-BB34-0A66DB30904C}" type="slidenum">
              <a:rPr lang="en-GB" smtClean="0"/>
              <a:t>4</a:t>
            </a:fld>
            <a:endParaRPr lang="en-GB"/>
          </a:p>
        </p:txBody>
      </p:sp>
    </p:spTree>
    <p:extLst>
      <p:ext uri="{BB962C8B-B14F-4D97-AF65-F5344CB8AC3E}">
        <p14:creationId xmlns:p14="http://schemas.microsoft.com/office/powerpoint/2010/main" val="24343625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 The provider would be responsible for the recruitment and management of an IDVA team </a:t>
            </a:r>
            <a:br>
              <a:rPr lang="en-GB" dirty="0"/>
            </a:br>
            <a:endParaRPr lang="en-GB" dirty="0"/>
          </a:p>
          <a:p>
            <a:r>
              <a:rPr lang="en-GB" dirty="0"/>
              <a:t>- The team would be expected to undertake initial safeguarding, risk assessments, and triage of victims, linking in with other support agencies, as necessary. </a:t>
            </a:r>
          </a:p>
          <a:p>
            <a:endParaRPr lang="en-GB" dirty="0"/>
          </a:p>
          <a:p>
            <a:r>
              <a:rPr lang="en-GB" dirty="0"/>
              <a:t>- The service will be required to support victims through CJ proceedings to ensure their welfare and reduce the risk of dropping out. </a:t>
            </a:r>
          </a:p>
        </p:txBody>
      </p:sp>
      <p:sp>
        <p:nvSpPr>
          <p:cNvPr id="4" name="Slide Number Placeholder 3"/>
          <p:cNvSpPr>
            <a:spLocks noGrp="1"/>
          </p:cNvSpPr>
          <p:nvPr>
            <p:ph type="sldNum" sz="quarter" idx="5"/>
          </p:nvPr>
        </p:nvSpPr>
        <p:spPr/>
        <p:txBody>
          <a:bodyPr/>
          <a:lstStyle/>
          <a:p>
            <a:fld id="{594953E2-0FBE-4432-BB34-0A66DB30904C}" type="slidenum">
              <a:rPr lang="en-GB" smtClean="0"/>
              <a:t>5</a:t>
            </a:fld>
            <a:endParaRPr lang="en-GB"/>
          </a:p>
        </p:txBody>
      </p:sp>
    </p:spTree>
    <p:extLst>
      <p:ext uri="{BB962C8B-B14F-4D97-AF65-F5344CB8AC3E}">
        <p14:creationId xmlns:p14="http://schemas.microsoft.com/office/powerpoint/2010/main" val="32925103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TUPE Requirements TBC – The Service is in effect outsourcing work done by the Police Maple Team. Work is ongoing to establish whether a small number of staff may be eligible for TUPE.</a:t>
            </a:r>
          </a:p>
          <a:p>
            <a:endParaRPr lang="en-GB" dirty="0"/>
          </a:p>
          <a:p>
            <a:r>
              <a:rPr lang="en-GB" dirty="0"/>
              <a:t>Physical Offices – There will be no formal need to have a physical office space in Dorset, but suppliers will need to be able to facilitate face-to-face meetings with clients in secure space. Suppliers will be offered flexibility as long as the need is meet. Potential for, hiring of office space, co-location with partners.  </a:t>
            </a:r>
          </a:p>
          <a:p>
            <a:endParaRPr lang="en-GB" dirty="0"/>
          </a:p>
          <a:p>
            <a:r>
              <a:rPr lang="en-GB" dirty="0"/>
              <a:t>MOJ Funding – The MOJ has awarded previous rounds of funding for IDVA posts. Subject to funding confirmation from the MOJ, this funding be included in the contract.</a:t>
            </a:r>
          </a:p>
          <a:p>
            <a:endParaRPr lang="en-GB" dirty="0"/>
          </a:p>
          <a:p>
            <a:r>
              <a:rPr lang="en-GB" dirty="0"/>
              <a:t>MOJ Pathfinder – Specialist DA Court IDVA posts – Separate to the above, ringfenced funding and posts that will support victims going through special DA Courts.</a:t>
            </a:r>
          </a:p>
          <a:p>
            <a:endParaRPr lang="en-GB" dirty="0"/>
          </a:p>
          <a:p>
            <a:r>
              <a:rPr lang="en-GB" dirty="0"/>
              <a:t>Potential costs – £650k core service contract – Additional £190k MOJ IDVA funding (5 posts) - £90k MOJ Specialist DA Court IDVA(s)</a:t>
            </a:r>
          </a:p>
        </p:txBody>
      </p:sp>
      <p:sp>
        <p:nvSpPr>
          <p:cNvPr id="4" name="Slide Number Placeholder 3"/>
          <p:cNvSpPr>
            <a:spLocks noGrp="1"/>
          </p:cNvSpPr>
          <p:nvPr>
            <p:ph type="sldNum" sz="quarter" idx="5"/>
          </p:nvPr>
        </p:nvSpPr>
        <p:spPr/>
        <p:txBody>
          <a:bodyPr/>
          <a:lstStyle/>
          <a:p>
            <a:fld id="{594953E2-0FBE-4432-BB34-0A66DB30904C}" type="slidenum">
              <a:rPr lang="en-GB" smtClean="0"/>
              <a:t>6</a:t>
            </a:fld>
            <a:endParaRPr lang="en-GB"/>
          </a:p>
        </p:txBody>
      </p:sp>
    </p:spTree>
    <p:extLst>
      <p:ext uri="{BB962C8B-B14F-4D97-AF65-F5344CB8AC3E}">
        <p14:creationId xmlns:p14="http://schemas.microsoft.com/office/powerpoint/2010/main" val="30528676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is covered off in more detail in the Procurement slide</a:t>
            </a:r>
          </a:p>
        </p:txBody>
      </p:sp>
      <p:sp>
        <p:nvSpPr>
          <p:cNvPr id="4" name="Slide Number Placeholder 3"/>
          <p:cNvSpPr>
            <a:spLocks noGrp="1"/>
          </p:cNvSpPr>
          <p:nvPr>
            <p:ph type="sldNum" sz="quarter" idx="5"/>
          </p:nvPr>
        </p:nvSpPr>
        <p:spPr/>
        <p:txBody>
          <a:bodyPr/>
          <a:lstStyle/>
          <a:p>
            <a:fld id="{594953E2-0FBE-4432-BB34-0A66DB30904C}" type="slidenum">
              <a:rPr lang="en-GB" smtClean="0"/>
              <a:t>7</a:t>
            </a:fld>
            <a:endParaRPr lang="en-GB"/>
          </a:p>
        </p:txBody>
      </p:sp>
    </p:spTree>
    <p:extLst>
      <p:ext uri="{BB962C8B-B14F-4D97-AF65-F5344CB8AC3E}">
        <p14:creationId xmlns:p14="http://schemas.microsoft.com/office/powerpoint/2010/main" val="7122998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 The Dorset DA Partnership have been working together for a number of years to explore opportunities to collaborate and co-design services. </a:t>
            </a:r>
          </a:p>
          <a:p>
            <a:r>
              <a:rPr lang="en-GB" dirty="0"/>
              <a:t>- This has led to a local strategic vision to work together towards a co-designed and co-commission DA victim services across Dorset and feel a gold standard service would either be a single ‘all risk’ service, or a single front door for victims who will be seamlessly referred to the relevant agency and subsequently between agencies with minimal disruption. </a:t>
            </a:r>
          </a:p>
          <a:p>
            <a:endParaRPr lang="en-GB" dirty="0"/>
          </a:p>
          <a:p>
            <a:r>
              <a:rPr lang="en-GB" dirty="0"/>
              <a:t>- To achieve this, we have aligned contractual timeline for our new contracts and over the next contractual term we will continue to work together, with our commissioned providers, to ready ourselves for this opportunity. </a:t>
            </a:r>
          </a:p>
          <a:p>
            <a:r>
              <a:rPr lang="en-GB" dirty="0"/>
              <a:t>- Therefore, any incoming provider would be expected to work with the partnership, taking relevant steps towards achieving this. </a:t>
            </a:r>
          </a:p>
        </p:txBody>
      </p:sp>
      <p:sp>
        <p:nvSpPr>
          <p:cNvPr id="4" name="Slide Number Placeholder 3"/>
          <p:cNvSpPr>
            <a:spLocks noGrp="1"/>
          </p:cNvSpPr>
          <p:nvPr>
            <p:ph type="sldNum" sz="quarter" idx="5"/>
          </p:nvPr>
        </p:nvSpPr>
        <p:spPr/>
        <p:txBody>
          <a:bodyPr/>
          <a:lstStyle/>
          <a:p>
            <a:fld id="{594953E2-0FBE-4432-BB34-0A66DB30904C}" type="slidenum">
              <a:rPr lang="en-GB" smtClean="0"/>
              <a:t>8</a:t>
            </a:fld>
            <a:endParaRPr lang="en-GB"/>
          </a:p>
        </p:txBody>
      </p:sp>
    </p:spTree>
    <p:extLst>
      <p:ext uri="{BB962C8B-B14F-4D97-AF65-F5344CB8AC3E}">
        <p14:creationId xmlns:p14="http://schemas.microsoft.com/office/powerpoint/2010/main" val="22512789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FontTx/>
              <a:buChar char="-"/>
            </a:pPr>
            <a:r>
              <a:rPr lang="en-GB" sz="2400" dirty="0"/>
              <a:t>MOJ IDVA Funding</a:t>
            </a:r>
          </a:p>
          <a:p>
            <a:pPr marL="800100" lvl="1" indent="-342900">
              <a:buFontTx/>
              <a:buChar char="-"/>
            </a:pPr>
            <a:r>
              <a:rPr lang="en-GB" sz="2400" dirty="0"/>
              <a:t>Specific funding for 5 IDVA roles – 2 of which are Children and Young Person IDVAs</a:t>
            </a:r>
          </a:p>
          <a:p>
            <a:pPr marL="800100" lvl="1" indent="-342900">
              <a:buFontTx/>
              <a:buChar char="-"/>
            </a:pPr>
            <a:r>
              <a:rPr lang="en-GB" sz="2400" dirty="0"/>
              <a:t>Conditions and reporting requirements aligned to the core contract</a:t>
            </a:r>
          </a:p>
          <a:p>
            <a:pPr marL="800100" lvl="1" indent="-342900">
              <a:buFontTx/>
              <a:buChar char="-"/>
            </a:pPr>
            <a:r>
              <a:rPr lang="en-GB" sz="2400" dirty="0"/>
              <a:t>Comes with an ‘in principle’ multi-year agreement, but formal award is annual – so will be written into the contract as such. </a:t>
            </a:r>
          </a:p>
          <a:p>
            <a:pPr marL="800100" lvl="1" indent="-342900">
              <a:buFontTx/>
              <a:buChar char="-"/>
            </a:pPr>
            <a:endParaRPr lang="en-GB" sz="2400" dirty="0"/>
          </a:p>
          <a:p>
            <a:pPr marL="342900" lvl="0" indent="-342900">
              <a:buFontTx/>
              <a:buChar char="-"/>
            </a:pPr>
            <a:r>
              <a:rPr lang="en-GB" sz="2400" dirty="0"/>
              <a:t>MOJ Pathfinder</a:t>
            </a:r>
          </a:p>
          <a:p>
            <a:pPr marL="800100" lvl="1" indent="-342900">
              <a:buFontTx/>
              <a:buChar char="-"/>
            </a:pPr>
            <a:r>
              <a:rPr lang="en-GB" sz="2400" dirty="0"/>
              <a:t>The pathfinder project relates to specialist DA courts – Whereas the MOJ have co-ordinated additional fast-track courts for victims going through family court. Due to the speed of this process, the MOJ recognised the need for victims to be supported and is providing funding to OPCCs for dedicated IDVA(s) to support victims</a:t>
            </a:r>
          </a:p>
          <a:p>
            <a:pPr marL="800100" lvl="1" indent="-342900">
              <a:buFontTx/>
              <a:buChar char="-"/>
            </a:pPr>
            <a:r>
              <a:rPr lang="en-GB" sz="2400" dirty="0"/>
              <a:t>This comes with a different set of delivery requirements and reporting metrics, so will be a separate lot under the procurement. </a:t>
            </a:r>
          </a:p>
          <a:p>
            <a:pPr marL="800100" marR="0" lvl="1" indent="-342900" algn="l" defTabSz="914400" rtl="0" eaLnBrk="1" fontAlgn="auto" latinLnBrk="0" hangingPunct="1">
              <a:lnSpc>
                <a:spcPct val="100000"/>
              </a:lnSpc>
              <a:spcBef>
                <a:spcPts val="0"/>
              </a:spcBef>
              <a:spcAft>
                <a:spcPts val="0"/>
              </a:spcAft>
              <a:buClrTx/>
              <a:buSzTx/>
              <a:buFontTx/>
              <a:buChar char="-"/>
              <a:tabLst/>
              <a:defRPr/>
            </a:pPr>
            <a:r>
              <a:rPr lang="en-GB" sz="2400" dirty="0"/>
              <a:t>Comes with an ‘in principle’ multi-year agreement, but formal award is annual – so will be written into the contract as such. </a:t>
            </a:r>
          </a:p>
          <a:p>
            <a:pPr marL="800100" lvl="1" indent="-342900">
              <a:buFontTx/>
              <a:buChar char="-"/>
            </a:pPr>
            <a:endParaRPr lang="en-GB" sz="2400" dirty="0"/>
          </a:p>
        </p:txBody>
      </p:sp>
      <p:sp>
        <p:nvSpPr>
          <p:cNvPr id="4" name="Slide Number Placeholder 3"/>
          <p:cNvSpPr>
            <a:spLocks noGrp="1"/>
          </p:cNvSpPr>
          <p:nvPr>
            <p:ph type="sldNum" sz="quarter" idx="5"/>
          </p:nvPr>
        </p:nvSpPr>
        <p:spPr/>
        <p:txBody>
          <a:bodyPr/>
          <a:lstStyle/>
          <a:p>
            <a:fld id="{594953E2-0FBE-4432-BB34-0A66DB30904C}" type="slidenum">
              <a:rPr lang="en-GB" smtClean="0"/>
              <a:t>9</a:t>
            </a:fld>
            <a:endParaRPr lang="en-GB"/>
          </a:p>
        </p:txBody>
      </p:sp>
    </p:spTree>
    <p:extLst>
      <p:ext uri="{BB962C8B-B14F-4D97-AF65-F5344CB8AC3E}">
        <p14:creationId xmlns:p14="http://schemas.microsoft.com/office/powerpoint/2010/main" val="42677869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94953E2-0FBE-4432-BB34-0A66DB30904C}" type="slidenum">
              <a:rPr lang="en-GB" smtClean="0"/>
              <a:t>10</a:t>
            </a:fld>
            <a:endParaRPr lang="en-GB"/>
          </a:p>
        </p:txBody>
      </p:sp>
    </p:spTree>
    <p:extLst>
      <p:ext uri="{BB962C8B-B14F-4D97-AF65-F5344CB8AC3E}">
        <p14:creationId xmlns:p14="http://schemas.microsoft.com/office/powerpoint/2010/main" val="5594223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7/28/2025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7/28/2025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7/28/2025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7/28/2025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7/28/2025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7/28/2025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7/28/2025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7/28/2025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7/28/2025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10.svg"/><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9.sv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10.sv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10.svg"/></Relationships>
</file>

<file path=ppt/slides/_rels/slide5.xml.rels><?xml version="1.0" encoding="UTF-8" standalone="yes"?>
<Relationships xmlns="http://schemas.openxmlformats.org/package/2006/relationships"><Relationship Id="rId8" Type="http://schemas.openxmlformats.org/officeDocument/2006/relationships/image" Target="../media/image16.svg"/><Relationship Id="rId13" Type="http://schemas.openxmlformats.org/officeDocument/2006/relationships/image" Target="../media/image18.svg"/><Relationship Id="rId3" Type="http://schemas.openxmlformats.org/officeDocument/2006/relationships/image" Target="../media/image11.png"/><Relationship Id="rId7" Type="http://schemas.openxmlformats.org/officeDocument/2006/relationships/image" Target="../media/image15.png"/><Relationship Id="rId12"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4.svg"/><Relationship Id="rId11" Type="http://schemas.openxmlformats.org/officeDocument/2006/relationships/image" Target="../media/image5.png"/><Relationship Id="rId5" Type="http://schemas.openxmlformats.org/officeDocument/2006/relationships/image" Target="../media/image13.png"/><Relationship Id="rId15" Type="http://schemas.openxmlformats.org/officeDocument/2006/relationships/image" Target="../media/image20.svg"/><Relationship Id="rId10" Type="http://schemas.openxmlformats.org/officeDocument/2006/relationships/image" Target="../media/image10.svg"/><Relationship Id="rId4" Type="http://schemas.openxmlformats.org/officeDocument/2006/relationships/image" Target="../media/image12.svg"/><Relationship Id="rId9" Type="http://schemas.openxmlformats.org/officeDocument/2006/relationships/image" Target="../media/image8.png"/><Relationship Id="rId14" Type="http://schemas.openxmlformats.org/officeDocument/2006/relationships/image" Target="../media/image19.png"/></Relationships>
</file>

<file path=ppt/slides/_rels/slide6.xml.rels><?xml version="1.0" encoding="UTF-8" standalone="yes"?>
<Relationships xmlns="http://schemas.openxmlformats.org/package/2006/relationships"><Relationship Id="rId8" Type="http://schemas.openxmlformats.org/officeDocument/2006/relationships/image" Target="../media/image26.svg"/><Relationship Id="rId13" Type="http://schemas.openxmlformats.org/officeDocument/2006/relationships/image" Target="../media/image5.png"/><Relationship Id="rId3" Type="http://schemas.openxmlformats.org/officeDocument/2006/relationships/image" Target="../media/image21.png"/><Relationship Id="rId7" Type="http://schemas.openxmlformats.org/officeDocument/2006/relationships/image" Target="../media/image25.png"/><Relationship Id="rId12" Type="http://schemas.openxmlformats.org/officeDocument/2006/relationships/image" Target="../media/image10.svg"/><Relationship Id="rId17" Type="http://schemas.openxmlformats.org/officeDocument/2006/relationships/image" Target="../media/image32.svg"/><Relationship Id="rId2" Type="http://schemas.openxmlformats.org/officeDocument/2006/relationships/notesSlide" Target="../notesSlides/notesSlide4.xml"/><Relationship Id="rId16" Type="http://schemas.openxmlformats.org/officeDocument/2006/relationships/image" Target="../media/image31.png"/><Relationship Id="rId1" Type="http://schemas.openxmlformats.org/officeDocument/2006/relationships/slideLayout" Target="../slideLayouts/slideLayout7.xml"/><Relationship Id="rId6" Type="http://schemas.openxmlformats.org/officeDocument/2006/relationships/image" Target="../media/image24.svg"/><Relationship Id="rId11" Type="http://schemas.openxmlformats.org/officeDocument/2006/relationships/image" Target="../media/image8.png"/><Relationship Id="rId5" Type="http://schemas.openxmlformats.org/officeDocument/2006/relationships/image" Target="../media/image23.png"/><Relationship Id="rId15" Type="http://schemas.openxmlformats.org/officeDocument/2006/relationships/image" Target="../media/image30.svg"/><Relationship Id="rId10" Type="http://schemas.openxmlformats.org/officeDocument/2006/relationships/image" Target="../media/image28.svg"/><Relationship Id="rId4" Type="http://schemas.openxmlformats.org/officeDocument/2006/relationships/image" Target="../media/image22.svg"/><Relationship Id="rId9" Type="http://schemas.openxmlformats.org/officeDocument/2006/relationships/image" Target="../media/image27.png"/><Relationship Id="rId14" Type="http://schemas.openxmlformats.org/officeDocument/2006/relationships/image" Target="../media/image29.png"/></Relationships>
</file>

<file path=ppt/slides/_rels/slide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10.sv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openxmlformats.org/officeDocument/2006/relationships/image" Target="../media/image8.png"/><Relationship Id="rId7" Type="http://schemas.openxmlformats.org/officeDocument/2006/relationships/diagramLayout" Target="../diagrams/layout1.xml"/><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diagramData" Target="../diagrams/data1.xml"/><Relationship Id="rId5" Type="http://schemas.openxmlformats.org/officeDocument/2006/relationships/image" Target="../media/image5.png"/><Relationship Id="rId10" Type="http://schemas.microsoft.com/office/2007/relationships/diagramDrawing" Target="../diagrams/drawing1.xml"/><Relationship Id="rId4" Type="http://schemas.openxmlformats.org/officeDocument/2006/relationships/image" Target="../media/image10.svg"/><Relationship Id="rId9" Type="http://schemas.openxmlformats.org/officeDocument/2006/relationships/diagramColors" Target="../diagrams/colors1.xml"/></Relationships>
</file>

<file path=ppt/slides/_rels/slide9.xml.rels><?xml version="1.0" encoding="UTF-8" standalone="yes"?>
<Relationships xmlns="http://schemas.openxmlformats.org/package/2006/relationships"><Relationship Id="rId8" Type="http://schemas.openxmlformats.org/officeDocument/2006/relationships/diagramQuickStyle" Target="../diagrams/quickStyle2.xml"/><Relationship Id="rId3" Type="http://schemas.openxmlformats.org/officeDocument/2006/relationships/image" Target="../media/image8.png"/><Relationship Id="rId7" Type="http://schemas.openxmlformats.org/officeDocument/2006/relationships/diagramLayout" Target="../diagrams/layout2.xml"/><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diagramData" Target="../diagrams/data2.xml"/><Relationship Id="rId5" Type="http://schemas.openxmlformats.org/officeDocument/2006/relationships/image" Target="../media/image5.png"/><Relationship Id="rId10" Type="http://schemas.microsoft.com/office/2007/relationships/diagramDrawing" Target="../diagrams/drawing2.xml"/><Relationship Id="rId4" Type="http://schemas.openxmlformats.org/officeDocument/2006/relationships/image" Target="../media/image10.svg"/><Relationship Id="rId9" Type="http://schemas.openxmlformats.org/officeDocument/2006/relationships/diagramColors" Target="../diagrams/colors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EFFFF"/>
        </a:solidFill>
        <a:effectLst/>
      </p:bgPr>
    </p:bg>
    <p:spTree>
      <p:nvGrpSpPr>
        <p:cNvPr id="1" name=""/>
        <p:cNvGrpSpPr/>
        <p:nvPr/>
      </p:nvGrpSpPr>
      <p:grpSpPr>
        <a:xfrm>
          <a:off x="0" y="0"/>
          <a:ext cx="0" cy="0"/>
          <a:chOff x="0" y="0"/>
          <a:chExt cx="0" cy="0"/>
        </a:xfrm>
      </p:grpSpPr>
      <p:sp>
        <p:nvSpPr>
          <p:cNvPr id="2" name="Freeform 2"/>
          <p:cNvSpPr/>
          <p:nvPr/>
        </p:nvSpPr>
        <p:spPr>
          <a:xfrm>
            <a:off x="15720864" y="1427539"/>
            <a:ext cx="482144" cy="467032"/>
          </a:xfrm>
          <a:custGeom>
            <a:avLst/>
            <a:gdLst/>
            <a:ahLst/>
            <a:cxnLst/>
            <a:rect l="l" t="t" r="r" b="b"/>
            <a:pathLst>
              <a:path w="482144" h="467032">
                <a:moveTo>
                  <a:pt x="0" y="0"/>
                </a:moveTo>
                <a:lnTo>
                  <a:pt x="482145" y="0"/>
                </a:lnTo>
                <a:lnTo>
                  <a:pt x="482145" y="467031"/>
                </a:lnTo>
                <a:lnTo>
                  <a:pt x="0" y="46703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
        <p:nvSpPr>
          <p:cNvPr id="3" name="TextBox 3"/>
          <p:cNvSpPr txBox="1"/>
          <p:nvPr/>
        </p:nvSpPr>
        <p:spPr>
          <a:xfrm>
            <a:off x="14719876" y="8513226"/>
            <a:ext cx="2484121" cy="745074"/>
          </a:xfrm>
          <a:prstGeom prst="rect">
            <a:avLst/>
          </a:prstGeom>
        </p:spPr>
        <p:txBody>
          <a:bodyPr lIns="0" tIns="0" rIns="0" bIns="0" rtlCol="0" anchor="t">
            <a:spAutoFit/>
          </a:bodyPr>
          <a:lstStyle/>
          <a:p>
            <a:pPr algn="ctr">
              <a:lnSpc>
                <a:spcPts val="3032"/>
              </a:lnSpc>
            </a:pPr>
            <a:r>
              <a:rPr lang="en-US" sz="2166" spc="108">
                <a:solidFill>
                  <a:srgbClr val="FFFFFF"/>
                </a:solidFill>
                <a:latin typeface="Canva Sans"/>
              </a:rPr>
              <a:t>Presented By: Olivia Wilson</a:t>
            </a:r>
          </a:p>
        </p:txBody>
      </p:sp>
      <p:sp>
        <p:nvSpPr>
          <p:cNvPr id="4" name="Freeform 4"/>
          <p:cNvSpPr/>
          <p:nvPr/>
        </p:nvSpPr>
        <p:spPr>
          <a:xfrm rot="7682761">
            <a:off x="14146738" y="8589103"/>
            <a:ext cx="631420" cy="631420"/>
          </a:xfrm>
          <a:custGeom>
            <a:avLst/>
            <a:gdLst/>
            <a:ahLst/>
            <a:cxnLst/>
            <a:rect l="l" t="t" r="r" b="b"/>
            <a:pathLst>
              <a:path w="631420" h="631420">
                <a:moveTo>
                  <a:pt x="0" y="0"/>
                </a:moveTo>
                <a:lnTo>
                  <a:pt x="631420" y="0"/>
                </a:lnTo>
                <a:lnTo>
                  <a:pt x="631420" y="631420"/>
                </a:lnTo>
                <a:lnTo>
                  <a:pt x="0" y="63142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sp>
        <p:nvSpPr>
          <p:cNvPr id="5" name="Freeform 5"/>
          <p:cNvSpPr/>
          <p:nvPr/>
        </p:nvSpPr>
        <p:spPr>
          <a:xfrm>
            <a:off x="13438536" y="289379"/>
            <a:ext cx="4674804" cy="1773828"/>
          </a:xfrm>
          <a:custGeom>
            <a:avLst/>
            <a:gdLst/>
            <a:ahLst/>
            <a:cxnLst/>
            <a:rect l="l" t="t" r="r" b="b"/>
            <a:pathLst>
              <a:path w="4674804" h="1773828">
                <a:moveTo>
                  <a:pt x="0" y="0"/>
                </a:moveTo>
                <a:lnTo>
                  <a:pt x="4674804" y="0"/>
                </a:lnTo>
                <a:lnTo>
                  <a:pt x="4674804" y="1773828"/>
                </a:lnTo>
                <a:lnTo>
                  <a:pt x="0" y="1773828"/>
                </a:lnTo>
                <a:lnTo>
                  <a:pt x="0" y="0"/>
                </a:lnTo>
                <a:close/>
              </a:path>
            </a:pathLst>
          </a:custGeom>
          <a:blipFill>
            <a:blip r:embed="rId6"/>
            <a:stretch>
              <a:fillRect/>
            </a:stretch>
          </a:blipFill>
        </p:spPr>
        <p:txBody>
          <a:bodyPr/>
          <a:lstStyle/>
          <a:p>
            <a:endParaRPr lang="en-GB"/>
          </a:p>
        </p:txBody>
      </p:sp>
      <p:sp>
        <p:nvSpPr>
          <p:cNvPr id="6" name="TextBox 6"/>
          <p:cNvSpPr txBox="1"/>
          <p:nvPr/>
        </p:nvSpPr>
        <p:spPr>
          <a:xfrm>
            <a:off x="857443" y="2244127"/>
            <a:ext cx="14687357" cy="1349216"/>
          </a:xfrm>
          <a:prstGeom prst="rect">
            <a:avLst/>
          </a:prstGeom>
        </p:spPr>
        <p:txBody>
          <a:bodyPr wrap="square" lIns="0" tIns="0" rIns="0" bIns="0" rtlCol="0" anchor="t">
            <a:spAutoFit/>
          </a:bodyPr>
          <a:lstStyle/>
          <a:p>
            <a:pPr>
              <a:lnSpc>
                <a:spcPts val="11642"/>
              </a:lnSpc>
            </a:pPr>
            <a:r>
              <a:rPr lang="en-US" sz="8000" b="1" spc="824" dirty="0">
                <a:solidFill>
                  <a:srgbClr val="201751"/>
                </a:solidFill>
                <a:latin typeface="Arial" panose="020B0604020202020204" pitchFamily="34" charset="0"/>
                <a:cs typeface="Arial" panose="020B0604020202020204" pitchFamily="34" charset="0"/>
              </a:rPr>
              <a:t>High Risk IDVA Service</a:t>
            </a:r>
          </a:p>
        </p:txBody>
      </p:sp>
      <p:sp>
        <p:nvSpPr>
          <p:cNvPr id="7" name="TextBox 7"/>
          <p:cNvSpPr txBox="1"/>
          <p:nvPr/>
        </p:nvSpPr>
        <p:spPr>
          <a:xfrm>
            <a:off x="857443" y="5132921"/>
            <a:ext cx="7674972" cy="543979"/>
          </a:xfrm>
          <a:prstGeom prst="rect">
            <a:avLst/>
          </a:prstGeom>
        </p:spPr>
        <p:txBody>
          <a:bodyPr lIns="0" tIns="0" rIns="0" bIns="0" rtlCol="0" anchor="t">
            <a:spAutoFit/>
          </a:bodyPr>
          <a:lstStyle/>
          <a:p>
            <a:pPr>
              <a:lnSpc>
                <a:spcPts val="4386"/>
              </a:lnSpc>
            </a:pPr>
            <a:r>
              <a:rPr lang="en-US" sz="3655" spc="248" dirty="0">
                <a:solidFill>
                  <a:srgbClr val="601F8A"/>
                </a:solidFill>
                <a:latin typeface="Montserrat"/>
              </a:rPr>
              <a:t>July 2025</a:t>
            </a:r>
          </a:p>
        </p:txBody>
      </p:sp>
      <p:sp>
        <p:nvSpPr>
          <p:cNvPr id="8" name="Freeform 8"/>
          <p:cNvSpPr/>
          <p:nvPr/>
        </p:nvSpPr>
        <p:spPr>
          <a:xfrm>
            <a:off x="0" y="6503894"/>
            <a:ext cx="18288000" cy="3783106"/>
          </a:xfrm>
          <a:custGeom>
            <a:avLst/>
            <a:gdLst/>
            <a:ahLst/>
            <a:cxnLst/>
            <a:rect l="l" t="t" r="r" b="b"/>
            <a:pathLst>
              <a:path w="19104570" h="3783106">
                <a:moveTo>
                  <a:pt x="0" y="0"/>
                </a:moveTo>
                <a:lnTo>
                  <a:pt x="19104570" y="0"/>
                </a:lnTo>
                <a:lnTo>
                  <a:pt x="19104570" y="3783106"/>
                </a:lnTo>
                <a:lnTo>
                  <a:pt x="0" y="3783106"/>
                </a:lnTo>
                <a:lnTo>
                  <a:pt x="0" y="0"/>
                </a:lnTo>
                <a:close/>
              </a:path>
            </a:pathLst>
          </a:custGeom>
          <a:blipFill>
            <a:blip r:embed="rId7"/>
            <a:stretch>
              <a:fillRect l="-257" t="-2365" r="-257"/>
            </a:stretch>
          </a:blipFill>
        </p:spPr>
        <p:txBody>
          <a:bodyPr/>
          <a:lstStyle/>
          <a:p>
            <a:endParaRPr lang="en-GB"/>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Picture 32">
            <a:extLst>
              <a:ext uri="{FF2B5EF4-FFF2-40B4-BE49-F238E27FC236}">
                <a16:creationId xmlns:a16="http://schemas.microsoft.com/office/drawing/2014/main" id="{C09B34E2-5570-17B6-8570-7E85BE75A59C}"/>
              </a:ext>
            </a:extLst>
          </p:cNvPr>
          <p:cNvPicPr>
            <a:picLocks noChangeAspect="1"/>
          </p:cNvPicPr>
          <p:nvPr/>
        </p:nvPicPr>
        <p:blipFill>
          <a:blip r:embed="rId3"/>
          <a:stretch>
            <a:fillRect/>
          </a:stretch>
        </p:blipFill>
        <p:spPr>
          <a:xfrm>
            <a:off x="9096375" y="0"/>
            <a:ext cx="9191625" cy="10287000"/>
          </a:xfrm>
          <a:prstGeom prst="rect">
            <a:avLst/>
          </a:prstGeom>
        </p:spPr>
      </p:pic>
      <p:sp>
        <p:nvSpPr>
          <p:cNvPr id="27" name="Freeform: Shape 26">
            <a:extLst>
              <a:ext uri="{FF2B5EF4-FFF2-40B4-BE49-F238E27FC236}">
                <a16:creationId xmlns:a16="http://schemas.microsoft.com/office/drawing/2014/main" id="{4DFE894A-9AAC-EB00-08B7-3D3F7994D263}"/>
              </a:ext>
            </a:extLst>
          </p:cNvPr>
          <p:cNvSpPr/>
          <p:nvPr/>
        </p:nvSpPr>
        <p:spPr>
          <a:xfrm>
            <a:off x="0" y="0"/>
            <a:ext cx="11658600" cy="10287000"/>
          </a:xfrm>
          <a:custGeom>
            <a:avLst/>
            <a:gdLst>
              <a:gd name="connsiteX0" fmla="*/ 0 w 10920002"/>
              <a:gd name="connsiteY0" fmla="*/ 0 h 10287000"/>
              <a:gd name="connsiteX1" fmla="*/ 9161619 w 10920002"/>
              <a:gd name="connsiteY1" fmla="*/ 0 h 10287000"/>
              <a:gd name="connsiteX2" fmla="*/ 9359023 w 10920002"/>
              <a:gd name="connsiteY2" fmla="*/ 252023 h 10287000"/>
              <a:gd name="connsiteX3" fmla="*/ 10920002 w 10920002"/>
              <a:gd name="connsiteY3" fmla="*/ 4968604 h 10287000"/>
              <a:gd name="connsiteX4" fmla="*/ 8878803 w 10920002"/>
              <a:gd name="connsiteY4" fmla="*/ 10269019 h 10287000"/>
              <a:gd name="connsiteX5" fmla="*/ 8861715 w 10920002"/>
              <a:gd name="connsiteY5" fmla="*/ 10287000 h 10287000"/>
              <a:gd name="connsiteX6" fmla="*/ 0 w 10920002"/>
              <a:gd name="connsiteY6" fmla="*/ 10287000 h 10287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920002" h="10287000">
                <a:moveTo>
                  <a:pt x="0" y="0"/>
                </a:moveTo>
                <a:lnTo>
                  <a:pt x="9161619" y="0"/>
                </a:lnTo>
                <a:lnTo>
                  <a:pt x="9359023" y="252023"/>
                </a:lnTo>
                <a:cubicBezTo>
                  <a:pt x="10339418" y="1567259"/>
                  <a:pt x="10920002" y="3199908"/>
                  <a:pt x="10920002" y="4968604"/>
                </a:cubicBezTo>
                <a:cubicBezTo>
                  <a:pt x="10920002" y="7009407"/>
                  <a:pt x="10147035" y="8869082"/>
                  <a:pt x="8878803" y="10269019"/>
                </a:cubicBezTo>
                <a:lnTo>
                  <a:pt x="8861715" y="10287000"/>
                </a:lnTo>
                <a:lnTo>
                  <a:pt x="0" y="10287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6" name="Freeform 6"/>
          <p:cNvSpPr/>
          <p:nvPr/>
        </p:nvSpPr>
        <p:spPr>
          <a:xfrm>
            <a:off x="3729309" y="9632282"/>
            <a:ext cx="505257" cy="505257"/>
          </a:xfrm>
          <a:custGeom>
            <a:avLst/>
            <a:gdLst/>
            <a:ahLst/>
            <a:cxnLst/>
            <a:rect l="l" t="t" r="r" b="b"/>
            <a:pathLst>
              <a:path w="505257" h="505257">
                <a:moveTo>
                  <a:pt x="0" y="0"/>
                </a:moveTo>
                <a:lnTo>
                  <a:pt x="505257" y="0"/>
                </a:lnTo>
                <a:lnTo>
                  <a:pt x="505257" y="505257"/>
                </a:lnTo>
                <a:lnTo>
                  <a:pt x="0" y="50525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sp>
        <p:nvSpPr>
          <p:cNvPr id="7" name="TextBox 7"/>
          <p:cNvSpPr txBox="1"/>
          <p:nvPr/>
        </p:nvSpPr>
        <p:spPr>
          <a:xfrm>
            <a:off x="780258" y="3227868"/>
            <a:ext cx="8592342" cy="3103414"/>
          </a:xfrm>
          <a:prstGeom prst="rect">
            <a:avLst/>
          </a:prstGeom>
        </p:spPr>
        <p:txBody>
          <a:bodyPr wrap="square" lIns="0" tIns="0" rIns="0" bIns="0" rtlCol="0" anchor="t">
            <a:spAutoFit/>
          </a:bodyPr>
          <a:lstStyle/>
          <a:p>
            <a:pPr algn="ctr">
              <a:lnSpc>
                <a:spcPts val="12075"/>
              </a:lnSpc>
            </a:pPr>
            <a:r>
              <a:rPr lang="en-US" sz="12579" b="1" dirty="0">
                <a:solidFill>
                  <a:srgbClr val="201751"/>
                </a:solidFill>
                <a:latin typeface="Arial" panose="020B0604020202020204" pitchFamily="34" charset="0"/>
                <a:cs typeface="Arial" panose="020B0604020202020204" pitchFamily="34" charset="0"/>
              </a:rPr>
              <a:t>Any questions?</a:t>
            </a:r>
          </a:p>
        </p:txBody>
      </p:sp>
      <p:sp>
        <p:nvSpPr>
          <p:cNvPr id="8" name="TextBox 8"/>
          <p:cNvSpPr txBox="1"/>
          <p:nvPr/>
        </p:nvSpPr>
        <p:spPr>
          <a:xfrm>
            <a:off x="780258" y="9508457"/>
            <a:ext cx="2615357" cy="591631"/>
          </a:xfrm>
          <a:prstGeom prst="rect">
            <a:avLst/>
          </a:prstGeom>
        </p:spPr>
        <p:txBody>
          <a:bodyPr lIns="0" tIns="0" rIns="0" bIns="0" rtlCol="0" anchor="t">
            <a:spAutoFit/>
          </a:bodyPr>
          <a:lstStyle/>
          <a:p>
            <a:pPr algn="ctr">
              <a:lnSpc>
                <a:spcPts val="5085"/>
              </a:lnSpc>
              <a:spcBef>
                <a:spcPct val="0"/>
              </a:spcBef>
            </a:pPr>
            <a:r>
              <a:rPr lang="en-US" sz="3119" spc="18">
                <a:solidFill>
                  <a:srgbClr val="201751"/>
                </a:solidFill>
                <a:latin typeface="Montserrat"/>
              </a:rPr>
              <a:t>@PCCDorset</a:t>
            </a:r>
          </a:p>
        </p:txBody>
      </p:sp>
      <p:sp>
        <p:nvSpPr>
          <p:cNvPr id="9" name="TextBox 9"/>
          <p:cNvSpPr txBox="1"/>
          <p:nvPr/>
        </p:nvSpPr>
        <p:spPr>
          <a:xfrm>
            <a:off x="4367916" y="9498932"/>
            <a:ext cx="5119092" cy="591631"/>
          </a:xfrm>
          <a:prstGeom prst="rect">
            <a:avLst/>
          </a:prstGeom>
        </p:spPr>
        <p:txBody>
          <a:bodyPr lIns="0" tIns="0" rIns="0" bIns="0" rtlCol="0" anchor="t">
            <a:spAutoFit/>
          </a:bodyPr>
          <a:lstStyle/>
          <a:p>
            <a:pPr algn="ctr">
              <a:lnSpc>
                <a:spcPts val="5085"/>
              </a:lnSpc>
              <a:spcBef>
                <a:spcPct val="0"/>
              </a:spcBef>
            </a:pPr>
            <a:r>
              <a:rPr lang="en-US" sz="3119" spc="18">
                <a:solidFill>
                  <a:srgbClr val="201751"/>
                </a:solidFill>
                <a:latin typeface="Montserrat"/>
              </a:rPr>
              <a:t>www.dorset.pcc.police.uk</a:t>
            </a:r>
          </a:p>
        </p:txBody>
      </p:sp>
      <p:grpSp>
        <p:nvGrpSpPr>
          <p:cNvPr id="10" name="Group 10"/>
          <p:cNvGrpSpPr/>
          <p:nvPr/>
        </p:nvGrpSpPr>
        <p:grpSpPr>
          <a:xfrm>
            <a:off x="160186" y="9603841"/>
            <a:ext cx="486722" cy="486722"/>
            <a:chOff x="0" y="0"/>
            <a:chExt cx="648963" cy="648963"/>
          </a:xfrm>
        </p:grpSpPr>
        <p:grpSp>
          <p:nvGrpSpPr>
            <p:cNvPr id="11" name="Group 11"/>
            <p:cNvGrpSpPr/>
            <p:nvPr/>
          </p:nvGrpSpPr>
          <p:grpSpPr>
            <a:xfrm>
              <a:off x="0" y="0"/>
              <a:ext cx="648963" cy="648963"/>
              <a:chOff x="0" y="0"/>
              <a:chExt cx="812800" cy="812800"/>
            </a:xfrm>
          </p:grpSpPr>
          <p:sp>
            <p:nvSpPr>
              <p:cNvPr id="12" name="Freeform 1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BFB"/>
              </a:solidFill>
            </p:spPr>
            <p:txBody>
              <a:bodyPr/>
              <a:lstStyle/>
              <a:p>
                <a:endParaRPr lang="en-GB"/>
              </a:p>
            </p:txBody>
          </p:sp>
          <p:sp>
            <p:nvSpPr>
              <p:cNvPr id="13" name="TextBox 13"/>
              <p:cNvSpPr txBox="1"/>
              <p:nvPr/>
            </p:nvSpPr>
            <p:spPr>
              <a:xfrm>
                <a:off x="76200" y="28575"/>
                <a:ext cx="660400" cy="708025"/>
              </a:xfrm>
              <a:prstGeom prst="rect">
                <a:avLst/>
              </a:prstGeom>
            </p:spPr>
            <p:txBody>
              <a:bodyPr lIns="50800" tIns="50800" rIns="50800" bIns="50800" rtlCol="0" anchor="ctr"/>
              <a:lstStyle/>
              <a:p>
                <a:pPr algn="ctr">
                  <a:lnSpc>
                    <a:spcPts val="3032"/>
                  </a:lnSpc>
                </a:pPr>
                <a:endParaRPr/>
              </a:p>
            </p:txBody>
          </p:sp>
        </p:grpSp>
        <p:sp>
          <p:nvSpPr>
            <p:cNvPr id="14" name="AutoShape 14"/>
            <p:cNvSpPr/>
            <p:nvPr/>
          </p:nvSpPr>
          <p:spPr>
            <a:xfrm flipV="1">
              <a:off x="118750" y="114582"/>
              <a:ext cx="280785" cy="442806"/>
            </a:xfrm>
            <a:prstGeom prst="line">
              <a:avLst/>
            </a:prstGeom>
            <a:ln w="12700" cap="flat">
              <a:solidFill>
                <a:srgbClr val="201751"/>
              </a:solidFill>
              <a:prstDash val="solid"/>
              <a:headEnd type="none" w="sm" len="sm"/>
              <a:tailEnd type="none" w="sm" len="sm"/>
            </a:ln>
          </p:spPr>
          <p:txBody>
            <a:bodyPr/>
            <a:lstStyle/>
            <a:p>
              <a:endParaRPr lang="en-GB"/>
            </a:p>
          </p:txBody>
        </p:sp>
        <p:sp>
          <p:nvSpPr>
            <p:cNvPr id="15" name="AutoShape 15"/>
            <p:cNvSpPr/>
            <p:nvPr/>
          </p:nvSpPr>
          <p:spPr>
            <a:xfrm>
              <a:off x="118750" y="119004"/>
              <a:ext cx="135525" cy="0"/>
            </a:xfrm>
            <a:prstGeom prst="line">
              <a:avLst/>
            </a:prstGeom>
            <a:ln w="12700" cap="flat">
              <a:solidFill>
                <a:srgbClr val="201751"/>
              </a:solidFill>
              <a:prstDash val="solid"/>
              <a:headEnd type="none" w="sm" len="sm"/>
              <a:tailEnd type="none" w="sm" len="sm"/>
            </a:ln>
          </p:spPr>
          <p:txBody>
            <a:bodyPr/>
            <a:lstStyle/>
            <a:p>
              <a:endParaRPr lang="en-GB"/>
            </a:p>
          </p:txBody>
        </p:sp>
        <p:sp>
          <p:nvSpPr>
            <p:cNvPr id="16" name="AutoShape 16"/>
            <p:cNvSpPr/>
            <p:nvPr/>
          </p:nvSpPr>
          <p:spPr>
            <a:xfrm>
              <a:off x="390097" y="116796"/>
              <a:ext cx="135525" cy="0"/>
            </a:xfrm>
            <a:prstGeom prst="line">
              <a:avLst/>
            </a:prstGeom>
            <a:ln w="12700" cap="flat">
              <a:solidFill>
                <a:srgbClr val="201751"/>
              </a:solidFill>
              <a:prstDash val="solid"/>
              <a:headEnd type="none" w="sm" len="sm"/>
              <a:tailEnd type="none" w="sm" len="sm"/>
            </a:ln>
          </p:spPr>
          <p:txBody>
            <a:bodyPr/>
            <a:lstStyle/>
            <a:p>
              <a:endParaRPr lang="en-GB"/>
            </a:p>
          </p:txBody>
        </p:sp>
        <p:sp>
          <p:nvSpPr>
            <p:cNvPr id="17" name="AutoShape 17"/>
            <p:cNvSpPr/>
            <p:nvPr/>
          </p:nvSpPr>
          <p:spPr>
            <a:xfrm>
              <a:off x="118750" y="555180"/>
              <a:ext cx="135525" cy="0"/>
            </a:xfrm>
            <a:prstGeom prst="line">
              <a:avLst/>
            </a:prstGeom>
            <a:ln w="12700" cap="flat">
              <a:solidFill>
                <a:srgbClr val="201751"/>
              </a:solidFill>
              <a:prstDash val="solid"/>
              <a:headEnd type="none" w="sm" len="sm"/>
              <a:tailEnd type="none" w="sm" len="sm"/>
            </a:ln>
          </p:spPr>
          <p:txBody>
            <a:bodyPr/>
            <a:lstStyle/>
            <a:p>
              <a:endParaRPr lang="en-GB"/>
            </a:p>
          </p:txBody>
        </p:sp>
        <p:sp>
          <p:nvSpPr>
            <p:cNvPr id="18" name="AutoShape 18"/>
            <p:cNvSpPr/>
            <p:nvPr/>
          </p:nvSpPr>
          <p:spPr>
            <a:xfrm>
              <a:off x="395618" y="557388"/>
              <a:ext cx="135525" cy="0"/>
            </a:xfrm>
            <a:prstGeom prst="line">
              <a:avLst/>
            </a:prstGeom>
            <a:ln w="12700" cap="flat">
              <a:solidFill>
                <a:srgbClr val="201751"/>
              </a:solidFill>
              <a:prstDash val="solid"/>
              <a:headEnd type="none" w="sm" len="sm"/>
              <a:tailEnd type="none" w="sm" len="sm"/>
            </a:ln>
          </p:spPr>
          <p:txBody>
            <a:bodyPr/>
            <a:lstStyle/>
            <a:p>
              <a:endParaRPr lang="en-GB"/>
            </a:p>
          </p:txBody>
        </p:sp>
        <p:sp>
          <p:nvSpPr>
            <p:cNvPr id="19" name="AutoShape 19"/>
            <p:cNvSpPr/>
            <p:nvPr/>
          </p:nvSpPr>
          <p:spPr>
            <a:xfrm flipV="1">
              <a:off x="254275" y="114231"/>
              <a:ext cx="267788" cy="443157"/>
            </a:xfrm>
            <a:prstGeom prst="line">
              <a:avLst/>
            </a:prstGeom>
            <a:ln w="12700" cap="flat">
              <a:solidFill>
                <a:srgbClr val="201751"/>
              </a:solidFill>
              <a:prstDash val="solid"/>
              <a:headEnd type="none" w="sm" len="sm"/>
              <a:tailEnd type="none" w="sm" len="sm"/>
            </a:ln>
          </p:spPr>
          <p:txBody>
            <a:bodyPr/>
            <a:lstStyle/>
            <a:p>
              <a:endParaRPr lang="en-GB"/>
            </a:p>
          </p:txBody>
        </p:sp>
        <p:sp>
          <p:nvSpPr>
            <p:cNvPr id="20" name="AutoShape 20"/>
            <p:cNvSpPr/>
            <p:nvPr/>
          </p:nvSpPr>
          <p:spPr>
            <a:xfrm flipH="1" flipV="1">
              <a:off x="117400" y="121961"/>
              <a:ext cx="132150" cy="180975"/>
            </a:xfrm>
            <a:prstGeom prst="line">
              <a:avLst/>
            </a:prstGeom>
            <a:ln w="12700" cap="flat">
              <a:solidFill>
                <a:srgbClr val="201751"/>
              </a:solidFill>
              <a:prstDash val="solid"/>
              <a:headEnd type="none" w="sm" len="sm"/>
              <a:tailEnd type="none" w="sm" len="sm"/>
            </a:ln>
          </p:spPr>
          <p:txBody>
            <a:bodyPr/>
            <a:lstStyle/>
            <a:p>
              <a:endParaRPr lang="en-GB"/>
            </a:p>
          </p:txBody>
        </p:sp>
        <p:sp>
          <p:nvSpPr>
            <p:cNvPr id="21" name="AutoShape 21"/>
            <p:cNvSpPr/>
            <p:nvPr/>
          </p:nvSpPr>
          <p:spPr>
            <a:xfrm flipH="1" flipV="1">
              <a:off x="342911" y="445355"/>
              <a:ext cx="61287" cy="112033"/>
            </a:xfrm>
            <a:prstGeom prst="line">
              <a:avLst/>
            </a:prstGeom>
            <a:ln w="12700" cap="flat">
              <a:solidFill>
                <a:srgbClr val="201751"/>
              </a:solidFill>
              <a:prstDash val="solid"/>
              <a:headEnd type="none" w="sm" len="sm"/>
              <a:tailEnd type="none" w="sm" len="sm"/>
            </a:ln>
          </p:spPr>
          <p:txBody>
            <a:bodyPr/>
            <a:lstStyle/>
            <a:p>
              <a:endParaRPr lang="en-GB"/>
            </a:p>
          </p:txBody>
        </p:sp>
        <p:sp>
          <p:nvSpPr>
            <p:cNvPr id="22" name="AutoShape 22"/>
            <p:cNvSpPr/>
            <p:nvPr/>
          </p:nvSpPr>
          <p:spPr>
            <a:xfrm flipH="1" flipV="1">
              <a:off x="409042" y="335985"/>
              <a:ext cx="122102" cy="219194"/>
            </a:xfrm>
            <a:prstGeom prst="line">
              <a:avLst/>
            </a:prstGeom>
            <a:ln w="12700" cap="flat">
              <a:solidFill>
                <a:srgbClr val="201751"/>
              </a:solidFill>
              <a:prstDash val="solid"/>
              <a:headEnd type="none" w="sm" len="sm"/>
              <a:tailEnd type="none" w="sm" len="sm"/>
            </a:ln>
          </p:spPr>
          <p:txBody>
            <a:bodyPr/>
            <a:lstStyle/>
            <a:p>
              <a:endParaRPr lang="en-GB"/>
            </a:p>
          </p:txBody>
        </p:sp>
        <p:sp>
          <p:nvSpPr>
            <p:cNvPr id="23" name="AutoShape 23"/>
            <p:cNvSpPr/>
            <p:nvPr/>
          </p:nvSpPr>
          <p:spPr>
            <a:xfrm flipH="1" flipV="1">
              <a:off x="254394" y="116133"/>
              <a:ext cx="56408" cy="96316"/>
            </a:xfrm>
            <a:prstGeom prst="line">
              <a:avLst/>
            </a:prstGeom>
            <a:ln w="12700" cap="flat">
              <a:solidFill>
                <a:srgbClr val="201751"/>
              </a:solidFill>
              <a:prstDash val="solid"/>
              <a:headEnd type="none" w="sm" len="sm"/>
              <a:tailEnd type="none" w="sm" len="sm"/>
            </a:ln>
          </p:spPr>
          <p:txBody>
            <a:bodyPr/>
            <a:lstStyle/>
            <a:p>
              <a:endParaRPr lang="en-GB"/>
            </a:p>
          </p:txBody>
        </p:sp>
        <p:sp>
          <p:nvSpPr>
            <p:cNvPr id="24" name="AutoShape 24"/>
            <p:cNvSpPr/>
            <p:nvPr/>
          </p:nvSpPr>
          <p:spPr>
            <a:xfrm flipV="1">
              <a:off x="347669" y="338786"/>
              <a:ext cx="66131" cy="112358"/>
            </a:xfrm>
            <a:prstGeom prst="line">
              <a:avLst/>
            </a:prstGeom>
            <a:ln w="12700" cap="flat">
              <a:solidFill>
                <a:srgbClr val="201751"/>
              </a:solidFill>
              <a:prstDash val="solid"/>
              <a:headEnd type="none" w="sm" len="sm"/>
              <a:tailEnd type="none" w="sm" len="sm"/>
            </a:ln>
          </p:spPr>
          <p:txBody>
            <a:bodyPr/>
            <a:lstStyle/>
            <a:p>
              <a:endParaRPr lang="en-GB"/>
            </a:p>
          </p:txBody>
        </p:sp>
        <p:sp>
          <p:nvSpPr>
            <p:cNvPr id="25" name="AutoShape 25"/>
            <p:cNvSpPr/>
            <p:nvPr/>
          </p:nvSpPr>
          <p:spPr>
            <a:xfrm flipV="1">
              <a:off x="249550" y="211855"/>
              <a:ext cx="61661" cy="94337"/>
            </a:xfrm>
            <a:prstGeom prst="line">
              <a:avLst/>
            </a:prstGeom>
            <a:ln w="12700" cap="flat">
              <a:solidFill>
                <a:srgbClr val="201751"/>
              </a:solidFill>
              <a:prstDash val="solid"/>
              <a:headEnd type="none" w="sm" len="sm"/>
              <a:tailEnd type="none" w="sm" len="sm"/>
            </a:ln>
          </p:spPr>
          <p:txBody>
            <a:bodyPr/>
            <a:lstStyle/>
            <a:p>
              <a:endParaRPr lang="en-GB"/>
            </a:p>
          </p:txBody>
        </p:sp>
      </p:grpSp>
      <p:sp>
        <p:nvSpPr>
          <p:cNvPr id="26" name="Freeform 26"/>
          <p:cNvSpPr/>
          <p:nvPr/>
        </p:nvSpPr>
        <p:spPr>
          <a:xfrm>
            <a:off x="214708" y="317914"/>
            <a:ext cx="3746456" cy="1421572"/>
          </a:xfrm>
          <a:custGeom>
            <a:avLst/>
            <a:gdLst/>
            <a:ahLst/>
            <a:cxnLst/>
            <a:rect l="l" t="t" r="r" b="b"/>
            <a:pathLst>
              <a:path w="3746456" h="1421572">
                <a:moveTo>
                  <a:pt x="0" y="0"/>
                </a:moveTo>
                <a:lnTo>
                  <a:pt x="3746456" y="0"/>
                </a:lnTo>
                <a:lnTo>
                  <a:pt x="3746456" y="1421572"/>
                </a:lnTo>
                <a:lnTo>
                  <a:pt x="0" y="1421572"/>
                </a:lnTo>
                <a:lnTo>
                  <a:pt x="0" y="0"/>
                </a:lnTo>
                <a:close/>
              </a:path>
            </a:pathLst>
          </a:custGeom>
          <a:blipFill>
            <a:blip r:embed="rId6"/>
            <a:stretch>
              <a:fillRect/>
            </a:stretch>
          </a:blipFill>
        </p:spPr>
        <p:txBody>
          <a:bodyPr/>
          <a:lstStyle/>
          <a:p>
            <a:endParaRPr lang="en-GB"/>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7" descr="A person in a suit and tie&#10;&#10;Description automatically generated">
            <a:extLst>
              <a:ext uri="{FF2B5EF4-FFF2-40B4-BE49-F238E27FC236}">
                <a16:creationId xmlns:a16="http://schemas.microsoft.com/office/drawing/2014/main" id="{5B08B8F3-97A8-2216-AA3A-7DE12F69C99C}"/>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20124"/>
          <a:stretch/>
        </p:blipFill>
        <p:spPr>
          <a:xfrm>
            <a:off x="9487008" y="0"/>
            <a:ext cx="8800993" cy="10287000"/>
          </a:xfrm>
          <a:prstGeom prst="rect">
            <a:avLst/>
          </a:prstGeom>
        </p:spPr>
      </p:pic>
      <p:sp>
        <p:nvSpPr>
          <p:cNvPr id="6" name="Freeform: Shape 5">
            <a:extLst>
              <a:ext uri="{FF2B5EF4-FFF2-40B4-BE49-F238E27FC236}">
                <a16:creationId xmlns:a16="http://schemas.microsoft.com/office/drawing/2014/main" id="{3F9A2A1E-E107-C734-899D-7A66146A7CE3}"/>
              </a:ext>
            </a:extLst>
          </p:cNvPr>
          <p:cNvSpPr/>
          <p:nvPr/>
        </p:nvSpPr>
        <p:spPr>
          <a:xfrm>
            <a:off x="0" y="0"/>
            <a:ext cx="11658600" cy="10287000"/>
          </a:xfrm>
          <a:custGeom>
            <a:avLst/>
            <a:gdLst>
              <a:gd name="connsiteX0" fmla="*/ 0 w 10920002"/>
              <a:gd name="connsiteY0" fmla="*/ 0 h 10287000"/>
              <a:gd name="connsiteX1" fmla="*/ 9161619 w 10920002"/>
              <a:gd name="connsiteY1" fmla="*/ 0 h 10287000"/>
              <a:gd name="connsiteX2" fmla="*/ 9359023 w 10920002"/>
              <a:gd name="connsiteY2" fmla="*/ 252023 h 10287000"/>
              <a:gd name="connsiteX3" fmla="*/ 10920002 w 10920002"/>
              <a:gd name="connsiteY3" fmla="*/ 4968604 h 10287000"/>
              <a:gd name="connsiteX4" fmla="*/ 8878803 w 10920002"/>
              <a:gd name="connsiteY4" fmla="*/ 10269019 h 10287000"/>
              <a:gd name="connsiteX5" fmla="*/ 8861715 w 10920002"/>
              <a:gd name="connsiteY5" fmla="*/ 10287000 h 10287000"/>
              <a:gd name="connsiteX6" fmla="*/ 0 w 10920002"/>
              <a:gd name="connsiteY6" fmla="*/ 10287000 h 10287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920002" h="10287000">
                <a:moveTo>
                  <a:pt x="0" y="0"/>
                </a:moveTo>
                <a:lnTo>
                  <a:pt x="9161619" y="0"/>
                </a:lnTo>
                <a:lnTo>
                  <a:pt x="9359023" y="252023"/>
                </a:lnTo>
                <a:cubicBezTo>
                  <a:pt x="10339418" y="1567259"/>
                  <a:pt x="10920002" y="3199908"/>
                  <a:pt x="10920002" y="4968604"/>
                </a:cubicBezTo>
                <a:cubicBezTo>
                  <a:pt x="10920002" y="7009407"/>
                  <a:pt x="10147035" y="8869082"/>
                  <a:pt x="8878803" y="10269019"/>
                </a:cubicBezTo>
                <a:lnTo>
                  <a:pt x="8861715" y="10287000"/>
                </a:lnTo>
                <a:lnTo>
                  <a:pt x="0" y="10287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5" name="Freeform 5"/>
          <p:cNvSpPr/>
          <p:nvPr/>
        </p:nvSpPr>
        <p:spPr>
          <a:xfrm>
            <a:off x="3729309" y="9632282"/>
            <a:ext cx="505257" cy="505257"/>
          </a:xfrm>
          <a:custGeom>
            <a:avLst/>
            <a:gdLst/>
            <a:ahLst/>
            <a:cxnLst/>
            <a:rect l="l" t="t" r="r" b="b"/>
            <a:pathLst>
              <a:path w="505257" h="505257">
                <a:moveTo>
                  <a:pt x="0" y="0"/>
                </a:moveTo>
                <a:lnTo>
                  <a:pt x="505257" y="0"/>
                </a:lnTo>
                <a:lnTo>
                  <a:pt x="505257" y="505257"/>
                </a:lnTo>
                <a:lnTo>
                  <a:pt x="0" y="50525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7" name="TextBox 7"/>
          <p:cNvSpPr txBox="1"/>
          <p:nvPr/>
        </p:nvSpPr>
        <p:spPr>
          <a:xfrm>
            <a:off x="780258" y="9508457"/>
            <a:ext cx="2615357" cy="591631"/>
          </a:xfrm>
          <a:prstGeom prst="rect">
            <a:avLst/>
          </a:prstGeom>
        </p:spPr>
        <p:txBody>
          <a:bodyPr lIns="0" tIns="0" rIns="0" bIns="0" rtlCol="0" anchor="t">
            <a:spAutoFit/>
          </a:bodyPr>
          <a:lstStyle/>
          <a:p>
            <a:pPr algn="ctr">
              <a:lnSpc>
                <a:spcPts val="5085"/>
              </a:lnSpc>
              <a:spcBef>
                <a:spcPct val="0"/>
              </a:spcBef>
            </a:pPr>
            <a:r>
              <a:rPr lang="en-US" sz="3119" spc="18">
                <a:solidFill>
                  <a:srgbClr val="201751"/>
                </a:solidFill>
                <a:latin typeface="Montserrat"/>
              </a:rPr>
              <a:t>@PCCDorset</a:t>
            </a:r>
          </a:p>
        </p:txBody>
      </p:sp>
      <p:sp>
        <p:nvSpPr>
          <p:cNvPr id="8" name="TextBox 8"/>
          <p:cNvSpPr txBox="1"/>
          <p:nvPr/>
        </p:nvSpPr>
        <p:spPr>
          <a:xfrm>
            <a:off x="4367916" y="9498932"/>
            <a:ext cx="5119092" cy="591631"/>
          </a:xfrm>
          <a:prstGeom prst="rect">
            <a:avLst/>
          </a:prstGeom>
        </p:spPr>
        <p:txBody>
          <a:bodyPr lIns="0" tIns="0" rIns="0" bIns="0" rtlCol="0" anchor="t">
            <a:spAutoFit/>
          </a:bodyPr>
          <a:lstStyle/>
          <a:p>
            <a:pPr algn="ctr">
              <a:lnSpc>
                <a:spcPts val="5085"/>
              </a:lnSpc>
              <a:spcBef>
                <a:spcPct val="0"/>
              </a:spcBef>
            </a:pPr>
            <a:r>
              <a:rPr lang="en-US" sz="3119" spc="18">
                <a:solidFill>
                  <a:srgbClr val="201751"/>
                </a:solidFill>
                <a:latin typeface="Montserrat"/>
              </a:rPr>
              <a:t>www.dorset.pcc.police.uk</a:t>
            </a:r>
          </a:p>
        </p:txBody>
      </p:sp>
      <p:grpSp>
        <p:nvGrpSpPr>
          <p:cNvPr id="11" name="Group 11"/>
          <p:cNvGrpSpPr/>
          <p:nvPr/>
        </p:nvGrpSpPr>
        <p:grpSpPr>
          <a:xfrm>
            <a:off x="160186" y="9603841"/>
            <a:ext cx="486722" cy="486722"/>
            <a:chOff x="0" y="0"/>
            <a:chExt cx="648963" cy="648963"/>
          </a:xfrm>
        </p:grpSpPr>
        <p:grpSp>
          <p:nvGrpSpPr>
            <p:cNvPr id="12" name="Group 12"/>
            <p:cNvGrpSpPr/>
            <p:nvPr/>
          </p:nvGrpSpPr>
          <p:grpSpPr>
            <a:xfrm>
              <a:off x="0" y="0"/>
              <a:ext cx="648963" cy="648963"/>
              <a:chOff x="0" y="0"/>
              <a:chExt cx="812800" cy="812800"/>
            </a:xfrm>
          </p:grpSpPr>
          <p:sp>
            <p:nvSpPr>
              <p:cNvPr id="13" name="Freeform 1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BFB"/>
              </a:solidFill>
            </p:spPr>
            <p:txBody>
              <a:bodyPr/>
              <a:lstStyle/>
              <a:p>
                <a:endParaRPr lang="en-GB"/>
              </a:p>
            </p:txBody>
          </p:sp>
          <p:sp>
            <p:nvSpPr>
              <p:cNvPr id="14" name="TextBox 14"/>
              <p:cNvSpPr txBox="1"/>
              <p:nvPr/>
            </p:nvSpPr>
            <p:spPr>
              <a:xfrm>
                <a:off x="76200" y="28575"/>
                <a:ext cx="660400" cy="708025"/>
              </a:xfrm>
              <a:prstGeom prst="rect">
                <a:avLst/>
              </a:prstGeom>
            </p:spPr>
            <p:txBody>
              <a:bodyPr lIns="50800" tIns="50800" rIns="50800" bIns="50800" rtlCol="0" anchor="ctr"/>
              <a:lstStyle/>
              <a:p>
                <a:pPr algn="ctr">
                  <a:lnSpc>
                    <a:spcPts val="3032"/>
                  </a:lnSpc>
                </a:pPr>
                <a:endParaRPr/>
              </a:p>
            </p:txBody>
          </p:sp>
        </p:grpSp>
        <p:sp>
          <p:nvSpPr>
            <p:cNvPr id="15" name="AutoShape 15"/>
            <p:cNvSpPr/>
            <p:nvPr/>
          </p:nvSpPr>
          <p:spPr>
            <a:xfrm flipV="1">
              <a:off x="118750" y="114582"/>
              <a:ext cx="280785" cy="442806"/>
            </a:xfrm>
            <a:prstGeom prst="line">
              <a:avLst/>
            </a:prstGeom>
            <a:ln w="12700" cap="flat">
              <a:solidFill>
                <a:srgbClr val="201751"/>
              </a:solidFill>
              <a:prstDash val="solid"/>
              <a:headEnd type="none" w="sm" len="sm"/>
              <a:tailEnd type="none" w="sm" len="sm"/>
            </a:ln>
          </p:spPr>
          <p:txBody>
            <a:bodyPr/>
            <a:lstStyle/>
            <a:p>
              <a:endParaRPr lang="en-GB"/>
            </a:p>
          </p:txBody>
        </p:sp>
        <p:sp>
          <p:nvSpPr>
            <p:cNvPr id="16" name="AutoShape 16"/>
            <p:cNvSpPr/>
            <p:nvPr/>
          </p:nvSpPr>
          <p:spPr>
            <a:xfrm>
              <a:off x="118750" y="119004"/>
              <a:ext cx="135525" cy="0"/>
            </a:xfrm>
            <a:prstGeom prst="line">
              <a:avLst/>
            </a:prstGeom>
            <a:ln w="12700" cap="flat">
              <a:solidFill>
                <a:srgbClr val="201751"/>
              </a:solidFill>
              <a:prstDash val="solid"/>
              <a:headEnd type="none" w="sm" len="sm"/>
              <a:tailEnd type="none" w="sm" len="sm"/>
            </a:ln>
          </p:spPr>
          <p:txBody>
            <a:bodyPr/>
            <a:lstStyle/>
            <a:p>
              <a:endParaRPr lang="en-GB"/>
            </a:p>
          </p:txBody>
        </p:sp>
        <p:sp>
          <p:nvSpPr>
            <p:cNvPr id="17" name="AutoShape 17"/>
            <p:cNvSpPr/>
            <p:nvPr/>
          </p:nvSpPr>
          <p:spPr>
            <a:xfrm>
              <a:off x="390097" y="116796"/>
              <a:ext cx="135525" cy="0"/>
            </a:xfrm>
            <a:prstGeom prst="line">
              <a:avLst/>
            </a:prstGeom>
            <a:ln w="12700" cap="flat">
              <a:solidFill>
                <a:srgbClr val="201751"/>
              </a:solidFill>
              <a:prstDash val="solid"/>
              <a:headEnd type="none" w="sm" len="sm"/>
              <a:tailEnd type="none" w="sm" len="sm"/>
            </a:ln>
          </p:spPr>
          <p:txBody>
            <a:bodyPr/>
            <a:lstStyle/>
            <a:p>
              <a:endParaRPr lang="en-GB"/>
            </a:p>
          </p:txBody>
        </p:sp>
        <p:sp>
          <p:nvSpPr>
            <p:cNvPr id="18" name="AutoShape 18"/>
            <p:cNvSpPr/>
            <p:nvPr/>
          </p:nvSpPr>
          <p:spPr>
            <a:xfrm>
              <a:off x="118750" y="555180"/>
              <a:ext cx="135525" cy="0"/>
            </a:xfrm>
            <a:prstGeom prst="line">
              <a:avLst/>
            </a:prstGeom>
            <a:ln w="12700" cap="flat">
              <a:solidFill>
                <a:srgbClr val="201751"/>
              </a:solidFill>
              <a:prstDash val="solid"/>
              <a:headEnd type="none" w="sm" len="sm"/>
              <a:tailEnd type="none" w="sm" len="sm"/>
            </a:ln>
          </p:spPr>
          <p:txBody>
            <a:bodyPr/>
            <a:lstStyle/>
            <a:p>
              <a:endParaRPr lang="en-GB"/>
            </a:p>
          </p:txBody>
        </p:sp>
        <p:sp>
          <p:nvSpPr>
            <p:cNvPr id="19" name="AutoShape 19"/>
            <p:cNvSpPr/>
            <p:nvPr/>
          </p:nvSpPr>
          <p:spPr>
            <a:xfrm>
              <a:off x="395618" y="557388"/>
              <a:ext cx="135525" cy="0"/>
            </a:xfrm>
            <a:prstGeom prst="line">
              <a:avLst/>
            </a:prstGeom>
            <a:ln w="12700" cap="flat">
              <a:solidFill>
                <a:srgbClr val="201751"/>
              </a:solidFill>
              <a:prstDash val="solid"/>
              <a:headEnd type="none" w="sm" len="sm"/>
              <a:tailEnd type="none" w="sm" len="sm"/>
            </a:ln>
          </p:spPr>
          <p:txBody>
            <a:bodyPr/>
            <a:lstStyle/>
            <a:p>
              <a:endParaRPr lang="en-GB"/>
            </a:p>
          </p:txBody>
        </p:sp>
        <p:sp>
          <p:nvSpPr>
            <p:cNvPr id="20" name="AutoShape 20"/>
            <p:cNvSpPr/>
            <p:nvPr/>
          </p:nvSpPr>
          <p:spPr>
            <a:xfrm flipV="1">
              <a:off x="254275" y="114231"/>
              <a:ext cx="267788" cy="443157"/>
            </a:xfrm>
            <a:prstGeom prst="line">
              <a:avLst/>
            </a:prstGeom>
            <a:ln w="12700" cap="flat">
              <a:solidFill>
                <a:srgbClr val="201751"/>
              </a:solidFill>
              <a:prstDash val="solid"/>
              <a:headEnd type="none" w="sm" len="sm"/>
              <a:tailEnd type="none" w="sm" len="sm"/>
            </a:ln>
          </p:spPr>
          <p:txBody>
            <a:bodyPr/>
            <a:lstStyle/>
            <a:p>
              <a:endParaRPr lang="en-GB"/>
            </a:p>
          </p:txBody>
        </p:sp>
        <p:sp>
          <p:nvSpPr>
            <p:cNvPr id="21" name="AutoShape 21"/>
            <p:cNvSpPr/>
            <p:nvPr/>
          </p:nvSpPr>
          <p:spPr>
            <a:xfrm flipH="1" flipV="1">
              <a:off x="117400" y="121961"/>
              <a:ext cx="132150" cy="180975"/>
            </a:xfrm>
            <a:prstGeom prst="line">
              <a:avLst/>
            </a:prstGeom>
            <a:ln w="12700" cap="flat">
              <a:solidFill>
                <a:srgbClr val="201751"/>
              </a:solidFill>
              <a:prstDash val="solid"/>
              <a:headEnd type="none" w="sm" len="sm"/>
              <a:tailEnd type="none" w="sm" len="sm"/>
            </a:ln>
          </p:spPr>
          <p:txBody>
            <a:bodyPr/>
            <a:lstStyle/>
            <a:p>
              <a:endParaRPr lang="en-GB"/>
            </a:p>
          </p:txBody>
        </p:sp>
        <p:sp>
          <p:nvSpPr>
            <p:cNvPr id="22" name="AutoShape 22"/>
            <p:cNvSpPr/>
            <p:nvPr/>
          </p:nvSpPr>
          <p:spPr>
            <a:xfrm flipH="1" flipV="1">
              <a:off x="342911" y="445355"/>
              <a:ext cx="61287" cy="112033"/>
            </a:xfrm>
            <a:prstGeom prst="line">
              <a:avLst/>
            </a:prstGeom>
            <a:ln w="12700" cap="flat">
              <a:solidFill>
                <a:srgbClr val="201751"/>
              </a:solidFill>
              <a:prstDash val="solid"/>
              <a:headEnd type="none" w="sm" len="sm"/>
              <a:tailEnd type="none" w="sm" len="sm"/>
            </a:ln>
          </p:spPr>
          <p:txBody>
            <a:bodyPr/>
            <a:lstStyle/>
            <a:p>
              <a:endParaRPr lang="en-GB"/>
            </a:p>
          </p:txBody>
        </p:sp>
        <p:sp>
          <p:nvSpPr>
            <p:cNvPr id="23" name="AutoShape 23"/>
            <p:cNvSpPr/>
            <p:nvPr/>
          </p:nvSpPr>
          <p:spPr>
            <a:xfrm flipH="1" flipV="1">
              <a:off x="409042" y="335985"/>
              <a:ext cx="122102" cy="219194"/>
            </a:xfrm>
            <a:prstGeom prst="line">
              <a:avLst/>
            </a:prstGeom>
            <a:ln w="12700" cap="flat">
              <a:solidFill>
                <a:srgbClr val="201751"/>
              </a:solidFill>
              <a:prstDash val="solid"/>
              <a:headEnd type="none" w="sm" len="sm"/>
              <a:tailEnd type="none" w="sm" len="sm"/>
            </a:ln>
          </p:spPr>
          <p:txBody>
            <a:bodyPr/>
            <a:lstStyle/>
            <a:p>
              <a:endParaRPr lang="en-GB"/>
            </a:p>
          </p:txBody>
        </p:sp>
        <p:sp>
          <p:nvSpPr>
            <p:cNvPr id="24" name="AutoShape 24"/>
            <p:cNvSpPr/>
            <p:nvPr/>
          </p:nvSpPr>
          <p:spPr>
            <a:xfrm flipH="1" flipV="1">
              <a:off x="254394" y="116133"/>
              <a:ext cx="56408" cy="96316"/>
            </a:xfrm>
            <a:prstGeom prst="line">
              <a:avLst/>
            </a:prstGeom>
            <a:ln w="12700" cap="flat">
              <a:solidFill>
                <a:srgbClr val="201751"/>
              </a:solidFill>
              <a:prstDash val="solid"/>
              <a:headEnd type="none" w="sm" len="sm"/>
              <a:tailEnd type="none" w="sm" len="sm"/>
            </a:ln>
          </p:spPr>
          <p:txBody>
            <a:bodyPr/>
            <a:lstStyle/>
            <a:p>
              <a:endParaRPr lang="en-GB"/>
            </a:p>
          </p:txBody>
        </p:sp>
        <p:sp>
          <p:nvSpPr>
            <p:cNvPr id="25" name="AutoShape 25"/>
            <p:cNvSpPr/>
            <p:nvPr/>
          </p:nvSpPr>
          <p:spPr>
            <a:xfrm flipV="1">
              <a:off x="347669" y="338786"/>
              <a:ext cx="66131" cy="112358"/>
            </a:xfrm>
            <a:prstGeom prst="line">
              <a:avLst/>
            </a:prstGeom>
            <a:ln w="12700" cap="flat">
              <a:solidFill>
                <a:srgbClr val="201751"/>
              </a:solidFill>
              <a:prstDash val="solid"/>
              <a:headEnd type="none" w="sm" len="sm"/>
              <a:tailEnd type="none" w="sm" len="sm"/>
            </a:ln>
          </p:spPr>
          <p:txBody>
            <a:bodyPr/>
            <a:lstStyle/>
            <a:p>
              <a:endParaRPr lang="en-GB"/>
            </a:p>
          </p:txBody>
        </p:sp>
        <p:sp>
          <p:nvSpPr>
            <p:cNvPr id="26" name="AutoShape 26"/>
            <p:cNvSpPr/>
            <p:nvPr/>
          </p:nvSpPr>
          <p:spPr>
            <a:xfrm flipV="1">
              <a:off x="249550" y="211855"/>
              <a:ext cx="61661" cy="94337"/>
            </a:xfrm>
            <a:prstGeom prst="line">
              <a:avLst/>
            </a:prstGeom>
            <a:ln w="12700" cap="flat">
              <a:solidFill>
                <a:srgbClr val="201751"/>
              </a:solidFill>
              <a:prstDash val="solid"/>
              <a:headEnd type="none" w="sm" len="sm"/>
              <a:tailEnd type="none" w="sm" len="sm"/>
            </a:ln>
          </p:spPr>
          <p:txBody>
            <a:bodyPr/>
            <a:lstStyle/>
            <a:p>
              <a:endParaRPr lang="en-GB"/>
            </a:p>
          </p:txBody>
        </p:sp>
      </p:grpSp>
      <p:sp>
        <p:nvSpPr>
          <p:cNvPr id="27" name="Freeform 27"/>
          <p:cNvSpPr/>
          <p:nvPr/>
        </p:nvSpPr>
        <p:spPr>
          <a:xfrm>
            <a:off x="228447" y="141786"/>
            <a:ext cx="2859930" cy="1085185"/>
          </a:xfrm>
          <a:custGeom>
            <a:avLst/>
            <a:gdLst/>
            <a:ahLst/>
            <a:cxnLst/>
            <a:rect l="l" t="t" r="r" b="b"/>
            <a:pathLst>
              <a:path w="2859930" h="1085185">
                <a:moveTo>
                  <a:pt x="0" y="0"/>
                </a:moveTo>
                <a:lnTo>
                  <a:pt x="2859930" y="0"/>
                </a:lnTo>
                <a:lnTo>
                  <a:pt x="2859930" y="1085184"/>
                </a:lnTo>
                <a:lnTo>
                  <a:pt x="0" y="1085184"/>
                </a:lnTo>
                <a:lnTo>
                  <a:pt x="0" y="0"/>
                </a:lnTo>
                <a:close/>
              </a:path>
            </a:pathLst>
          </a:custGeom>
          <a:blipFill>
            <a:blip r:embed="rId5"/>
            <a:stretch>
              <a:fillRect/>
            </a:stretch>
          </a:blipFill>
        </p:spPr>
        <p:txBody>
          <a:bodyPr/>
          <a:lstStyle/>
          <a:p>
            <a:endParaRPr lang="en-GB"/>
          </a:p>
        </p:txBody>
      </p:sp>
      <p:sp>
        <p:nvSpPr>
          <p:cNvPr id="30" name="TextBox 10">
            <a:extLst>
              <a:ext uri="{FF2B5EF4-FFF2-40B4-BE49-F238E27FC236}">
                <a16:creationId xmlns:a16="http://schemas.microsoft.com/office/drawing/2014/main" id="{28CFF709-DEF3-4885-31D8-6AFAD16F73DE}"/>
              </a:ext>
            </a:extLst>
          </p:cNvPr>
          <p:cNvSpPr txBox="1"/>
          <p:nvPr/>
        </p:nvSpPr>
        <p:spPr>
          <a:xfrm>
            <a:off x="0" y="1433345"/>
            <a:ext cx="9601200" cy="1618520"/>
          </a:xfrm>
          <a:prstGeom prst="rect">
            <a:avLst/>
          </a:prstGeom>
        </p:spPr>
        <p:txBody>
          <a:bodyPr wrap="square" lIns="0" tIns="0" rIns="0" bIns="0" rtlCol="0" anchor="t">
            <a:spAutoFit/>
          </a:bodyPr>
          <a:lstStyle/>
          <a:p>
            <a:pPr algn="ctr">
              <a:lnSpc>
                <a:spcPct val="150000"/>
              </a:lnSpc>
            </a:pPr>
            <a:r>
              <a:rPr lang="en-US" sz="8000" b="1" dirty="0">
                <a:solidFill>
                  <a:srgbClr val="201751"/>
                </a:solidFill>
                <a:latin typeface="Arial" panose="020B0604020202020204" pitchFamily="34" charset="0"/>
                <a:cs typeface="Arial" panose="020B0604020202020204" pitchFamily="34" charset="0"/>
              </a:rPr>
              <a:t>Introduction</a:t>
            </a:r>
          </a:p>
        </p:txBody>
      </p:sp>
      <p:sp>
        <p:nvSpPr>
          <p:cNvPr id="31" name="TextBox 11">
            <a:extLst>
              <a:ext uri="{FF2B5EF4-FFF2-40B4-BE49-F238E27FC236}">
                <a16:creationId xmlns:a16="http://schemas.microsoft.com/office/drawing/2014/main" id="{419F8C6A-9ADF-52BF-78CC-E903EA68070D}"/>
              </a:ext>
            </a:extLst>
          </p:cNvPr>
          <p:cNvSpPr txBox="1"/>
          <p:nvPr/>
        </p:nvSpPr>
        <p:spPr>
          <a:xfrm>
            <a:off x="512755" y="3924300"/>
            <a:ext cx="9538266" cy="3877600"/>
          </a:xfrm>
          <a:prstGeom prst="rect">
            <a:avLst/>
          </a:prstGeom>
        </p:spPr>
        <p:txBody>
          <a:bodyPr lIns="0" tIns="0" rIns="0" bIns="0" rtlCol="0" anchor="t">
            <a:spAutoFit/>
          </a:bodyPr>
          <a:lstStyle/>
          <a:p>
            <a:pPr>
              <a:lnSpc>
                <a:spcPts val="7716"/>
              </a:lnSpc>
            </a:pPr>
            <a:r>
              <a:rPr lang="en-US" sz="5511" dirty="0">
                <a:solidFill>
                  <a:srgbClr val="201751"/>
                </a:solidFill>
                <a:latin typeface="Montserrat"/>
              </a:rPr>
              <a:t>Dorset OPCC is launching a process to procure an IDVA service to support high risk victims of DA</a:t>
            </a:r>
          </a:p>
        </p:txBody>
      </p:sp>
    </p:spTree>
    <p:extLst>
      <p:ext uri="{BB962C8B-B14F-4D97-AF65-F5344CB8AC3E}">
        <p14:creationId xmlns:p14="http://schemas.microsoft.com/office/powerpoint/2010/main" val="16443618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EFFFF"/>
        </a:solidFill>
        <a:effectLst/>
      </p:bgPr>
    </p:bg>
    <p:spTree>
      <p:nvGrpSpPr>
        <p:cNvPr id="1" name=""/>
        <p:cNvGrpSpPr/>
        <p:nvPr/>
      </p:nvGrpSpPr>
      <p:grpSpPr>
        <a:xfrm>
          <a:off x="0" y="0"/>
          <a:ext cx="0" cy="0"/>
          <a:chOff x="0" y="0"/>
          <a:chExt cx="0" cy="0"/>
        </a:xfrm>
      </p:grpSpPr>
      <p:sp>
        <p:nvSpPr>
          <p:cNvPr id="7" name="TextBox 7"/>
          <p:cNvSpPr txBox="1"/>
          <p:nvPr/>
        </p:nvSpPr>
        <p:spPr>
          <a:xfrm>
            <a:off x="716872" y="340348"/>
            <a:ext cx="13303928" cy="1272271"/>
          </a:xfrm>
          <a:prstGeom prst="rect">
            <a:avLst/>
          </a:prstGeom>
        </p:spPr>
        <p:txBody>
          <a:bodyPr wrap="square" lIns="0" tIns="0" rIns="0" bIns="0" rtlCol="0" anchor="t">
            <a:spAutoFit/>
          </a:bodyPr>
          <a:lstStyle/>
          <a:p>
            <a:pPr>
              <a:lnSpc>
                <a:spcPts val="10833"/>
              </a:lnSpc>
            </a:pPr>
            <a:r>
              <a:rPr lang="en-US" sz="8000" b="1" dirty="0">
                <a:solidFill>
                  <a:srgbClr val="201751"/>
                </a:solidFill>
                <a:latin typeface="Arial" panose="020B0604020202020204" pitchFamily="34" charset="0"/>
                <a:cs typeface="Arial" panose="020B0604020202020204" pitchFamily="34" charset="0"/>
              </a:rPr>
              <a:t>Background of the Service</a:t>
            </a:r>
            <a:endParaRPr lang="en-US" sz="9600" b="1" dirty="0">
              <a:solidFill>
                <a:srgbClr val="201751"/>
              </a:solidFill>
              <a:latin typeface="Arial" panose="020B0604020202020204" pitchFamily="34" charset="0"/>
              <a:cs typeface="Arial" panose="020B0604020202020204" pitchFamily="34" charset="0"/>
            </a:endParaRPr>
          </a:p>
        </p:txBody>
      </p:sp>
      <p:sp>
        <p:nvSpPr>
          <p:cNvPr id="16" name="Freeform 16"/>
          <p:cNvSpPr/>
          <p:nvPr/>
        </p:nvSpPr>
        <p:spPr>
          <a:xfrm>
            <a:off x="3729309" y="9632282"/>
            <a:ext cx="505257" cy="505257"/>
          </a:xfrm>
          <a:custGeom>
            <a:avLst/>
            <a:gdLst/>
            <a:ahLst/>
            <a:cxnLst/>
            <a:rect l="l" t="t" r="r" b="b"/>
            <a:pathLst>
              <a:path w="505257" h="505257">
                <a:moveTo>
                  <a:pt x="0" y="0"/>
                </a:moveTo>
                <a:lnTo>
                  <a:pt x="505257" y="0"/>
                </a:lnTo>
                <a:lnTo>
                  <a:pt x="505257" y="505257"/>
                </a:lnTo>
                <a:lnTo>
                  <a:pt x="0" y="50525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17" name="TextBox 17"/>
          <p:cNvSpPr txBox="1"/>
          <p:nvPr/>
        </p:nvSpPr>
        <p:spPr>
          <a:xfrm>
            <a:off x="780258" y="9508457"/>
            <a:ext cx="2615357" cy="591631"/>
          </a:xfrm>
          <a:prstGeom prst="rect">
            <a:avLst/>
          </a:prstGeom>
        </p:spPr>
        <p:txBody>
          <a:bodyPr lIns="0" tIns="0" rIns="0" bIns="0" rtlCol="0" anchor="t">
            <a:spAutoFit/>
          </a:bodyPr>
          <a:lstStyle/>
          <a:p>
            <a:pPr algn="ctr">
              <a:lnSpc>
                <a:spcPts val="5085"/>
              </a:lnSpc>
              <a:spcBef>
                <a:spcPct val="0"/>
              </a:spcBef>
            </a:pPr>
            <a:r>
              <a:rPr lang="en-US" sz="3119" spc="18">
                <a:solidFill>
                  <a:srgbClr val="201751"/>
                </a:solidFill>
                <a:latin typeface="Montserrat"/>
              </a:rPr>
              <a:t>@PCCDorset</a:t>
            </a:r>
          </a:p>
        </p:txBody>
      </p:sp>
      <p:sp>
        <p:nvSpPr>
          <p:cNvPr id="18" name="TextBox 18"/>
          <p:cNvSpPr txBox="1"/>
          <p:nvPr/>
        </p:nvSpPr>
        <p:spPr>
          <a:xfrm>
            <a:off x="4367916" y="9498932"/>
            <a:ext cx="5119092" cy="591631"/>
          </a:xfrm>
          <a:prstGeom prst="rect">
            <a:avLst/>
          </a:prstGeom>
        </p:spPr>
        <p:txBody>
          <a:bodyPr lIns="0" tIns="0" rIns="0" bIns="0" rtlCol="0" anchor="t">
            <a:spAutoFit/>
          </a:bodyPr>
          <a:lstStyle/>
          <a:p>
            <a:pPr algn="ctr">
              <a:lnSpc>
                <a:spcPts val="5085"/>
              </a:lnSpc>
              <a:spcBef>
                <a:spcPct val="0"/>
              </a:spcBef>
            </a:pPr>
            <a:r>
              <a:rPr lang="en-US" sz="3119" spc="18">
                <a:solidFill>
                  <a:srgbClr val="201751"/>
                </a:solidFill>
                <a:latin typeface="Montserrat"/>
              </a:rPr>
              <a:t>www.dorset.pcc.police.uk</a:t>
            </a:r>
          </a:p>
        </p:txBody>
      </p:sp>
      <p:grpSp>
        <p:nvGrpSpPr>
          <p:cNvPr id="19" name="Group 19"/>
          <p:cNvGrpSpPr/>
          <p:nvPr/>
        </p:nvGrpSpPr>
        <p:grpSpPr>
          <a:xfrm>
            <a:off x="160186" y="9603841"/>
            <a:ext cx="486722" cy="486722"/>
            <a:chOff x="0" y="0"/>
            <a:chExt cx="648963" cy="648963"/>
          </a:xfrm>
        </p:grpSpPr>
        <p:grpSp>
          <p:nvGrpSpPr>
            <p:cNvPr id="20" name="Group 20"/>
            <p:cNvGrpSpPr/>
            <p:nvPr/>
          </p:nvGrpSpPr>
          <p:grpSpPr>
            <a:xfrm>
              <a:off x="0" y="0"/>
              <a:ext cx="648963" cy="648963"/>
              <a:chOff x="0" y="0"/>
              <a:chExt cx="812800" cy="812800"/>
            </a:xfrm>
          </p:grpSpPr>
          <p:sp>
            <p:nvSpPr>
              <p:cNvPr id="21" name="Freeform 2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BFB"/>
              </a:solidFill>
            </p:spPr>
            <p:txBody>
              <a:bodyPr/>
              <a:lstStyle/>
              <a:p>
                <a:endParaRPr lang="en-GB"/>
              </a:p>
            </p:txBody>
          </p:sp>
          <p:sp>
            <p:nvSpPr>
              <p:cNvPr id="22" name="TextBox 22"/>
              <p:cNvSpPr txBox="1"/>
              <p:nvPr/>
            </p:nvSpPr>
            <p:spPr>
              <a:xfrm>
                <a:off x="76200" y="28575"/>
                <a:ext cx="660400" cy="708025"/>
              </a:xfrm>
              <a:prstGeom prst="rect">
                <a:avLst/>
              </a:prstGeom>
            </p:spPr>
            <p:txBody>
              <a:bodyPr lIns="50800" tIns="50800" rIns="50800" bIns="50800" rtlCol="0" anchor="ctr"/>
              <a:lstStyle/>
              <a:p>
                <a:pPr algn="ctr">
                  <a:lnSpc>
                    <a:spcPts val="3032"/>
                  </a:lnSpc>
                </a:pPr>
                <a:endParaRPr/>
              </a:p>
            </p:txBody>
          </p:sp>
        </p:grpSp>
        <p:sp>
          <p:nvSpPr>
            <p:cNvPr id="23" name="AutoShape 23"/>
            <p:cNvSpPr/>
            <p:nvPr/>
          </p:nvSpPr>
          <p:spPr>
            <a:xfrm flipV="1">
              <a:off x="118750" y="114582"/>
              <a:ext cx="280785" cy="442806"/>
            </a:xfrm>
            <a:prstGeom prst="line">
              <a:avLst/>
            </a:prstGeom>
            <a:ln w="12700" cap="flat">
              <a:solidFill>
                <a:srgbClr val="201751"/>
              </a:solidFill>
              <a:prstDash val="solid"/>
              <a:headEnd type="none" w="sm" len="sm"/>
              <a:tailEnd type="none" w="sm" len="sm"/>
            </a:ln>
          </p:spPr>
          <p:txBody>
            <a:bodyPr/>
            <a:lstStyle/>
            <a:p>
              <a:endParaRPr lang="en-GB"/>
            </a:p>
          </p:txBody>
        </p:sp>
        <p:sp>
          <p:nvSpPr>
            <p:cNvPr id="24" name="AutoShape 24"/>
            <p:cNvSpPr/>
            <p:nvPr/>
          </p:nvSpPr>
          <p:spPr>
            <a:xfrm>
              <a:off x="118750" y="119004"/>
              <a:ext cx="135525" cy="0"/>
            </a:xfrm>
            <a:prstGeom prst="line">
              <a:avLst/>
            </a:prstGeom>
            <a:ln w="12700" cap="flat">
              <a:solidFill>
                <a:srgbClr val="201751"/>
              </a:solidFill>
              <a:prstDash val="solid"/>
              <a:headEnd type="none" w="sm" len="sm"/>
              <a:tailEnd type="none" w="sm" len="sm"/>
            </a:ln>
          </p:spPr>
          <p:txBody>
            <a:bodyPr/>
            <a:lstStyle/>
            <a:p>
              <a:endParaRPr lang="en-GB"/>
            </a:p>
          </p:txBody>
        </p:sp>
        <p:sp>
          <p:nvSpPr>
            <p:cNvPr id="25" name="AutoShape 25"/>
            <p:cNvSpPr/>
            <p:nvPr/>
          </p:nvSpPr>
          <p:spPr>
            <a:xfrm>
              <a:off x="390097" y="116796"/>
              <a:ext cx="135525" cy="0"/>
            </a:xfrm>
            <a:prstGeom prst="line">
              <a:avLst/>
            </a:prstGeom>
            <a:ln w="12700" cap="flat">
              <a:solidFill>
                <a:srgbClr val="201751"/>
              </a:solidFill>
              <a:prstDash val="solid"/>
              <a:headEnd type="none" w="sm" len="sm"/>
              <a:tailEnd type="none" w="sm" len="sm"/>
            </a:ln>
          </p:spPr>
          <p:txBody>
            <a:bodyPr/>
            <a:lstStyle/>
            <a:p>
              <a:endParaRPr lang="en-GB"/>
            </a:p>
          </p:txBody>
        </p:sp>
        <p:sp>
          <p:nvSpPr>
            <p:cNvPr id="26" name="AutoShape 26"/>
            <p:cNvSpPr/>
            <p:nvPr/>
          </p:nvSpPr>
          <p:spPr>
            <a:xfrm>
              <a:off x="118750" y="555180"/>
              <a:ext cx="135525" cy="0"/>
            </a:xfrm>
            <a:prstGeom prst="line">
              <a:avLst/>
            </a:prstGeom>
            <a:ln w="12700" cap="flat">
              <a:solidFill>
                <a:srgbClr val="201751"/>
              </a:solidFill>
              <a:prstDash val="solid"/>
              <a:headEnd type="none" w="sm" len="sm"/>
              <a:tailEnd type="none" w="sm" len="sm"/>
            </a:ln>
          </p:spPr>
          <p:txBody>
            <a:bodyPr/>
            <a:lstStyle/>
            <a:p>
              <a:endParaRPr lang="en-GB"/>
            </a:p>
          </p:txBody>
        </p:sp>
        <p:sp>
          <p:nvSpPr>
            <p:cNvPr id="27" name="AutoShape 27"/>
            <p:cNvSpPr/>
            <p:nvPr/>
          </p:nvSpPr>
          <p:spPr>
            <a:xfrm>
              <a:off x="395618" y="557388"/>
              <a:ext cx="135525" cy="0"/>
            </a:xfrm>
            <a:prstGeom prst="line">
              <a:avLst/>
            </a:prstGeom>
            <a:ln w="12700" cap="flat">
              <a:solidFill>
                <a:srgbClr val="201751"/>
              </a:solidFill>
              <a:prstDash val="solid"/>
              <a:headEnd type="none" w="sm" len="sm"/>
              <a:tailEnd type="none" w="sm" len="sm"/>
            </a:ln>
          </p:spPr>
          <p:txBody>
            <a:bodyPr/>
            <a:lstStyle/>
            <a:p>
              <a:endParaRPr lang="en-GB"/>
            </a:p>
          </p:txBody>
        </p:sp>
        <p:sp>
          <p:nvSpPr>
            <p:cNvPr id="28" name="AutoShape 28"/>
            <p:cNvSpPr/>
            <p:nvPr/>
          </p:nvSpPr>
          <p:spPr>
            <a:xfrm flipV="1">
              <a:off x="254275" y="114231"/>
              <a:ext cx="267788" cy="443157"/>
            </a:xfrm>
            <a:prstGeom prst="line">
              <a:avLst/>
            </a:prstGeom>
            <a:ln w="12700" cap="flat">
              <a:solidFill>
                <a:srgbClr val="201751"/>
              </a:solidFill>
              <a:prstDash val="solid"/>
              <a:headEnd type="none" w="sm" len="sm"/>
              <a:tailEnd type="none" w="sm" len="sm"/>
            </a:ln>
          </p:spPr>
          <p:txBody>
            <a:bodyPr/>
            <a:lstStyle/>
            <a:p>
              <a:endParaRPr lang="en-GB"/>
            </a:p>
          </p:txBody>
        </p:sp>
        <p:sp>
          <p:nvSpPr>
            <p:cNvPr id="29" name="AutoShape 29"/>
            <p:cNvSpPr/>
            <p:nvPr/>
          </p:nvSpPr>
          <p:spPr>
            <a:xfrm flipH="1" flipV="1">
              <a:off x="117400" y="121961"/>
              <a:ext cx="132150" cy="180975"/>
            </a:xfrm>
            <a:prstGeom prst="line">
              <a:avLst/>
            </a:prstGeom>
            <a:ln w="12700" cap="flat">
              <a:solidFill>
                <a:srgbClr val="201751"/>
              </a:solidFill>
              <a:prstDash val="solid"/>
              <a:headEnd type="none" w="sm" len="sm"/>
              <a:tailEnd type="none" w="sm" len="sm"/>
            </a:ln>
          </p:spPr>
          <p:txBody>
            <a:bodyPr/>
            <a:lstStyle/>
            <a:p>
              <a:endParaRPr lang="en-GB"/>
            </a:p>
          </p:txBody>
        </p:sp>
        <p:sp>
          <p:nvSpPr>
            <p:cNvPr id="30" name="AutoShape 30"/>
            <p:cNvSpPr/>
            <p:nvPr/>
          </p:nvSpPr>
          <p:spPr>
            <a:xfrm flipH="1" flipV="1">
              <a:off x="342911" y="445355"/>
              <a:ext cx="61287" cy="112033"/>
            </a:xfrm>
            <a:prstGeom prst="line">
              <a:avLst/>
            </a:prstGeom>
            <a:ln w="12700" cap="flat">
              <a:solidFill>
                <a:srgbClr val="201751"/>
              </a:solidFill>
              <a:prstDash val="solid"/>
              <a:headEnd type="none" w="sm" len="sm"/>
              <a:tailEnd type="none" w="sm" len="sm"/>
            </a:ln>
          </p:spPr>
          <p:txBody>
            <a:bodyPr/>
            <a:lstStyle/>
            <a:p>
              <a:endParaRPr lang="en-GB"/>
            </a:p>
          </p:txBody>
        </p:sp>
        <p:sp>
          <p:nvSpPr>
            <p:cNvPr id="31" name="AutoShape 31"/>
            <p:cNvSpPr/>
            <p:nvPr/>
          </p:nvSpPr>
          <p:spPr>
            <a:xfrm flipH="1" flipV="1">
              <a:off x="409042" y="335985"/>
              <a:ext cx="122102" cy="219194"/>
            </a:xfrm>
            <a:prstGeom prst="line">
              <a:avLst/>
            </a:prstGeom>
            <a:ln w="12700" cap="flat">
              <a:solidFill>
                <a:srgbClr val="201751"/>
              </a:solidFill>
              <a:prstDash val="solid"/>
              <a:headEnd type="none" w="sm" len="sm"/>
              <a:tailEnd type="none" w="sm" len="sm"/>
            </a:ln>
          </p:spPr>
          <p:txBody>
            <a:bodyPr/>
            <a:lstStyle/>
            <a:p>
              <a:endParaRPr lang="en-GB"/>
            </a:p>
          </p:txBody>
        </p:sp>
        <p:sp>
          <p:nvSpPr>
            <p:cNvPr id="32" name="AutoShape 32"/>
            <p:cNvSpPr/>
            <p:nvPr/>
          </p:nvSpPr>
          <p:spPr>
            <a:xfrm flipH="1" flipV="1">
              <a:off x="254394" y="116133"/>
              <a:ext cx="56408" cy="96316"/>
            </a:xfrm>
            <a:prstGeom prst="line">
              <a:avLst/>
            </a:prstGeom>
            <a:ln w="12700" cap="flat">
              <a:solidFill>
                <a:srgbClr val="201751"/>
              </a:solidFill>
              <a:prstDash val="solid"/>
              <a:headEnd type="none" w="sm" len="sm"/>
              <a:tailEnd type="none" w="sm" len="sm"/>
            </a:ln>
          </p:spPr>
          <p:txBody>
            <a:bodyPr/>
            <a:lstStyle/>
            <a:p>
              <a:endParaRPr lang="en-GB"/>
            </a:p>
          </p:txBody>
        </p:sp>
        <p:sp>
          <p:nvSpPr>
            <p:cNvPr id="33" name="AutoShape 33"/>
            <p:cNvSpPr/>
            <p:nvPr/>
          </p:nvSpPr>
          <p:spPr>
            <a:xfrm flipV="1">
              <a:off x="347669" y="338786"/>
              <a:ext cx="66131" cy="112358"/>
            </a:xfrm>
            <a:prstGeom prst="line">
              <a:avLst/>
            </a:prstGeom>
            <a:ln w="12700" cap="flat">
              <a:solidFill>
                <a:srgbClr val="201751"/>
              </a:solidFill>
              <a:prstDash val="solid"/>
              <a:headEnd type="none" w="sm" len="sm"/>
              <a:tailEnd type="none" w="sm" len="sm"/>
            </a:ln>
          </p:spPr>
          <p:txBody>
            <a:bodyPr/>
            <a:lstStyle/>
            <a:p>
              <a:endParaRPr lang="en-GB"/>
            </a:p>
          </p:txBody>
        </p:sp>
        <p:sp>
          <p:nvSpPr>
            <p:cNvPr id="34" name="AutoShape 34"/>
            <p:cNvSpPr/>
            <p:nvPr/>
          </p:nvSpPr>
          <p:spPr>
            <a:xfrm flipV="1">
              <a:off x="249550" y="211855"/>
              <a:ext cx="61661" cy="94337"/>
            </a:xfrm>
            <a:prstGeom prst="line">
              <a:avLst/>
            </a:prstGeom>
            <a:ln w="12700" cap="flat">
              <a:solidFill>
                <a:srgbClr val="201751"/>
              </a:solidFill>
              <a:prstDash val="solid"/>
              <a:headEnd type="none" w="sm" len="sm"/>
              <a:tailEnd type="none" w="sm" len="sm"/>
            </a:ln>
          </p:spPr>
          <p:txBody>
            <a:bodyPr/>
            <a:lstStyle/>
            <a:p>
              <a:endParaRPr lang="en-GB"/>
            </a:p>
          </p:txBody>
        </p:sp>
      </p:grpSp>
      <p:sp>
        <p:nvSpPr>
          <p:cNvPr id="35" name="Freeform 35"/>
          <p:cNvSpPr/>
          <p:nvPr/>
        </p:nvSpPr>
        <p:spPr>
          <a:xfrm>
            <a:off x="14366883" y="289379"/>
            <a:ext cx="3746456" cy="1421572"/>
          </a:xfrm>
          <a:custGeom>
            <a:avLst/>
            <a:gdLst/>
            <a:ahLst/>
            <a:cxnLst/>
            <a:rect l="l" t="t" r="r" b="b"/>
            <a:pathLst>
              <a:path w="3746456" h="1421572">
                <a:moveTo>
                  <a:pt x="0" y="0"/>
                </a:moveTo>
                <a:lnTo>
                  <a:pt x="3746457" y="0"/>
                </a:lnTo>
                <a:lnTo>
                  <a:pt x="3746457" y="1421572"/>
                </a:lnTo>
                <a:lnTo>
                  <a:pt x="0" y="1421572"/>
                </a:lnTo>
                <a:lnTo>
                  <a:pt x="0" y="0"/>
                </a:lnTo>
                <a:close/>
              </a:path>
            </a:pathLst>
          </a:custGeom>
          <a:blipFill>
            <a:blip r:embed="rId5"/>
            <a:stretch>
              <a:fillRect/>
            </a:stretch>
          </a:blipFill>
        </p:spPr>
        <p:txBody>
          <a:bodyPr/>
          <a:lstStyle/>
          <a:p>
            <a:endParaRPr lang="en-GB"/>
          </a:p>
        </p:txBody>
      </p:sp>
      <p:sp>
        <p:nvSpPr>
          <p:cNvPr id="6" name="TextBox 8">
            <a:extLst>
              <a:ext uri="{FF2B5EF4-FFF2-40B4-BE49-F238E27FC236}">
                <a16:creationId xmlns:a16="http://schemas.microsoft.com/office/drawing/2014/main" id="{458DD5C1-63BF-C9D5-7664-CEC194FD3173}"/>
              </a:ext>
            </a:extLst>
          </p:cNvPr>
          <p:cNvSpPr txBox="1"/>
          <p:nvPr/>
        </p:nvSpPr>
        <p:spPr>
          <a:xfrm>
            <a:off x="76200" y="2400300"/>
            <a:ext cx="16383000" cy="7001917"/>
          </a:xfrm>
          <a:prstGeom prst="rect">
            <a:avLst/>
          </a:prstGeom>
        </p:spPr>
        <p:txBody>
          <a:bodyPr wrap="square" lIns="0" tIns="0" rIns="0" bIns="0" rtlCol="0" anchor="t">
            <a:spAutoFit/>
          </a:bodyPr>
          <a:lstStyle/>
          <a:p>
            <a:pPr marL="1322311" marR="0" lvl="2" indent="-432555" algn="l" defTabSz="914400" rtl="0" eaLnBrk="1" fontAlgn="auto" latinLnBrk="0" hangingPunct="1">
              <a:spcBef>
                <a:spcPts val="0"/>
              </a:spcBef>
              <a:spcAft>
                <a:spcPts val="1800"/>
              </a:spcAft>
              <a:buClrTx/>
              <a:buSzTx/>
              <a:buFont typeface="Arial"/>
              <a:buChar char="•"/>
              <a:tabLst/>
              <a:defRPr/>
            </a:pPr>
            <a:r>
              <a:rPr kumimoji="0" lang="en-US" sz="3800" b="1" i="0" u="none" strike="noStrike" kern="1200" cap="none" spc="24" normalizeH="0" baseline="0" noProof="0" dirty="0">
                <a:ln>
                  <a:noFill/>
                </a:ln>
                <a:solidFill>
                  <a:srgbClr val="201751"/>
                </a:solidFill>
                <a:effectLst/>
                <a:uLnTx/>
                <a:uFillTx/>
                <a:latin typeface="Montserrat" panose="00000500000000000000" pitchFamily="2" charset="0"/>
                <a:cs typeface="Arial" panose="020B0604020202020204" pitchFamily="34" charset="0"/>
              </a:rPr>
              <a:t>2016</a:t>
            </a:r>
            <a:r>
              <a:rPr kumimoji="0" lang="en-US" sz="3800" b="0" i="0" u="none" strike="noStrike" kern="1200" cap="none" spc="24" normalizeH="0" baseline="0" noProof="0" dirty="0">
                <a:ln>
                  <a:noFill/>
                </a:ln>
                <a:solidFill>
                  <a:srgbClr val="201751"/>
                </a:solidFill>
                <a:effectLst/>
                <a:uLnTx/>
                <a:uFillTx/>
                <a:latin typeface="Montserrat" panose="00000500000000000000" pitchFamily="2" charset="0"/>
                <a:cs typeface="Arial" panose="020B0604020202020204" pitchFamily="34" charset="0"/>
              </a:rPr>
              <a:t> </a:t>
            </a:r>
            <a:r>
              <a:rPr lang="en-US" sz="3800" spc="24" dirty="0">
                <a:solidFill>
                  <a:srgbClr val="201751"/>
                </a:solidFill>
                <a:latin typeface="Montserrat" panose="00000500000000000000" pitchFamily="2" charset="0"/>
                <a:cs typeface="Arial" panose="020B0604020202020204" pitchFamily="34" charset="0"/>
              </a:rPr>
              <a:t>- </a:t>
            </a:r>
            <a:r>
              <a:rPr kumimoji="0" lang="en-US" sz="3800" b="0" i="0" u="none" strike="noStrike" kern="1200" cap="none" spc="24" normalizeH="0" baseline="0" noProof="0" dirty="0">
                <a:ln>
                  <a:noFill/>
                </a:ln>
                <a:solidFill>
                  <a:srgbClr val="201751"/>
                </a:solidFill>
                <a:effectLst/>
                <a:uLnTx/>
                <a:uFillTx/>
                <a:latin typeface="Montserrat" panose="00000500000000000000" pitchFamily="2" charset="0"/>
                <a:cs typeface="Arial" panose="020B0604020202020204" pitchFamily="34" charset="0"/>
              </a:rPr>
              <a:t>Amalgamation of the IDVA provision with the Police Domestic Abuse Advisor (DAA) service, known as Maple. </a:t>
            </a:r>
          </a:p>
          <a:p>
            <a:pPr marL="2236711" lvl="4" indent="-432555">
              <a:spcAft>
                <a:spcPts val="1800"/>
              </a:spcAft>
              <a:buFont typeface="Arial"/>
              <a:buChar char="•"/>
              <a:defRPr/>
            </a:pPr>
            <a:r>
              <a:rPr kumimoji="0" lang="en-US" sz="3800" b="0" i="0" u="none" strike="noStrike" kern="1200" cap="none" spc="24" normalizeH="0" baseline="0" noProof="0" dirty="0">
                <a:ln>
                  <a:noFill/>
                </a:ln>
                <a:solidFill>
                  <a:srgbClr val="201751"/>
                </a:solidFill>
                <a:effectLst/>
                <a:uLnTx/>
                <a:uFillTx/>
                <a:latin typeface="Montserrat" panose="00000500000000000000" pitchFamily="2" charset="0"/>
                <a:cs typeface="Arial" panose="020B0604020202020204" pitchFamily="34" charset="0"/>
              </a:rPr>
              <a:t>DAAs hold dual role, police tasking as well as the role of the IDVA. </a:t>
            </a:r>
          </a:p>
          <a:p>
            <a:pPr marL="1322311" marR="0" lvl="2" indent="-432555" algn="l" defTabSz="914400" rtl="0" eaLnBrk="1" fontAlgn="auto" latinLnBrk="0" hangingPunct="1">
              <a:spcBef>
                <a:spcPts val="0"/>
              </a:spcBef>
              <a:spcAft>
                <a:spcPts val="1800"/>
              </a:spcAft>
              <a:buClrTx/>
              <a:buSzTx/>
              <a:buFont typeface="Arial"/>
              <a:buChar char="•"/>
              <a:tabLst/>
              <a:defRPr/>
            </a:pPr>
            <a:r>
              <a:rPr kumimoji="0" lang="en-US" sz="3800" b="1" i="0" u="none" strike="noStrike" kern="1200" cap="none" spc="24" normalizeH="0" baseline="0" noProof="0" dirty="0">
                <a:ln>
                  <a:noFill/>
                </a:ln>
                <a:solidFill>
                  <a:srgbClr val="201751"/>
                </a:solidFill>
                <a:effectLst/>
                <a:uLnTx/>
                <a:uFillTx/>
                <a:latin typeface="Montserrat" panose="00000500000000000000" pitchFamily="2" charset="0"/>
                <a:cs typeface="Arial" panose="020B0604020202020204" pitchFamily="34" charset="0"/>
              </a:rPr>
              <a:t>2019 </a:t>
            </a:r>
            <a:r>
              <a:rPr kumimoji="0" lang="en-US" sz="3800" b="0" i="0" u="none" strike="noStrike" kern="1200" cap="none" spc="24" normalizeH="0" baseline="0" noProof="0" dirty="0">
                <a:ln>
                  <a:noFill/>
                </a:ln>
                <a:solidFill>
                  <a:srgbClr val="201751"/>
                </a:solidFill>
                <a:effectLst/>
                <a:uLnTx/>
                <a:uFillTx/>
                <a:latin typeface="Montserrat" panose="00000500000000000000" pitchFamily="2" charset="0"/>
                <a:cs typeface="Arial" panose="020B0604020202020204" pitchFamily="34" charset="0"/>
              </a:rPr>
              <a:t>- Review of the service – OPCC Led.</a:t>
            </a:r>
          </a:p>
          <a:p>
            <a:pPr marL="1322311" marR="0" lvl="2" indent="-432555" algn="l" defTabSz="914400" rtl="0" eaLnBrk="1" fontAlgn="auto" latinLnBrk="0" hangingPunct="1">
              <a:spcBef>
                <a:spcPts val="0"/>
              </a:spcBef>
              <a:spcAft>
                <a:spcPts val="1800"/>
              </a:spcAft>
              <a:buClrTx/>
              <a:buSzTx/>
              <a:buFont typeface="Arial"/>
              <a:buChar char="•"/>
              <a:tabLst/>
              <a:defRPr/>
            </a:pPr>
            <a:r>
              <a:rPr kumimoji="0" lang="en-US" sz="3800" b="1" i="0" u="none" strike="noStrike" kern="1200" cap="none" spc="24" normalizeH="0" baseline="0" noProof="0" dirty="0">
                <a:ln>
                  <a:noFill/>
                </a:ln>
                <a:solidFill>
                  <a:srgbClr val="201751"/>
                </a:solidFill>
                <a:effectLst/>
                <a:uLnTx/>
                <a:uFillTx/>
                <a:latin typeface="Montserrat" panose="00000500000000000000" pitchFamily="2" charset="0"/>
                <a:cs typeface="Arial" panose="020B0604020202020204" pitchFamily="34" charset="0"/>
              </a:rPr>
              <a:t>2020 </a:t>
            </a:r>
            <a:r>
              <a:rPr kumimoji="0" lang="en-US" sz="3800" b="0" i="0" u="none" strike="noStrike" kern="1200" cap="none" spc="24" normalizeH="0" baseline="0" noProof="0" dirty="0">
                <a:ln>
                  <a:noFill/>
                </a:ln>
                <a:solidFill>
                  <a:srgbClr val="201751"/>
                </a:solidFill>
                <a:effectLst/>
                <a:uLnTx/>
                <a:uFillTx/>
                <a:latin typeface="Montserrat" panose="00000500000000000000" pitchFamily="2" charset="0"/>
                <a:cs typeface="Arial" panose="020B0604020202020204" pitchFamily="34" charset="0"/>
              </a:rPr>
              <a:t>- Safelives were brought in to undertake an independent review and make recommendations.</a:t>
            </a:r>
          </a:p>
          <a:p>
            <a:pPr marL="2236711" lvl="4" indent="-432555">
              <a:spcAft>
                <a:spcPts val="1800"/>
              </a:spcAft>
              <a:buFont typeface="Arial"/>
              <a:buChar char="•"/>
              <a:defRPr/>
            </a:pPr>
            <a:r>
              <a:rPr kumimoji="0" lang="en-US" sz="3800" b="0" i="0" u="none" strike="noStrike" kern="1200" cap="none" spc="24" normalizeH="0" baseline="0" noProof="0" dirty="0">
                <a:ln>
                  <a:noFill/>
                </a:ln>
                <a:solidFill>
                  <a:srgbClr val="201751"/>
                </a:solidFill>
                <a:effectLst/>
                <a:uLnTx/>
                <a:uFillTx/>
                <a:latin typeface="Montserrat" panose="00000500000000000000" pitchFamily="2" charset="0"/>
                <a:cs typeface="Arial" panose="020B0604020202020204" pitchFamily="34" charset="0"/>
              </a:rPr>
              <a:t>Highlighted the lack of independence and potential loss or non-identification of victims. </a:t>
            </a:r>
          </a:p>
          <a:p>
            <a:pPr marL="2236711" lvl="4" indent="-432555">
              <a:spcAft>
                <a:spcPts val="1800"/>
              </a:spcAft>
              <a:buFont typeface="Arial"/>
              <a:buChar char="•"/>
              <a:defRPr/>
            </a:pPr>
            <a:r>
              <a:rPr lang="en-US" sz="3800" spc="24" dirty="0">
                <a:solidFill>
                  <a:srgbClr val="201751"/>
                </a:solidFill>
                <a:latin typeface="Montserrat" panose="00000500000000000000" pitchFamily="2" charset="0"/>
                <a:cs typeface="Arial" panose="020B0604020202020204" pitchFamily="34" charset="0"/>
              </a:rPr>
              <a:t>Recognition that Dorset is a national outlier.</a:t>
            </a:r>
            <a:endParaRPr kumimoji="0" lang="en-US" sz="3800" b="0" i="0" u="none" strike="noStrike" kern="1200" cap="none" spc="24" normalizeH="0" baseline="0" noProof="0" dirty="0">
              <a:ln>
                <a:noFill/>
              </a:ln>
              <a:solidFill>
                <a:srgbClr val="201751"/>
              </a:solidFill>
              <a:effectLst/>
              <a:uLnTx/>
              <a:uFillTx/>
              <a:latin typeface="Montserrat" panose="00000500000000000000" pitchFamily="2" charset="0"/>
              <a:cs typeface="Arial" panose="020B0604020202020204"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EFFFF"/>
        </a:solidFill>
        <a:effectLst/>
      </p:bgPr>
    </p:bg>
    <p:spTree>
      <p:nvGrpSpPr>
        <p:cNvPr id="1" name=""/>
        <p:cNvGrpSpPr/>
        <p:nvPr/>
      </p:nvGrpSpPr>
      <p:grpSpPr>
        <a:xfrm>
          <a:off x="0" y="0"/>
          <a:ext cx="0" cy="0"/>
          <a:chOff x="0" y="0"/>
          <a:chExt cx="0" cy="0"/>
        </a:xfrm>
      </p:grpSpPr>
      <p:sp>
        <p:nvSpPr>
          <p:cNvPr id="7" name="TextBox 7"/>
          <p:cNvSpPr txBox="1"/>
          <p:nvPr/>
        </p:nvSpPr>
        <p:spPr>
          <a:xfrm>
            <a:off x="716872" y="340348"/>
            <a:ext cx="13303928" cy="1272271"/>
          </a:xfrm>
          <a:prstGeom prst="rect">
            <a:avLst/>
          </a:prstGeom>
        </p:spPr>
        <p:txBody>
          <a:bodyPr wrap="square" lIns="0" tIns="0" rIns="0" bIns="0" rtlCol="0" anchor="t">
            <a:spAutoFit/>
          </a:bodyPr>
          <a:lstStyle/>
          <a:p>
            <a:pPr>
              <a:lnSpc>
                <a:spcPts val="10833"/>
              </a:lnSpc>
            </a:pPr>
            <a:r>
              <a:rPr lang="en-US" sz="8000" b="1" dirty="0">
                <a:solidFill>
                  <a:srgbClr val="201751"/>
                </a:solidFill>
                <a:latin typeface="Arial" panose="020B0604020202020204" pitchFamily="34" charset="0"/>
                <a:cs typeface="Arial" panose="020B0604020202020204" pitchFamily="34" charset="0"/>
              </a:rPr>
              <a:t>The Proposed Service</a:t>
            </a:r>
            <a:endParaRPr lang="en-US" sz="9600" b="1" dirty="0">
              <a:solidFill>
                <a:srgbClr val="201751"/>
              </a:solidFill>
              <a:latin typeface="Arial" panose="020B0604020202020204" pitchFamily="34" charset="0"/>
              <a:cs typeface="Arial" panose="020B0604020202020204" pitchFamily="34" charset="0"/>
            </a:endParaRPr>
          </a:p>
        </p:txBody>
      </p:sp>
      <p:sp>
        <p:nvSpPr>
          <p:cNvPr id="16" name="Freeform 16"/>
          <p:cNvSpPr/>
          <p:nvPr/>
        </p:nvSpPr>
        <p:spPr>
          <a:xfrm>
            <a:off x="3729309" y="9632282"/>
            <a:ext cx="505257" cy="505257"/>
          </a:xfrm>
          <a:custGeom>
            <a:avLst/>
            <a:gdLst/>
            <a:ahLst/>
            <a:cxnLst/>
            <a:rect l="l" t="t" r="r" b="b"/>
            <a:pathLst>
              <a:path w="505257" h="505257">
                <a:moveTo>
                  <a:pt x="0" y="0"/>
                </a:moveTo>
                <a:lnTo>
                  <a:pt x="505257" y="0"/>
                </a:lnTo>
                <a:lnTo>
                  <a:pt x="505257" y="505257"/>
                </a:lnTo>
                <a:lnTo>
                  <a:pt x="0" y="50525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17" name="TextBox 17"/>
          <p:cNvSpPr txBox="1"/>
          <p:nvPr/>
        </p:nvSpPr>
        <p:spPr>
          <a:xfrm>
            <a:off x="780258" y="9508457"/>
            <a:ext cx="2615357" cy="591631"/>
          </a:xfrm>
          <a:prstGeom prst="rect">
            <a:avLst/>
          </a:prstGeom>
        </p:spPr>
        <p:txBody>
          <a:bodyPr lIns="0" tIns="0" rIns="0" bIns="0" rtlCol="0" anchor="t">
            <a:spAutoFit/>
          </a:bodyPr>
          <a:lstStyle/>
          <a:p>
            <a:pPr algn="ctr">
              <a:lnSpc>
                <a:spcPts val="5085"/>
              </a:lnSpc>
              <a:spcBef>
                <a:spcPct val="0"/>
              </a:spcBef>
            </a:pPr>
            <a:r>
              <a:rPr lang="en-US" sz="3119" spc="18">
                <a:solidFill>
                  <a:srgbClr val="201751"/>
                </a:solidFill>
                <a:latin typeface="Montserrat"/>
              </a:rPr>
              <a:t>@PCCDorset</a:t>
            </a:r>
          </a:p>
        </p:txBody>
      </p:sp>
      <p:sp>
        <p:nvSpPr>
          <p:cNvPr id="18" name="TextBox 18"/>
          <p:cNvSpPr txBox="1"/>
          <p:nvPr/>
        </p:nvSpPr>
        <p:spPr>
          <a:xfrm>
            <a:off x="4367916" y="9498932"/>
            <a:ext cx="5119092" cy="591631"/>
          </a:xfrm>
          <a:prstGeom prst="rect">
            <a:avLst/>
          </a:prstGeom>
        </p:spPr>
        <p:txBody>
          <a:bodyPr lIns="0" tIns="0" rIns="0" bIns="0" rtlCol="0" anchor="t">
            <a:spAutoFit/>
          </a:bodyPr>
          <a:lstStyle/>
          <a:p>
            <a:pPr algn="ctr">
              <a:lnSpc>
                <a:spcPts val="5085"/>
              </a:lnSpc>
              <a:spcBef>
                <a:spcPct val="0"/>
              </a:spcBef>
            </a:pPr>
            <a:r>
              <a:rPr lang="en-US" sz="3119" spc="18">
                <a:solidFill>
                  <a:srgbClr val="201751"/>
                </a:solidFill>
                <a:latin typeface="Montserrat"/>
              </a:rPr>
              <a:t>www.dorset.pcc.police.uk</a:t>
            </a:r>
          </a:p>
        </p:txBody>
      </p:sp>
      <p:grpSp>
        <p:nvGrpSpPr>
          <p:cNvPr id="19" name="Group 19"/>
          <p:cNvGrpSpPr/>
          <p:nvPr/>
        </p:nvGrpSpPr>
        <p:grpSpPr>
          <a:xfrm>
            <a:off x="160186" y="9603841"/>
            <a:ext cx="486722" cy="486722"/>
            <a:chOff x="0" y="0"/>
            <a:chExt cx="648963" cy="648963"/>
          </a:xfrm>
        </p:grpSpPr>
        <p:grpSp>
          <p:nvGrpSpPr>
            <p:cNvPr id="20" name="Group 20"/>
            <p:cNvGrpSpPr/>
            <p:nvPr/>
          </p:nvGrpSpPr>
          <p:grpSpPr>
            <a:xfrm>
              <a:off x="0" y="0"/>
              <a:ext cx="648963" cy="648963"/>
              <a:chOff x="0" y="0"/>
              <a:chExt cx="812800" cy="812800"/>
            </a:xfrm>
          </p:grpSpPr>
          <p:sp>
            <p:nvSpPr>
              <p:cNvPr id="21" name="Freeform 2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BFB"/>
              </a:solidFill>
            </p:spPr>
            <p:txBody>
              <a:bodyPr/>
              <a:lstStyle/>
              <a:p>
                <a:endParaRPr lang="en-GB"/>
              </a:p>
            </p:txBody>
          </p:sp>
          <p:sp>
            <p:nvSpPr>
              <p:cNvPr id="22" name="TextBox 22"/>
              <p:cNvSpPr txBox="1"/>
              <p:nvPr/>
            </p:nvSpPr>
            <p:spPr>
              <a:xfrm>
                <a:off x="76200" y="28575"/>
                <a:ext cx="660400" cy="708025"/>
              </a:xfrm>
              <a:prstGeom prst="rect">
                <a:avLst/>
              </a:prstGeom>
            </p:spPr>
            <p:txBody>
              <a:bodyPr lIns="50800" tIns="50800" rIns="50800" bIns="50800" rtlCol="0" anchor="ctr"/>
              <a:lstStyle/>
              <a:p>
                <a:pPr algn="ctr">
                  <a:lnSpc>
                    <a:spcPts val="3032"/>
                  </a:lnSpc>
                </a:pPr>
                <a:endParaRPr/>
              </a:p>
            </p:txBody>
          </p:sp>
        </p:grpSp>
        <p:sp>
          <p:nvSpPr>
            <p:cNvPr id="23" name="AutoShape 23"/>
            <p:cNvSpPr/>
            <p:nvPr/>
          </p:nvSpPr>
          <p:spPr>
            <a:xfrm flipV="1">
              <a:off x="118750" y="114582"/>
              <a:ext cx="280785" cy="442806"/>
            </a:xfrm>
            <a:prstGeom prst="line">
              <a:avLst/>
            </a:prstGeom>
            <a:ln w="12700" cap="flat">
              <a:solidFill>
                <a:srgbClr val="201751"/>
              </a:solidFill>
              <a:prstDash val="solid"/>
              <a:headEnd type="none" w="sm" len="sm"/>
              <a:tailEnd type="none" w="sm" len="sm"/>
            </a:ln>
          </p:spPr>
          <p:txBody>
            <a:bodyPr/>
            <a:lstStyle/>
            <a:p>
              <a:endParaRPr lang="en-GB"/>
            </a:p>
          </p:txBody>
        </p:sp>
        <p:sp>
          <p:nvSpPr>
            <p:cNvPr id="24" name="AutoShape 24"/>
            <p:cNvSpPr/>
            <p:nvPr/>
          </p:nvSpPr>
          <p:spPr>
            <a:xfrm>
              <a:off x="118750" y="119004"/>
              <a:ext cx="135525" cy="0"/>
            </a:xfrm>
            <a:prstGeom prst="line">
              <a:avLst/>
            </a:prstGeom>
            <a:ln w="12700" cap="flat">
              <a:solidFill>
                <a:srgbClr val="201751"/>
              </a:solidFill>
              <a:prstDash val="solid"/>
              <a:headEnd type="none" w="sm" len="sm"/>
              <a:tailEnd type="none" w="sm" len="sm"/>
            </a:ln>
          </p:spPr>
          <p:txBody>
            <a:bodyPr/>
            <a:lstStyle/>
            <a:p>
              <a:endParaRPr lang="en-GB"/>
            </a:p>
          </p:txBody>
        </p:sp>
        <p:sp>
          <p:nvSpPr>
            <p:cNvPr id="25" name="AutoShape 25"/>
            <p:cNvSpPr/>
            <p:nvPr/>
          </p:nvSpPr>
          <p:spPr>
            <a:xfrm>
              <a:off x="390097" y="116796"/>
              <a:ext cx="135525" cy="0"/>
            </a:xfrm>
            <a:prstGeom prst="line">
              <a:avLst/>
            </a:prstGeom>
            <a:ln w="12700" cap="flat">
              <a:solidFill>
                <a:srgbClr val="201751"/>
              </a:solidFill>
              <a:prstDash val="solid"/>
              <a:headEnd type="none" w="sm" len="sm"/>
              <a:tailEnd type="none" w="sm" len="sm"/>
            </a:ln>
          </p:spPr>
          <p:txBody>
            <a:bodyPr/>
            <a:lstStyle/>
            <a:p>
              <a:endParaRPr lang="en-GB"/>
            </a:p>
          </p:txBody>
        </p:sp>
        <p:sp>
          <p:nvSpPr>
            <p:cNvPr id="26" name="AutoShape 26"/>
            <p:cNvSpPr/>
            <p:nvPr/>
          </p:nvSpPr>
          <p:spPr>
            <a:xfrm>
              <a:off x="118750" y="555180"/>
              <a:ext cx="135525" cy="0"/>
            </a:xfrm>
            <a:prstGeom prst="line">
              <a:avLst/>
            </a:prstGeom>
            <a:ln w="12700" cap="flat">
              <a:solidFill>
                <a:srgbClr val="201751"/>
              </a:solidFill>
              <a:prstDash val="solid"/>
              <a:headEnd type="none" w="sm" len="sm"/>
              <a:tailEnd type="none" w="sm" len="sm"/>
            </a:ln>
          </p:spPr>
          <p:txBody>
            <a:bodyPr/>
            <a:lstStyle/>
            <a:p>
              <a:endParaRPr lang="en-GB"/>
            </a:p>
          </p:txBody>
        </p:sp>
        <p:sp>
          <p:nvSpPr>
            <p:cNvPr id="27" name="AutoShape 27"/>
            <p:cNvSpPr/>
            <p:nvPr/>
          </p:nvSpPr>
          <p:spPr>
            <a:xfrm>
              <a:off x="395618" y="557388"/>
              <a:ext cx="135525" cy="0"/>
            </a:xfrm>
            <a:prstGeom prst="line">
              <a:avLst/>
            </a:prstGeom>
            <a:ln w="12700" cap="flat">
              <a:solidFill>
                <a:srgbClr val="201751"/>
              </a:solidFill>
              <a:prstDash val="solid"/>
              <a:headEnd type="none" w="sm" len="sm"/>
              <a:tailEnd type="none" w="sm" len="sm"/>
            </a:ln>
          </p:spPr>
          <p:txBody>
            <a:bodyPr/>
            <a:lstStyle/>
            <a:p>
              <a:endParaRPr lang="en-GB"/>
            </a:p>
          </p:txBody>
        </p:sp>
        <p:sp>
          <p:nvSpPr>
            <p:cNvPr id="28" name="AutoShape 28"/>
            <p:cNvSpPr/>
            <p:nvPr/>
          </p:nvSpPr>
          <p:spPr>
            <a:xfrm flipV="1">
              <a:off x="254275" y="114231"/>
              <a:ext cx="267788" cy="443157"/>
            </a:xfrm>
            <a:prstGeom prst="line">
              <a:avLst/>
            </a:prstGeom>
            <a:ln w="12700" cap="flat">
              <a:solidFill>
                <a:srgbClr val="201751"/>
              </a:solidFill>
              <a:prstDash val="solid"/>
              <a:headEnd type="none" w="sm" len="sm"/>
              <a:tailEnd type="none" w="sm" len="sm"/>
            </a:ln>
          </p:spPr>
          <p:txBody>
            <a:bodyPr/>
            <a:lstStyle/>
            <a:p>
              <a:endParaRPr lang="en-GB"/>
            </a:p>
          </p:txBody>
        </p:sp>
        <p:sp>
          <p:nvSpPr>
            <p:cNvPr id="29" name="AutoShape 29"/>
            <p:cNvSpPr/>
            <p:nvPr/>
          </p:nvSpPr>
          <p:spPr>
            <a:xfrm flipH="1" flipV="1">
              <a:off x="117400" y="121961"/>
              <a:ext cx="132150" cy="180975"/>
            </a:xfrm>
            <a:prstGeom prst="line">
              <a:avLst/>
            </a:prstGeom>
            <a:ln w="12700" cap="flat">
              <a:solidFill>
                <a:srgbClr val="201751"/>
              </a:solidFill>
              <a:prstDash val="solid"/>
              <a:headEnd type="none" w="sm" len="sm"/>
              <a:tailEnd type="none" w="sm" len="sm"/>
            </a:ln>
          </p:spPr>
          <p:txBody>
            <a:bodyPr/>
            <a:lstStyle/>
            <a:p>
              <a:endParaRPr lang="en-GB"/>
            </a:p>
          </p:txBody>
        </p:sp>
        <p:sp>
          <p:nvSpPr>
            <p:cNvPr id="30" name="AutoShape 30"/>
            <p:cNvSpPr/>
            <p:nvPr/>
          </p:nvSpPr>
          <p:spPr>
            <a:xfrm flipH="1" flipV="1">
              <a:off x="342911" y="445355"/>
              <a:ext cx="61287" cy="112033"/>
            </a:xfrm>
            <a:prstGeom prst="line">
              <a:avLst/>
            </a:prstGeom>
            <a:ln w="12700" cap="flat">
              <a:solidFill>
                <a:srgbClr val="201751"/>
              </a:solidFill>
              <a:prstDash val="solid"/>
              <a:headEnd type="none" w="sm" len="sm"/>
              <a:tailEnd type="none" w="sm" len="sm"/>
            </a:ln>
          </p:spPr>
          <p:txBody>
            <a:bodyPr/>
            <a:lstStyle/>
            <a:p>
              <a:endParaRPr lang="en-GB"/>
            </a:p>
          </p:txBody>
        </p:sp>
        <p:sp>
          <p:nvSpPr>
            <p:cNvPr id="31" name="AutoShape 31"/>
            <p:cNvSpPr/>
            <p:nvPr/>
          </p:nvSpPr>
          <p:spPr>
            <a:xfrm flipH="1" flipV="1">
              <a:off x="409042" y="335985"/>
              <a:ext cx="122102" cy="219194"/>
            </a:xfrm>
            <a:prstGeom prst="line">
              <a:avLst/>
            </a:prstGeom>
            <a:ln w="12700" cap="flat">
              <a:solidFill>
                <a:srgbClr val="201751"/>
              </a:solidFill>
              <a:prstDash val="solid"/>
              <a:headEnd type="none" w="sm" len="sm"/>
              <a:tailEnd type="none" w="sm" len="sm"/>
            </a:ln>
          </p:spPr>
          <p:txBody>
            <a:bodyPr/>
            <a:lstStyle/>
            <a:p>
              <a:endParaRPr lang="en-GB"/>
            </a:p>
          </p:txBody>
        </p:sp>
        <p:sp>
          <p:nvSpPr>
            <p:cNvPr id="32" name="AutoShape 32"/>
            <p:cNvSpPr/>
            <p:nvPr/>
          </p:nvSpPr>
          <p:spPr>
            <a:xfrm flipH="1" flipV="1">
              <a:off x="254394" y="116133"/>
              <a:ext cx="56408" cy="96316"/>
            </a:xfrm>
            <a:prstGeom prst="line">
              <a:avLst/>
            </a:prstGeom>
            <a:ln w="12700" cap="flat">
              <a:solidFill>
                <a:srgbClr val="201751"/>
              </a:solidFill>
              <a:prstDash val="solid"/>
              <a:headEnd type="none" w="sm" len="sm"/>
              <a:tailEnd type="none" w="sm" len="sm"/>
            </a:ln>
          </p:spPr>
          <p:txBody>
            <a:bodyPr/>
            <a:lstStyle/>
            <a:p>
              <a:endParaRPr lang="en-GB"/>
            </a:p>
          </p:txBody>
        </p:sp>
        <p:sp>
          <p:nvSpPr>
            <p:cNvPr id="33" name="AutoShape 33"/>
            <p:cNvSpPr/>
            <p:nvPr/>
          </p:nvSpPr>
          <p:spPr>
            <a:xfrm flipV="1">
              <a:off x="347669" y="338786"/>
              <a:ext cx="66131" cy="112358"/>
            </a:xfrm>
            <a:prstGeom prst="line">
              <a:avLst/>
            </a:prstGeom>
            <a:ln w="12700" cap="flat">
              <a:solidFill>
                <a:srgbClr val="201751"/>
              </a:solidFill>
              <a:prstDash val="solid"/>
              <a:headEnd type="none" w="sm" len="sm"/>
              <a:tailEnd type="none" w="sm" len="sm"/>
            </a:ln>
          </p:spPr>
          <p:txBody>
            <a:bodyPr/>
            <a:lstStyle/>
            <a:p>
              <a:endParaRPr lang="en-GB"/>
            </a:p>
          </p:txBody>
        </p:sp>
        <p:sp>
          <p:nvSpPr>
            <p:cNvPr id="34" name="AutoShape 34"/>
            <p:cNvSpPr/>
            <p:nvPr/>
          </p:nvSpPr>
          <p:spPr>
            <a:xfrm flipV="1">
              <a:off x="249550" y="211855"/>
              <a:ext cx="61661" cy="94337"/>
            </a:xfrm>
            <a:prstGeom prst="line">
              <a:avLst/>
            </a:prstGeom>
            <a:ln w="12700" cap="flat">
              <a:solidFill>
                <a:srgbClr val="201751"/>
              </a:solidFill>
              <a:prstDash val="solid"/>
              <a:headEnd type="none" w="sm" len="sm"/>
              <a:tailEnd type="none" w="sm" len="sm"/>
            </a:ln>
          </p:spPr>
          <p:txBody>
            <a:bodyPr/>
            <a:lstStyle/>
            <a:p>
              <a:endParaRPr lang="en-GB"/>
            </a:p>
          </p:txBody>
        </p:sp>
      </p:grpSp>
      <p:sp>
        <p:nvSpPr>
          <p:cNvPr id="35" name="Freeform 35"/>
          <p:cNvSpPr/>
          <p:nvPr/>
        </p:nvSpPr>
        <p:spPr>
          <a:xfrm>
            <a:off x="14366883" y="289379"/>
            <a:ext cx="3746456" cy="1421572"/>
          </a:xfrm>
          <a:custGeom>
            <a:avLst/>
            <a:gdLst/>
            <a:ahLst/>
            <a:cxnLst/>
            <a:rect l="l" t="t" r="r" b="b"/>
            <a:pathLst>
              <a:path w="3746456" h="1421572">
                <a:moveTo>
                  <a:pt x="0" y="0"/>
                </a:moveTo>
                <a:lnTo>
                  <a:pt x="3746457" y="0"/>
                </a:lnTo>
                <a:lnTo>
                  <a:pt x="3746457" y="1421572"/>
                </a:lnTo>
                <a:lnTo>
                  <a:pt x="0" y="1421572"/>
                </a:lnTo>
                <a:lnTo>
                  <a:pt x="0" y="0"/>
                </a:lnTo>
                <a:close/>
              </a:path>
            </a:pathLst>
          </a:custGeom>
          <a:blipFill>
            <a:blip r:embed="rId5"/>
            <a:stretch>
              <a:fillRect/>
            </a:stretch>
          </a:blipFill>
        </p:spPr>
        <p:txBody>
          <a:bodyPr/>
          <a:lstStyle/>
          <a:p>
            <a:endParaRPr lang="en-GB"/>
          </a:p>
        </p:txBody>
      </p:sp>
      <p:sp>
        <p:nvSpPr>
          <p:cNvPr id="4" name="TextBox 8">
            <a:extLst>
              <a:ext uri="{FF2B5EF4-FFF2-40B4-BE49-F238E27FC236}">
                <a16:creationId xmlns:a16="http://schemas.microsoft.com/office/drawing/2014/main" id="{6213A271-59CB-08B6-612F-2BB3A2767ED8}"/>
              </a:ext>
            </a:extLst>
          </p:cNvPr>
          <p:cNvSpPr txBox="1"/>
          <p:nvPr/>
        </p:nvSpPr>
        <p:spPr>
          <a:xfrm>
            <a:off x="464244" y="2933700"/>
            <a:ext cx="14470956" cy="5586145"/>
          </a:xfrm>
          <a:prstGeom prst="rect">
            <a:avLst/>
          </a:prstGeom>
        </p:spPr>
        <p:txBody>
          <a:bodyPr wrap="square" lIns="0" tIns="0" rIns="0" bIns="0" rtlCol="0" anchor="t">
            <a:spAutoFit/>
          </a:bodyPr>
          <a:lstStyle/>
          <a:p>
            <a:pPr marL="865111" lvl="1" indent="-432555">
              <a:spcAft>
                <a:spcPts val="3000"/>
              </a:spcAft>
              <a:buFont typeface="Arial"/>
              <a:buChar char="•"/>
              <a:defRPr/>
            </a:pPr>
            <a:r>
              <a:rPr lang="en-US" sz="4800" spc="24" dirty="0">
                <a:solidFill>
                  <a:srgbClr val="201751"/>
                </a:solidFill>
                <a:latin typeface="Montserrat"/>
              </a:rPr>
              <a:t>The new provision will be an IDVA service for high-risk victims of DA </a:t>
            </a:r>
          </a:p>
          <a:p>
            <a:pPr marL="865111" lvl="1" indent="-432555">
              <a:spcAft>
                <a:spcPts val="3000"/>
              </a:spcAft>
              <a:buFont typeface="Arial"/>
              <a:buChar char="•"/>
              <a:defRPr/>
            </a:pPr>
            <a:r>
              <a:rPr lang="en-US" sz="4800" spc="24" dirty="0">
                <a:solidFill>
                  <a:srgbClr val="201751"/>
                </a:solidFill>
                <a:latin typeface="Montserrat"/>
              </a:rPr>
              <a:t>Covering the whole of Dorset. </a:t>
            </a:r>
          </a:p>
          <a:p>
            <a:pPr marL="865111" lvl="1" indent="-432555">
              <a:spcAft>
                <a:spcPts val="3000"/>
              </a:spcAft>
              <a:buFont typeface="Arial"/>
              <a:buChar char="•"/>
              <a:defRPr/>
            </a:pPr>
            <a:r>
              <a:rPr lang="en-US" sz="4800" spc="24" dirty="0">
                <a:solidFill>
                  <a:srgbClr val="201751"/>
                </a:solidFill>
                <a:latin typeface="Montserrat"/>
              </a:rPr>
              <a:t>10 to 12 IDVA Posts</a:t>
            </a:r>
          </a:p>
          <a:p>
            <a:pPr marL="865111" lvl="1" indent="-432555">
              <a:spcAft>
                <a:spcPts val="3000"/>
              </a:spcAft>
              <a:buFont typeface="Arial"/>
              <a:buChar char="•"/>
              <a:defRPr/>
            </a:pPr>
            <a:r>
              <a:rPr lang="en-US" sz="4800" spc="24" dirty="0">
                <a:solidFill>
                  <a:srgbClr val="201751"/>
                </a:solidFill>
                <a:latin typeface="Montserrat"/>
              </a:rPr>
              <a:t>IDVA role will be in line with the Victims and Prisoners Law</a:t>
            </a:r>
          </a:p>
        </p:txBody>
      </p:sp>
    </p:spTree>
    <p:extLst>
      <p:ext uri="{BB962C8B-B14F-4D97-AF65-F5344CB8AC3E}">
        <p14:creationId xmlns:p14="http://schemas.microsoft.com/office/powerpoint/2010/main" val="10111621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EFFFF"/>
        </a:solidFill>
        <a:effectLst/>
      </p:bgPr>
    </p:bg>
    <p:spTree>
      <p:nvGrpSpPr>
        <p:cNvPr id="1" name=""/>
        <p:cNvGrpSpPr/>
        <p:nvPr/>
      </p:nvGrpSpPr>
      <p:grpSpPr>
        <a:xfrm>
          <a:off x="0" y="0"/>
          <a:ext cx="0" cy="0"/>
          <a:chOff x="0" y="0"/>
          <a:chExt cx="0" cy="0"/>
        </a:xfrm>
      </p:grpSpPr>
      <p:sp>
        <p:nvSpPr>
          <p:cNvPr id="2" name="Freeform 2"/>
          <p:cNvSpPr/>
          <p:nvPr/>
        </p:nvSpPr>
        <p:spPr>
          <a:xfrm>
            <a:off x="2753705" y="2582556"/>
            <a:ext cx="1252804" cy="676514"/>
          </a:xfrm>
          <a:custGeom>
            <a:avLst/>
            <a:gdLst/>
            <a:ahLst/>
            <a:cxnLst/>
            <a:rect l="l" t="t" r="r" b="b"/>
            <a:pathLst>
              <a:path w="1252804" h="676514">
                <a:moveTo>
                  <a:pt x="0" y="0"/>
                </a:moveTo>
                <a:lnTo>
                  <a:pt x="1252804" y="0"/>
                </a:lnTo>
                <a:lnTo>
                  <a:pt x="1252804" y="676515"/>
                </a:lnTo>
                <a:lnTo>
                  <a:pt x="0" y="676515"/>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grpSp>
        <p:nvGrpSpPr>
          <p:cNvPr id="3" name="Group 3"/>
          <p:cNvGrpSpPr/>
          <p:nvPr/>
        </p:nvGrpSpPr>
        <p:grpSpPr>
          <a:xfrm>
            <a:off x="2909647" y="5498183"/>
            <a:ext cx="940920" cy="1150972"/>
            <a:chOff x="0" y="0"/>
            <a:chExt cx="1254560" cy="1534630"/>
          </a:xfrm>
        </p:grpSpPr>
        <p:sp>
          <p:nvSpPr>
            <p:cNvPr id="4" name="Freeform 4"/>
            <p:cNvSpPr/>
            <p:nvPr/>
          </p:nvSpPr>
          <p:spPr>
            <a:xfrm>
              <a:off x="0" y="0"/>
              <a:ext cx="1254560" cy="1534630"/>
            </a:xfrm>
            <a:custGeom>
              <a:avLst/>
              <a:gdLst/>
              <a:ahLst/>
              <a:cxnLst/>
              <a:rect l="l" t="t" r="r" b="b"/>
              <a:pathLst>
                <a:path w="1254560" h="1534630">
                  <a:moveTo>
                    <a:pt x="0" y="0"/>
                  </a:moveTo>
                  <a:lnTo>
                    <a:pt x="1254560" y="0"/>
                  </a:lnTo>
                  <a:lnTo>
                    <a:pt x="1254560" y="1534630"/>
                  </a:lnTo>
                  <a:lnTo>
                    <a:pt x="0" y="153463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a:p>
          </p:txBody>
        </p:sp>
        <p:sp>
          <p:nvSpPr>
            <p:cNvPr id="5" name="Freeform 5"/>
            <p:cNvSpPr/>
            <p:nvPr/>
          </p:nvSpPr>
          <p:spPr>
            <a:xfrm>
              <a:off x="217711" y="413833"/>
              <a:ext cx="942617" cy="706963"/>
            </a:xfrm>
            <a:custGeom>
              <a:avLst/>
              <a:gdLst/>
              <a:ahLst/>
              <a:cxnLst/>
              <a:rect l="l" t="t" r="r" b="b"/>
              <a:pathLst>
                <a:path w="942617" h="706963">
                  <a:moveTo>
                    <a:pt x="0" y="0"/>
                  </a:moveTo>
                  <a:lnTo>
                    <a:pt x="942617" y="0"/>
                  </a:lnTo>
                  <a:lnTo>
                    <a:pt x="942617" y="706963"/>
                  </a:lnTo>
                  <a:lnTo>
                    <a:pt x="0" y="706963"/>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GB"/>
            </a:p>
          </p:txBody>
        </p:sp>
      </p:grpSp>
      <p:sp>
        <p:nvSpPr>
          <p:cNvPr id="7" name="TextBox 7"/>
          <p:cNvSpPr txBox="1"/>
          <p:nvPr/>
        </p:nvSpPr>
        <p:spPr>
          <a:xfrm>
            <a:off x="716872" y="340348"/>
            <a:ext cx="8122327" cy="1685846"/>
          </a:xfrm>
          <a:prstGeom prst="rect">
            <a:avLst/>
          </a:prstGeom>
        </p:spPr>
        <p:txBody>
          <a:bodyPr wrap="square" lIns="0" tIns="0" rIns="0" bIns="0" rtlCol="0" anchor="t">
            <a:spAutoFit/>
          </a:bodyPr>
          <a:lstStyle/>
          <a:p>
            <a:pPr>
              <a:lnSpc>
                <a:spcPts val="15148"/>
              </a:lnSpc>
            </a:pPr>
            <a:r>
              <a:rPr lang="en-US" sz="8000" b="1" dirty="0">
                <a:solidFill>
                  <a:srgbClr val="201751"/>
                </a:solidFill>
                <a:latin typeface="Arial" panose="020B0604020202020204" pitchFamily="34" charset="0"/>
                <a:cs typeface="Arial" panose="020B0604020202020204" pitchFamily="34" charset="0"/>
              </a:rPr>
              <a:t>What’s in Scope</a:t>
            </a:r>
          </a:p>
        </p:txBody>
      </p:sp>
      <p:sp>
        <p:nvSpPr>
          <p:cNvPr id="8" name="TextBox 8"/>
          <p:cNvSpPr txBox="1"/>
          <p:nvPr/>
        </p:nvSpPr>
        <p:spPr>
          <a:xfrm>
            <a:off x="4414092" y="2389009"/>
            <a:ext cx="12385712" cy="945848"/>
          </a:xfrm>
          <a:prstGeom prst="rect">
            <a:avLst/>
          </a:prstGeom>
        </p:spPr>
        <p:txBody>
          <a:bodyPr lIns="0" tIns="0" rIns="0" bIns="0" rtlCol="0" anchor="t">
            <a:spAutoFit/>
          </a:bodyPr>
          <a:lstStyle/>
          <a:p>
            <a:pPr>
              <a:lnSpc>
                <a:spcPts val="7716"/>
              </a:lnSpc>
            </a:pPr>
            <a:r>
              <a:rPr lang="en-US" sz="5511" dirty="0">
                <a:solidFill>
                  <a:srgbClr val="201751"/>
                </a:solidFill>
                <a:latin typeface="Montserrat"/>
              </a:rPr>
              <a:t>Employment of IDVAs</a:t>
            </a:r>
          </a:p>
        </p:txBody>
      </p:sp>
      <p:sp>
        <p:nvSpPr>
          <p:cNvPr id="9" name="TextBox 9"/>
          <p:cNvSpPr txBox="1"/>
          <p:nvPr/>
        </p:nvSpPr>
        <p:spPr>
          <a:xfrm>
            <a:off x="4414092" y="5541865"/>
            <a:ext cx="13035708" cy="915251"/>
          </a:xfrm>
          <a:prstGeom prst="rect">
            <a:avLst/>
          </a:prstGeom>
        </p:spPr>
        <p:txBody>
          <a:bodyPr wrap="square" lIns="0" tIns="0" rIns="0" bIns="0" rtlCol="0" anchor="t">
            <a:spAutoFit/>
          </a:bodyPr>
          <a:lstStyle/>
          <a:p>
            <a:pPr>
              <a:lnSpc>
                <a:spcPts val="7716"/>
              </a:lnSpc>
            </a:pPr>
            <a:r>
              <a:rPr lang="en-US" sz="5511" dirty="0">
                <a:solidFill>
                  <a:srgbClr val="201751"/>
                </a:solidFill>
                <a:latin typeface="Montserrat"/>
              </a:rPr>
              <a:t>Safeguarding and Risk Assessments</a:t>
            </a:r>
          </a:p>
        </p:txBody>
      </p:sp>
      <p:sp>
        <p:nvSpPr>
          <p:cNvPr id="10" name="TextBox 10"/>
          <p:cNvSpPr txBox="1"/>
          <p:nvPr/>
        </p:nvSpPr>
        <p:spPr>
          <a:xfrm>
            <a:off x="4414092" y="3847984"/>
            <a:ext cx="11562750" cy="945848"/>
          </a:xfrm>
          <a:prstGeom prst="rect">
            <a:avLst/>
          </a:prstGeom>
        </p:spPr>
        <p:txBody>
          <a:bodyPr lIns="0" tIns="0" rIns="0" bIns="0" rtlCol="0" anchor="t">
            <a:spAutoFit/>
          </a:bodyPr>
          <a:lstStyle/>
          <a:p>
            <a:pPr>
              <a:lnSpc>
                <a:spcPts val="7716"/>
              </a:lnSpc>
            </a:pPr>
            <a:r>
              <a:rPr lang="en-US" sz="5511" dirty="0">
                <a:solidFill>
                  <a:srgbClr val="201751"/>
                </a:solidFill>
                <a:latin typeface="Montserrat"/>
              </a:rPr>
              <a:t>Community services</a:t>
            </a:r>
          </a:p>
        </p:txBody>
      </p:sp>
      <p:sp>
        <p:nvSpPr>
          <p:cNvPr id="11" name="TextBox 11"/>
          <p:cNvSpPr txBox="1"/>
          <p:nvPr/>
        </p:nvSpPr>
        <p:spPr>
          <a:xfrm>
            <a:off x="4461648" y="7099451"/>
            <a:ext cx="12835752" cy="1902700"/>
          </a:xfrm>
          <a:prstGeom prst="rect">
            <a:avLst/>
          </a:prstGeom>
        </p:spPr>
        <p:txBody>
          <a:bodyPr wrap="square" lIns="0" tIns="0" rIns="0" bIns="0" rtlCol="0" anchor="t">
            <a:spAutoFit/>
          </a:bodyPr>
          <a:lstStyle/>
          <a:p>
            <a:pPr>
              <a:lnSpc>
                <a:spcPts val="7716"/>
              </a:lnSpc>
            </a:pPr>
            <a:r>
              <a:rPr lang="en-US" sz="5511" dirty="0">
                <a:solidFill>
                  <a:srgbClr val="201751"/>
                </a:solidFill>
                <a:latin typeface="Montserrat"/>
              </a:rPr>
              <a:t>Support through criminal justice proceedings</a:t>
            </a:r>
          </a:p>
        </p:txBody>
      </p:sp>
      <p:sp>
        <p:nvSpPr>
          <p:cNvPr id="16" name="Freeform 16"/>
          <p:cNvSpPr/>
          <p:nvPr/>
        </p:nvSpPr>
        <p:spPr>
          <a:xfrm>
            <a:off x="3729309" y="9632282"/>
            <a:ext cx="505257" cy="505257"/>
          </a:xfrm>
          <a:custGeom>
            <a:avLst/>
            <a:gdLst/>
            <a:ahLst/>
            <a:cxnLst/>
            <a:rect l="l" t="t" r="r" b="b"/>
            <a:pathLst>
              <a:path w="505257" h="505257">
                <a:moveTo>
                  <a:pt x="0" y="0"/>
                </a:moveTo>
                <a:lnTo>
                  <a:pt x="505257" y="0"/>
                </a:lnTo>
                <a:lnTo>
                  <a:pt x="505257" y="505257"/>
                </a:lnTo>
                <a:lnTo>
                  <a:pt x="0" y="505257"/>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GB"/>
          </a:p>
        </p:txBody>
      </p:sp>
      <p:sp>
        <p:nvSpPr>
          <p:cNvPr id="17" name="TextBox 17"/>
          <p:cNvSpPr txBox="1"/>
          <p:nvPr/>
        </p:nvSpPr>
        <p:spPr>
          <a:xfrm>
            <a:off x="780258" y="9508457"/>
            <a:ext cx="2615357" cy="591631"/>
          </a:xfrm>
          <a:prstGeom prst="rect">
            <a:avLst/>
          </a:prstGeom>
        </p:spPr>
        <p:txBody>
          <a:bodyPr lIns="0" tIns="0" rIns="0" bIns="0" rtlCol="0" anchor="t">
            <a:spAutoFit/>
          </a:bodyPr>
          <a:lstStyle/>
          <a:p>
            <a:pPr algn="ctr">
              <a:lnSpc>
                <a:spcPts val="5085"/>
              </a:lnSpc>
              <a:spcBef>
                <a:spcPct val="0"/>
              </a:spcBef>
            </a:pPr>
            <a:r>
              <a:rPr lang="en-US" sz="3119" spc="18">
                <a:solidFill>
                  <a:srgbClr val="201751"/>
                </a:solidFill>
                <a:latin typeface="Montserrat"/>
              </a:rPr>
              <a:t>@PCCDorset</a:t>
            </a:r>
          </a:p>
        </p:txBody>
      </p:sp>
      <p:sp>
        <p:nvSpPr>
          <p:cNvPr id="18" name="TextBox 18"/>
          <p:cNvSpPr txBox="1"/>
          <p:nvPr/>
        </p:nvSpPr>
        <p:spPr>
          <a:xfrm>
            <a:off x="4367916" y="9498932"/>
            <a:ext cx="5119092" cy="591631"/>
          </a:xfrm>
          <a:prstGeom prst="rect">
            <a:avLst/>
          </a:prstGeom>
        </p:spPr>
        <p:txBody>
          <a:bodyPr lIns="0" tIns="0" rIns="0" bIns="0" rtlCol="0" anchor="t">
            <a:spAutoFit/>
          </a:bodyPr>
          <a:lstStyle/>
          <a:p>
            <a:pPr algn="ctr">
              <a:lnSpc>
                <a:spcPts val="5085"/>
              </a:lnSpc>
              <a:spcBef>
                <a:spcPct val="0"/>
              </a:spcBef>
            </a:pPr>
            <a:r>
              <a:rPr lang="en-US" sz="3119" spc="18">
                <a:solidFill>
                  <a:srgbClr val="201751"/>
                </a:solidFill>
                <a:latin typeface="Montserrat"/>
              </a:rPr>
              <a:t>www.dorset.pcc.police.uk</a:t>
            </a:r>
          </a:p>
        </p:txBody>
      </p:sp>
      <p:grpSp>
        <p:nvGrpSpPr>
          <p:cNvPr id="19" name="Group 19"/>
          <p:cNvGrpSpPr/>
          <p:nvPr/>
        </p:nvGrpSpPr>
        <p:grpSpPr>
          <a:xfrm>
            <a:off x="160186" y="9603841"/>
            <a:ext cx="486722" cy="486722"/>
            <a:chOff x="0" y="0"/>
            <a:chExt cx="648963" cy="648963"/>
          </a:xfrm>
        </p:grpSpPr>
        <p:grpSp>
          <p:nvGrpSpPr>
            <p:cNvPr id="20" name="Group 20"/>
            <p:cNvGrpSpPr/>
            <p:nvPr/>
          </p:nvGrpSpPr>
          <p:grpSpPr>
            <a:xfrm>
              <a:off x="0" y="0"/>
              <a:ext cx="648963" cy="648963"/>
              <a:chOff x="0" y="0"/>
              <a:chExt cx="812800" cy="812800"/>
            </a:xfrm>
          </p:grpSpPr>
          <p:sp>
            <p:nvSpPr>
              <p:cNvPr id="21" name="Freeform 2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BFB"/>
              </a:solidFill>
            </p:spPr>
            <p:txBody>
              <a:bodyPr/>
              <a:lstStyle/>
              <a:p>
                <a:endParaRPr lang="en-GB"/>
              </a:p>
            </p:txBody>
          </p:sp>
          <p:sp>
            <p:nvSpPr>
              <p:cNvPr id="22" name="TextBox 22"/>
              <p:cNvSpPr txBox="1"/>
              <p:nvPr/>
            </p:nvSpPr>
            <p:spPr>
              <a:xfrm>
                <a:off x="76200" y="28575"/>
                <a:ext cx="660400" cy="708025"/>
              </a:xfrm>
              <a:prstGeom prst="rect">
                <a:avLst/>
              </a:prstGeom>
            </p:spPr>
            <p:txBody>
              <a:bodyPr lIns="50800" tIns="50800" rIns="50800" bIns="50800" rtlCol="0" anchor="ctr"/>
              <a:lstStyle/>
              <a:p>
                <a:pPr algn="ctr">
                  <a:lnSpc>
                    <a:spcPts val="3032"/>
                  </a:lnSpc>
                </a:pPr>
                <a:endParaRPr/>
              </a:p>
            </p:txBody>
          </p:sp>
        </p:grpSp>
        <p:sp>
          <p:nvSpPr>
            <p:cNvPr id="23" name="AutoShape 23"/>
            <p:cNvSpPr/>
            <p:nvPr/>
          </p:nvSpPr>
          <p:spPr>
            <a:xfrm flipV="1">
              <a:off x="118750" y="114582"/>
              <a:ext cx="280785" cy="442806"/>
            </a:xfrm>
            <a:prstGeom prst="line">
              <a:avLst/>
            </a:prstGeom>
            <a:ln w="12700" cap="flat">
              <a:solidFill>
                <a:srgbClr val="201751"/>
              </a:solidFill>
              <a:prstDash val="solid"/>
              <a:headEnd type="none" w="sm" len="sm"/>
              <a:tailEnd type="none" w="sm" len="sm"/>
            </a:ln>
          </p:spPr>
          <p:txBody>
            <a:bodyPr/>
            <a:lstStyle/>
            <a:p>
              <a:endParaRPr lang="en-GB"/>
            </a:p>
          </p:txBody>
        </p:sp>
        <p:sp>
          <p:nvSpPr>
            <p:cNvPr id="24" name="AutoShape 24"/>
            <p:cNvSpPr/>
            <p:nvPr/>
          </p:nvSpPr>
          <p:spPr>
            <a:xfrm>
              <a:off x="118750" y="119004"/>
              <a:ext cx="135525" cy="0"/>
            </a:xfrm>
            <a:prstGeom prst="line">
              <a:avLst/>
            </a:prstGeom>
            <a:ln w="12700" cap="flat">
              <a:solidFill>
                <a:srgbClr val="201751"/>
              </a:solidFill>
              <a:prstDash val="solid"/>
              <a:headEnd type="none" w="sm" len="sm"/>
              <a:tailEnd type="none" w="sm" len="sm"/>
            </a:ln>
          </p:spPr>
          <p:txBody>
            <a:bodyPr/>
            <a:lstStyle/>
            <a:p>
              <a:endParaRPr lang="en-GB"/>
            </a:p>
          </p:txBody>
        </p:sp>
        <p:sp>
          <p:nvSpPr>
            <p:cNvPr id="25" name="AutoShape 25"/>
            <p:cNvSpPr/>
            <p:nvPr/>
          </p:nvSpPr>
          <p:spPr>
            <a:xfrm>
              <a:off x="390097" y="116796"/>
              <a:ext cx="135525" cy="0"/>
            </a:xfrm>
            <a:prstGeom prst="line">
              <a:avLst/>
            </a:prstGeom>
            <a:ln w="12700" cap="flat">
              <a:solidFill>
                <a:srgbClr val="201751"/>
              </a:solidFill>
              <a:prstDash val="solid"/>
              <a:headEnd type="none" w="sm" len="sm"/>
              <a:tailEnd type="none" w="sm" len="sm"/>
            </a:ln>
          </p:spPr>
          <p:txBody>
            <a:bodyPr/>
            <a:lstStyle/>
            <a:p>
              <a:endParaRPr lang="en-GB"/>
            </a:p>
          </p:txBody>
        </p:sp>
        <p:sp>
          <p:nvSpPr>
            <p:cNvPr id="26" name="AutoShape 26"/>
            <p:cNvSpPr/>
            <p:nvPr/>
          </p:nvSpPr>
          <p:spPr>
            <a:xfrm>
              <a:off x="118750" y="555180"/>
              <a:ext cx="135525" cy="0"/>
            </a:xfrm>
            <a:prstGeom prst="line">
              <a:avLst/>
            </a:prstGeom>
            <a:ln w="12700" cap="flat">
              <a:solidFill>
                <a:srgbClr val="201751"/>
              </a:solidFill>
              <a:prstDash val="solid"/>
              <a:headEnd type="none" w="sm" len="sm"/>
              <a:tailEnd type="none" w="sm" len="sm"/>
            </a:ln>
          </p:spPr>
          <p:txBody>
            <a:bodyPr/>
            <a:lstStyle/>
            <a:p>
              <a:endParaRPr lang="en-GB"/>
            </a:p>
          </p:txBody>
        </p:sp>
        <p:sp>
          <p:nvSpPr>
            <p:cNvPr id="27" name="AutoShape 27"/>
            <p:cNvSpPr/>
            <p:nvPr/>
          </p:nvSpPr>
          <p:spPr>
            <a:xfrm>
              <a:off x="395618" y="557388"/>
              <a:ext cx="135525" cy="0"/>
            </a:xfrm>
            <a:prstGeom prst="line">
              <a:avLst/>
            </a:prstGeom>
            <a:ln w="12700" cap="flat">
              <a:solidFill>
                <a:srgbClr val="201751"/>
              </a:solidFill>
              <a:prstDash val="solid"/>
              <a:headEnd type="none" w="sm" len="sm"/>
              <a:tailEnd type="none" w="sm" len="sm"/>
            </a:ln>
          </p:spPr>
          <p:txBody>
            <a:bodyPr/>
            <a:lstStyle/>
            <a:p>
              <a:endParaRPr lang="en-GB"/>
            </a:p>
          </p:txBody>
        </p:sp>
        <p:sp>
          <p:nvSpPr>
            <p:cNvPr id="28" name="AutoShape 28"/>
            <p:cNvSpPr/>
            <p:nvPr/>
          </p:nvSpPr>
          <p:spPr>
            <a:xfrm flipV="1">
              <a:off x="254275" y="114231"/>
              <a:ext cx="267788" cy="443157"/>
            </a:xfrm>
            <a:prstGeom prst="line">
              <a:avLst/>
            </a:prstGeom>
            <a:ln w="12700" cap="flat">
              <a:solidFill>
                <a:srgbClr val="201751"/>
              </a:solidFill>
              <a:prstDash val="solid"/>
              <a:headEnd type="none" w="sm" len="sm"/>
              <a:tailEnd type="none" w="sm" len="sm"/>
            </a:ln>
          </p:spPr>
          <p:txBody>
            <a:bodyPr/>
            <a:lstStyle/>
            <a:p>
              <a:endParaRPr lang="en-GB"/>
            </a:p>
          </p:txBody>
        </p:sp>
        <p:sp>
          <p:nvSpPr>
            <p:cNvPr id="29" name="AutoShape 29"/>
            <p:cNvSpPr/>
            <p:nvPr/>
          </p:nvSpPr>
          <p:spPr>
            <a:xfrm flipH="1" flipV="1">
              <a:off x="117400" y="121961"/>
              <a:ext cx="132150" cy="180975"/>
            </a:xfrm>
            <a:prstGeom prst="line">
              <a:avLst/>
            </a:prstGeom>
            <a:ln w="12700" cap="flat">
              <a:solidFill>
                <a:srgbClr val="201751"/>
              </a:solidFill>
              <a:prstDash val="solid"/>
              <a:headEnd type="none" w="sm" len="sm"/>
              <a:tailEnd type="none" w="sm" len="sm"/>
            </a:ln>
          </p:spPr>
          <p:txBody>
            <a:bodyPr/>
            <a:lstStyle/>
            <a:p>
              <a:endParaRPr lang="en-GB"/>
            </a:p>
          </p:txBody>
        </p:sp>
        <p:sp>
          <p:nvSpPr>
            <p:cNvPr id="30" name="AutoShape 30"/>
            <p:cNvSpPr/>
            <p:nvPr/>
          </p:nvSpPr>
          <p:spPr>
            <a:xfrm flipH="1" flipV="1">
              <a:off x="342911" y="445355"/>
              <a:ext cx="61287" cy="112033"/>
            </a:xfrm>
            <a:prstGeom prst="line">
              <a:avLst/>
            </a:prstGeom>
            <a:ln w="12700" cap="flat">
              <a:solidFill>
                <a:srgbClr val="201751"/>
              </a:solidFill>
              <a:prstDash val="solid"/>
              <a:headEnd type="none" w="sm" len="sm"/>
              <a:tailEnd type="none" w="sm" len="sm"/>
            </a:ln>
          </p:spPr>
          <p:txBody>
            <a:bodyPr/>
            <a:lstStyle/>
            <a:p>
              <a:endParaRPr lang="en-GB"/>
            </a:p>
          </p:txBody>
        </p:sp>
        <p:sp>
          <p:nvSpPr>
            <p:cNvPr id="31" name="AutoShape 31"/>
            <p:cNvSpPr/>
            <p:nvPr/>
          </p:nvSpPr>
          <p:spPr>
            <a:xfrm flipH="1" flipV="1">
              <a:off x="409042" y="335985"/>
              <a:ext cx="122102" cy="219194"/>
            </a:xfrm>
            <a:prstGeom prst="line">
              <a:avLst/>
            </a:prstGeom>
            <a:ln w="12700" cap="flat">
              <a:solidFill>
                <a:srgbClr val="201751"/>
              </a:solidFill>
              <a:prstDash val="solid"/>
              <a:headEnd type="none" w="sm" len="sm"/>
              <a:tailEnd type="none" w="sm" len="sm"/>
            </a:ln>
          </p:spPr>
          <p:txBody>
            <a:bodyPr/>
            <a:lstStyle/>
            <a:p>
              <a:endParaRPr lang="en-GB"/>
            </a:p>
          </p:txBody>
        </p:sp>
        <p:sp>
          <p:nvSpPr>
            <p:cNvPr id="32" name="AutoShape 32"/>
            <p:cNvSpPr/>
            <p:nvPr/>
          </p:nvSpPr>
          <p:spPr>
            <a:xfrm flipH="1" flipV="1">
              <a:off x="254394" y="116133"/>
              <a:ext cx="56408" cy="96316"/>
            </a:xfrm>
            <a:prstGeom prst="line">
              <a:avLst/>
            </a:prstGeom>
            <a:ln w="12700" cap="flat">
              <a:solidFill>
                <a:srgbClr val="201751"/>
              </a:solidFill>
              <a:prstDash val="solid"/>
              <a:headEnd type="none" w="sm" len="sm"/>
              <a:tailEnd type="none" w="sm" len="sm"/>
            </a:ln>
          </p:spPr>
          <p:txBody>
            <a:bodyPr/>
            <a:lstStyle/>
            <a:p>
              <a:endParaRPr lang="en-GB"/>
            </a:p>
          </p:txBody>
        </p:sp>
        <p:sp>
          <p:nvSpPr>
            <p:cNvPr id="33" name="AutoShape 33"/>
            <p:cNvSpPr/>
            <p:nvPr/>
          </p:nvSpPr>
          <p:spPr>
            <a:xfrm flipV="1">
              <a:off x="347669" y="338786"/>
              <a:ext cx="66131" cy="112358"/>
            </a:xfrm>
            <a:prstGeom prst="line">
              <a:avLst/>
            </a:prstGeom>
            <a:ln w="12700" cap="flat">
              <a:solidFill>
                <a:srgbClr val="201751"/>
              </a:solidFill>
              <a:prstDash val="solid"/>
              <a:headEnd type="none" w="sm" len="sm"/>
              <a:tailEnd type="none" w="sm" len="sm"/>
            </a:ln>
          </p:spPr>
          <p:txBody>
            <a:bodyPr/>
            <a:lstStyle/>
            <a:p>
              <a:endParaRPr lang="en-GB"/>
            </a:p>
          </p:txBody>
        </p:sp>
        <p:sp>
          <p:nvSpPr>
            <p:cNvPr id="34" name="AutoShape 34"/>
            <p:cNvSpPr/>
            <p:nvPr/>
          </p:nvSpPr>
          <p:spPr>
            <a:xfrm flipV="1">
              <a:off x="249550" y="211855"/>
              <a:ext cx="61661" cy="94337"/>
            </a:xfrm>
            <a:prstGeom prst="line">
              <a:avLst/>
            </a:prstGeom>
            <a:ln w="12700" cap="flat">
              <a:solidFill>
                <a:srgbClr val="201751"/>
              </a:solidFill>
              <a:prstDash val="solid"/>
              <a:headEnd type="none" w="sm" len="sm"/>
              <a:tailEnd type="none" w="sm" len="sm"/>
            </a:ln>
          </p:spPr>
          <p:txBody>
            <a:bodyPr/>
            <a:lstStyle/>
            <a:p>
              <a:endParaRPr lang="en-GB"/>
            </a:p>
          </p:txBody>
        </p:sp>
      </p:grpSp>
      <p:sp>
        <p:nvSpPr>
          <p:cNvPr id="35" name="Freeform 35"/>
          <p:cNvSpPr/>
          <p:nvPr/>
        </p:nvSpPr>
        <p:spPr>
          <a:xfrm>
            <a:off x="14366883" y="289379"/>
            <a:ext cx="3746456" cy="1421572"/>
          </a:xfrm>
          <a:custGeom>
            <a:avLst/>
            <a:gdLst/>
            <a:ahLst/>
            <a:cxnLst/>
            <a:rect l="l" t="t" r="r" b="b"/>
            <a:pathLst>
              <a:path w="3746456" h="1421572">
                <a:moveTo>
                  <a:pt x="0" y="0"/>
                </a:moveTo>
                <a:lnTo>
                  <a:pt x="3746457" y="0"/>
                </a:lnTo>
                <a:lnTo>
                  <a:pt x="3746457" y="1421572"/>
                </a:lnTo>
                <a:lnTo>
                  <a:pt x="0" y="1421572"/>
                </a:lnTo>
                <a:lnTo>
                  <a:pt x="0" y="0"/>
                </a:lnTo>
                <a:close/>
              </a:path>
            </a:pathLst>
          </a:custGeom>
          <a:blipFill>
            <a:blip r:embed="rId11"/>
            <a:stretch>
              <a:fillRect/>
            </a:stretch>
          </a:blipFill>
        </p:spPr>
        <p:txBody>
          <a:bodyPr/>
          <a:lstStyle/>
          <a:p>
            <a:endParaRPr lang="en-GB"/>
          </a:p>
        </p:txBody>
      </p:sp>
      <p:pic>
        <p:nvPicPr>
          <p:cNvPr id="12" name="Graphic 11" descr="Group with solid fill">
            <a:extLst>
              <a:ext uri="{FF2B5EF4-FFF2-40B4-BE49-F238E27FC236}">
                <a16:creationId xmlns:a16="http://schemas.microsoft.com/office/drawing/2014/main" id="{5898EC72-5D22-11A6-986F-6B5816FECFF0}"/>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2546215" y="3498715"/>
            <a:ext cx="1644785" cy="1644785"/>
          </a:xfrm>
          <a:prstGeom prst="rect">
            <a:avLst/>
          </a:prstGeom>
        </p:spPr>
      </p:pic>
      <p:pic>
        <p:nvPicPr>
          <p:cNvPr id="14" name="Graphic 13" descr="Gavel with solid fill">
            <a:extLst>
              <a:ext uri="{FF2B5EF4-FFF2-40B4-BE49-F238E27FC236}">
                <a16:creationId xmlns:a16="http://schemas.microsoft.com/office/drawing/2014/main" id="{9904EC48-8D46-D5BE-2CBA-8959253EB1C5}"/>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2634078" y="7353300"/>
            <a:ext cx="1480722" cy="1480722"/>
          </a:xfrm>
          <a:prstGeom prst="rect">
            <a:avLst/>
          </a:prstGeom>
        </p:spPr>
      </p:pic>
    </p:spTree>
    <p:extLst>
      <p:ext uri="{BB962C8B-B14F-4D97-AF65-F5344CB8AC3E}">
        <p14:creationId xmlns:p14="http://schemas.microsoft.com/office/powerpoint/2010/main" val="730291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EFFFF"/>
        </a:solidFill>
        <a:effectLst/>
      </p:bgPr>
    </p:bg>
    <p:spTree>
      <p:nvGrpSpPr>
        <p:cNvPr id="1" name=""/>
        <p:cNvGrpSpPr/>
        <p:nvPr/>
      </p:nvGrpSpPr>
      <p:grpSpPr>
        <a:xfrm>
          <a:off x="0" y="0"/>
          <a:ext cx="0" cy="0"/>
          <a:chOff x="0" y="0"/>
          <a:chExt cx="0" cy="0"/>
        </a:xfrm>
      </p:grpSpPr>
      <p:grpSp>
        <p:nvGrpSpPr>
          <p:cNvPr id="2" name="Group 2"/>
          <p:cNvGrpSpPr/>
          <p:nvPr/>
        </p:nvGrpSpPr>
        <p:grpSpPr>
          <a:xfrm>
            <a:off x="1219200" y="2963144"/>
            <a:ext cx="3123928" cy="3123928"/>
            <a:chOff x="0" y="0"/>
            <a:chExt cx="812800" cy="812800"/>
          </a:xfrm>
        </p:grpSpPr>
        <p:sp>
          <p:nvSpPr>
            <p:cNvPr id="3" name="Freeform 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201751"/>
            </a:solidFill>
          </p:spPr>
          <p:txBody>
            <a:bodyPr/>
            <a:lstStyle/>
            <a:p>
              <a:endParaRPr lang="en-GB"/>
            </a:p>
          </p:txBody>
        </p:sp>
        <p:sp>
          <p:nvSpPr>
            <p:cNvPr id="4" name="TextBox 4"/>
            <p:cNvSpPr txBox="1"/>
            <p:nvPr/>
          </p:nvSpPr>
          <p:spPr>
            <a:xfrm>
              <a:off x="76200" y="28575"/>
              <a:ext cx="660400" cy="708025"/>
            </a:xfrm>
            <a:prstGeom prst="rect">
              <a:avLst/>
            </a:prstGeom>
          </p:spPr>
          <p:txBody>
            <a:bodyPr lIns="50800" tIns="50800" rIns="50800" bIns="50800" rtlCol="0" anchor="ctr"/>
            <a:lstStyle/>
            <a:p>
              <a:pPr algn="ctr">
                <a:lnSpc>
                  <a:spcPts val="3032"/>
                </a:lnSpc>
              </a:pPr>
              <a:endParaRPr/>
            </a:p>
          </p:txBody>
        </p:sp>
      </p:grpSp>
      <p:grpSp>
        <p:nvGrpSpPr>
          <p:cNvPr id="5" name="Group 5"/>
          <p:cNvGrpSpPr/>
          <p:nvPr/>
        </p:nvGrpSpPr>
        <p:grpSpPr>
          <a:xfrm>
            <a:off x="5457759" y="2962326"/>
            <a:ext cx="3123928" cy="3123928"/>
            <a:chOff x="0" y="0"/>
            <a:chExt cx="812800" cy="812800"/>
          </a:xfrm>
        </p:grpSpPr>
        <p:sp>
          <p:nvSpPr>
            <p:cNvPr id="6" name="Freeform 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201751"/>
            </a:solidFill>
          </p:spPr>
          <p:txBody>
            <a:bodyPr/>
            <a:lstStyle/>
            <a:p>
              <a:endParaRPr lang="en-GB"/>
            </a:p>
          </p:txBody>
        </p:sp>
        <p:sp>
          <p:nvSpPr>
            <p:cNvPr id="7" name="TextBox 7"/>
            <p:cNvSpPr txBox="1"/>
            <p:nvPr/>
          </p:nvSpPr>
          <p:spPr>
            <a:xfrm>
              <a:off x="76200" y="28575"/>
              <a:ext cx="660400" cy="708025"/>
            </a:xfrm>
            <a:prstGeom prst="rect">
              <a:avLst/>
            </a:prstGeom>
          </p:spPr>
          <p:txBody>
            <a:bodyPr lIns="50800" tIns="50800" rIns="50800" bIns="50800" rtlCol="0" anchor="ctr"/>
            <a:lstStyle/>
            <a:p>
              <a:pPr algn="ctr">
                <a:lnSpc>
                  <a:spcPts val="3032"/>
                </a:lnSpc>
              </a:pPr>
              <a:endParaRPr/>
            </a:p>
          </p:txBody>
        </p:sp>
      </p:grpSp>
      <p:grpSp>
        <p:nvGrpSpPr>
          <p:cNvPr id="8" name="Group 8"/>
          <p:cNvGrpSpPr/>
          <p:nvPr/>
        </p:nvGrpSpPr>
        <p:grpSpPr>
          <a:xfrm>
            <a:off x="9686948" y="2988121"/>
            <a:ext cx="3123928" cy="3123928"/>
            <a:chOff x="0" y="0"/>
            <a:chExt cx="812800" cy="812800"/>
          </a:xfrm>
        </p:grpSpPr>
        <p:sp>
          <p:nvSpPr>
            <p:cNvPr id="9" name="Freeform 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201751"/>
            </a:solidFill>
          </p:spPr>
          <p:txBody>
            <a:bodyPr/>
            <a:lstStyle/>
            <a:p>
              <a:endParaRPr lang="en-GB"/>
            </a:p>
          </p:txBody>
        </p:sp>
        <p:sp>
          <p:nvSpPr>
            <p:cNvPr id="10" name="TextBox 10"/>
            <p:cNvSpPr txBox="1"/>
            <p:nvPr/>
          </p:nvSpPr>
          <p:spPr>
            <a:xfrm>
              <a:off x="76200" y="28575"/>
              <a:ext cx="660400" cy="708025"/>
            </a:xfrm>
            <a:prstGeom prst="rect">
              <a:avLst/>
            </a:prstGeom>
          </p:spPr>
          <p:txBody>
            <a:bodyPr lIns="50800" tIns="50800" rIns="50800" bIns="50800" rtlCol="0" anchor="ctr"/>
            <a:lstStyle/>
            <a:p>
              <a:pPr algn="ctr">
                <a:lnSpc>
                  <a:spcPts val="3032"/>
                </a:lnSpc>
              </a:pPr>
              <a:endParaRPr/>
            </a:p>
          </p:txBody>
        </p:sp>
      </p:grpSp>
      <p:sp>
        <p:nvSpPr>
          <p:cNvPr id="11" name="Freeform 11"/>
          <p:cNvSpPr/>
          <p:nvPr/>
        </p:nvSpPr>
        <p:spPr>
          <a:xfrm>
            <a:off x="1447271" y="3643582"/>
            <a:ext cx="2667787" cy="1440605"/>
          </a:xfrm>
          <a:custGeom>
            <a:avLst/>
            <a:gdLst/>
            <a:ahLst/>
            <a:cxnLst/>
            <a:rect l="l" t="t" r="r" b="b"/>
            <a:pathLst>
              <a:path w="2667787" h="1440605">
                <a:moveTo>
                  <a:pt x="0" y="0"/>
                </a:moveTo>
                <a:lnTo>
                  <a:pt x="2667787" y="0"/>
                </a:lnTo>
                <a:lnTo>
                  <a:pt x="2667787" y="1440605"/>
                </a:lnTo>
                <a:lnTo>
                  <a:pt x="0" y="1440605"/>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14" name="Freeform 14"/>
          <p:cNvSpPr/>
          <p:nvPr/>
        </p:nvSpPr>
        <p:spPr>
          <a:xfrm>
            <a:off x="5589619" y="3095005"/>
            <a:ext cx="2860207" cy="2860207"/>
          </a:xfrm>
          <a:custGeom>
            <a:avLst/>
            <a:gdLst/>
            <a:ahLst/>
            <a:cxnLst/>
            <a:rect l="l" t="t" r="r" b="b"/>
            <a:pathLst>
              <a:path w="2860207" h="2860207">
                <a:moveTo>
                  <a:pt x="0" y="0"/>
                </a:moveTo>
                <a:lnTo>
                  <a:pt x="2860207" y="0"/>
                </a:lnTo>
                <a:lnTo>
                  <a:pt x="2860207" y="2860207"/>
                </a:lnTo>
                <a:lnTo>
                  <a:pt x="0" y="2860207"/>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a:p>
        </p:txBody>
      </p:sp>
      <p:sp>
        <p:nvSpPr>
          <p:cNvPr id="16" name="Freeform 16"/>
          <p:cNvSpPr/>
          <p:nvPr/>
        </p:nvSpPr>
        <p:spPr>
          <a:xfrm>
            <a:off x="10433782" y="3968401"/>
            <a:ext cx="1484552" cy="1113414"/>
          </a:xfrm>
          <a:custGeom>
            <a:avLst/>
            <a:gdLst/>
            <a:ahLst/>
            <a:cxnLst/>
            <a:rect l="l" t="t" r="r" b="b"/>
            <a:pathLst>
              <a:path w="1484552" h="1113414">
                <a:moveTo>
                  <a:pt x="0" y="0"/>
                </a:moveTo>
                <a:lnTo>
                  <a:pt x="1484552" y="0"/>
                </a:lnTo>
                <a:lnTo>
                  <a:pt x="1484552" y="1113414"/>
                </a:lnTo>
                <a:lnTo>
                  <a:pt x="0" y="1113414"/>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GB"/>
          </a:p>
        </p:txBody>
      </p:sp>
      <p:sp>
        <p:nvSpPr>
          <p:cNvPr id="17" name="TextBox 17"/>
          <p:cNvSpPr txBox="1"/>
          <p:nvPr/>
        </p:nvSpPr>
        <p:spPr>
          <a:xfrm>
            <a:off x="780258" y="546151"/>
            <a:ext cx="11015416" cy="1531958"/>
          </a:xfrm>
          <a:prstGeom prst="rect">
            <a:avLst/>
          </a:prstGeom>
        </p:spPr>
        <p:txBody>
          <a:bodyPr wrap="square" lIns="0" tIns="0" rIns="0" bIns="0" rtlCol="0" anchor="t">
            <a:spAutoFit/>
          </a:bodyPr>
          <a:lstStyle/>
          <a:p>
            <a:pPr>
              <a:lnSpc>
                <a:spcPts val="13506"/>
              </a:lnSpc>
            </a:pPr>
            <a:r>
              <a:rPr lang="en-US" sz="8000" b="1" dirty="0">
                <a:solidFill>
                  <a:srgbClr val="201751"/>
                </a:solidFill>
                <a:latin typeface="Arial" panose="020B0604020202020204" pitchFamily="34" charset="0"/>
                <a:cs typeface="Arial" panose="020B0604020202020204" pitchFamily="34" charset="0"/>
              </a:rPr>
              <a:t>Information Points</a:t>
            </a:r>
          </a:p>
        </p:txBody>
      </p:sp>
      <p:sp>
        <p:nvSpPr>
          <p:cNvPr id="18" name="TextBox 18"/>
          <p:cNvSpPr txBox="1"/>
          <p:nvPr/>
        </p:nvSpPr>
        <p:spPr>
          <a:xfrm>
            <a:off x="1346377" y="6286500"/>
            <a:ext cx="2869576" cy="2717924"/>
          </a:xfrm>
          <a:prstGeom prst="rect">
            <a:avLst/>
          </a:prstGeom>
        </p:spPr>
        <p:txBody>
          <a:bodyPr lIns="0" tIns="0" rIns="0" bIns="0" rtlCol="0" anchor="t">
            <a:spAutoFit/>
          </a:bodyPr>
          <a:lstStyle/>
          <a:p>
            <a:pPr algn="ctr">
              <a:lnSpc>
                <a:spcPct val="150000"/>
              </a:lnSpc>
            </a:pPr>
            <a:r>
              <a:rPr lang="en-US" sz="2000" b="1" dirty="0">
                <a:solidFill>
                  <a:srgbClr val="201751"/>
                </a:solidFill>
                <a:latin typeface="Montserrat"/>
              </a:rPr>
              <a:t>TUPE Requirements (TBC) </a:t>
            </a:r>
          </a:p>
          <a:p>
            <a:pPr algn="ctr">
              <a:lnSpc>
                <a:spcPct val="150000"/>
              </a:lnSpc>
            </a:pPr>
            <a:r>
              <a:rPr lang="en-US" sz="2000" dirty="0">
                <a:solidFill>
                  <a:srgbClr val="201751"/>
                </a:solidFill>
                <a:latin typeface="Montserrat"/>
              </a:rPr>
              <a:t>– </a:t>
            </a:r>
          </a:p>
          <a:p>
            <a:pPr algn="ctr">
              <a:lnSpc>
                <a:spcPct val="150000"/>
              </a:lnSpc>
            </a:pPr>
            <a:r>
              <a:rPr lang="en-US" sz="2000" dirty="0">
                <a:solidFill>
                  <a:srgbClr val="201751"/>
                </a:solidFill>
                <a:latin typeface="Montserrat"/>
              </a:rPr>
              <a:t>Small number of staff may transfer from existing provision</a:t>
            </a:r>
          </a:p>
        </p:txBody>
      </p:sp>
      <p:sp>
        <p:nvSpPr>
          <p:cNvPr id="19" name="TextBox 19"/>
          <p:cNvSpPr txBox="1"/>
          <p:nvPr/>
        </p:nvSpPr>
        <p:spPr>
          <a:xfrm>
            <a:off x="9451656" y="6392441"/>
            <a:ext cx="3613884" cy="2256259"/>
          </a:xfrm>
          <a:prstGeom prst="rect">
            <a:avLst/>
          </a:prstGeom>
        </p:spPr>
        <p:txBody>
          <a:bodyPr wrap="square" lIns="0" tIns="0" rIns="0" bIns="0" rtlCol="0" anchor="t">
            <a:spAutoFit/>
          </a:bodyPr>
          <a:lstStyle/>
          <a:p>
            <a:pPr algn="ctr">
              <a:lnSpc>
                <a:spcPct val="150000"/>
              </a:lnSpc>
            </a:pPr>
            <a:r>
              <a:rPr lang="en-US" sz="2000" b="1" dirty="0">
                <a:solidFill>
                  <a:srgbClr val="201751"/>
                </a:solidFill>
                <a:latin typeface="Montserrat"/>
              </a:rPr>
              <a:t>MOJ Funding</a:t>
            </a:r>
          </a:p>
          <a:p>
            <a:pPr algn="ctr">
              <a:lnSpc>
                <a:spcPct val="150000"/>
              </a:lnSpc>
            </a:pPr>
            <a:r>
              <a:rPr lang="en-US" sz="2000" dirty="0">
                <a:solidFill>
                  <a:srgbClr val="201751"/>
                </a:solidFill>
                <a:latin typeface="Montserrat"/>
              </a:rPr>
              <a:t>–</a:t>
            </a:r>
          </a:p>
          <a:p>
            <a:pPr algn="ctr">
              <a:lnSpc>
                <a:spcPct val="150000"/>
              </a:lnSpc>
            </a:pPr>
            <a:r>
              <a:rPr lang="en-US" sz="2000" dirty="0">
                <a:solidFill>
                  <a:srgbClr val="201751"/>
                </a:solidFill>
                <a:latin typeface="Montserrat"/>
              </a:rPr>
              <a:t>Additional funding for 5 IDVA posts on top of the core contract</a:t>
            </a:r>
          </a:p>
        </p:txBody>
      </p:sp>
      <p:sp>
        <p:nvSpPr>
          <p:cNvPr id="20" name="TextBox 20"/>
          <p:cNvSpPr txBox="1"/>
          <p:nvPr/>
        </p:nvSpPr>
        <p:spPr>
          <a:xfrm>
            <a:off x="5580250" y="6333075"/>
            <a:ext cx="2869576" cy="3429657"/>
          </a:xfrm>
          <a:prstGeom prst="rect">
            <a:avLst/>
          </a:prstGeom>
        </p:spPr>
        <p:txBody>
          <a:bodyPr lIns="0" tIns="0" rIns="0" bIns="0" rtlCol="0" anchor="t">
            <a:spAutoFit/>
          </a:bodyPr>
          <a:lstStyle/>
          <a:p>
            <a:pPr algn="ctr">
              <a:lnSpc>
                <a:spcPct val="150000"/>
              </a:lnSpc>
            </a:pPr>
            <a:r>
              <a:rPr lang="en-US" sz="2000" b="1" dirty="0">
                <a:solidFill>
                  <a:srgbClr val="201751"/>
                </a:solidFill>
                <a:latin typeface="Montserrat"/>
              </a:rPr>
              <a:t>Physical Offices</a:t>
            </a:r>
          </a:p>
          <a:p>
            <a:pPr algn="ctr">
              <a:lnSpc>
                <a:spcPct val="150000"/>
              </a:lnSpc>
            </a:pPr>
            <a:r>
              <a:rPr lang="en-US" sz="2000" dirty="0">
                <a:solidFill>
                  <a:srgbClr val="201751"/>
                </a:solidFill>
                <a:latin typeface="Montserrat"/>
              </a:rPr>
              <a:t>– </a:t>
            </a:r>
          </a:p>
          <a:p>
            <a:pPr algn="ctr">
              <a:lnSpc>
                <a:spcPct val="150000"/>
              </a:lnSpc>
            </a:pPr>
            <a:r>
              <a:rPr lang="en-US" sz="2000" dirty="0">
                <a:solidFill>
                  <a:srgbClr val="201751"/>
                </a:solidFill>
                <a:latin typeface="Montserrat"/>
              </a:rPr>
              <a:t>No expectation for a physical office, but secure space needed to meet clients</a:t>
            </a:r>
          </a:p>
          <a:p>
            <a:pPr algn="ctr">
              <a:lnSpc>
                <a:spcPts val="6213"/>
              </a:lnSpc>
            </a:pPr>
            <a:endParaRPr lang="en-US" sz="2000" dirty="0">
              <a:solidFill>
                <a:srgbClr val="201751"/>
              </a:solidFill>
              <a:latin typeface="Montserrat"/>
            </a:endParaRPr>
          </a:p>
        </p:txBody>
      </p:sp>
      <p:grpSp>
        <p:nvGrpSpPr>
          <p:cNvPr id="21" name="Group 21"/>
          <p:cNvGrpSpPr/>
          <p:nvPr/>
        </p:nvGrpSpPr>
        <p:grpSpPr>
          <a:xfrm>
            <a:off x="13919543" y="2933700"/>
            <a:ext cx="3146497" cy="3146497"/>
            <a:chOff x="0" y="0"/>
            <a:chExt cx="812800" cy="812800"/>
          </a:xfrm>
        </p:grpSpPr>
        <p:sp>
          <p:nvSpPr>
            <p:cNvPr id="22" name="Freeform 2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201751"/>
            </a:solidFill>
          </p:spPr>
          <p:txBody>
            <a:bodyPr/>
            <a:lstStyle/>
            <a:p>
              <a:endParaRPr lang="en-GB"/>
            </a:p>
          </p:txBody>
        </p:sp>
        <p:sp>
          <p:nvSpPr>
            <p:cNvPr id="23" name="TextBox 23"/>
            <p:cNvSpPr txBox="1"/>
            <p:nvPr/>
          </p:nvSpPr>
          <p:spPr>
            <a:xfrm>
              <a:off x="76200" y="28575"/>
              <a:ext cx="660400" cy="708025"/>
            </a:xfrm>
            <a:prstGeom prst="rect">
              <a:avLst/>
            </a:prstGeom>
          </p:spPr>
          <p:txBody>
            <a:bodyPr lIns="50800" tIns="50800" rIns="50800" bIns="50800" rtlCol="0" anchor="ctr"/>
            <a:lstStyle/>
            <a:p>
              <a:pPr algn="ctr">
                <a:lnSpc>
                  <a:spcPts val="3032"/>
                </a:lnSpc>
              </a:pPr>
              <a:endParaRPr/>
            </a:p>
          </p:txBody>
        </p:sp>
      </p:grpSp>
      <p:sp>
        <p:nvSpPr>
          <p:cNvPr id="24" name="Freeform 24"/>
          <p:cNvSpPr/>
          <p:nvPr/>
        </p:nvSpPr>
        <p:spPr>
          <a:xfrm>
            <a:off x="14575519" y="3319629"/>
            <a:ext cx="1834545" cy="2158288"/>
          </a:xfrm>
          <a:custGeom>
            <a:avLst/>
            <a:gdLst/>
            <a:ahLst/>
            <a:cxnLst/>
            <a:rect l="l" t="t" r="r" b="b"/>
            <a:pathLst>
              <a:path w="1834545" h="2158288">
                <a:moveTo>
                  <a:pt x="0" y="0"/>
                </a:moveTo>
                <a:lnTo>
                  <a:pt x="1834545" y="0"/>
                </a:lnTo>
                <a:lnTo>
                  <a:pt x="1834545" y="2158288"/>
                </a:lnTo>
                <a:lnTo>
                  <a:pt x="0" y="2158288"/>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GB"/>
          </a:p>
        </p:txBody>
      </p:sp>
      <p:sp>
        <p:nvSpPr>
          <p:cNvPr id="25" name="TextBox 25"/>
          <p:cNvSpPr txBox="1"/>
          <p:nvPr/>
        </p:nvSpPr>
        <p:spPr>
          <a:xfrm>
            <a:off x="13703345" y="6468641"/>
            <a:ext cx="3746455" cy="2256259"/>
          </a:xfrm>
          <a:prstGeom prst="rect">
            <a:avLst/>
          </a:prstGeom>
        </p:spPr>
        <p:txBody>
          <a:bodyPr wrap="square" lIns="0" tIns="0" rIns="0" bIns="0" rtlCol="0" anchor="t">
            <a:spAutoFit/>
          </a:bodyPr>
          <a:lstStyle/>
          <a:p>
            <a:pPr algn="ctr">
              <a:lnSpc>
                <a:spcPct val="150000"/>
              </a:lnSpc>
            </a:pPr>
            <a:r>
              <a:rPr lang="en-US" sz="2000" b="1" dirty="0">
                <a:solidFill>
                  <a:srgbClr val="201751"/>
                </a:solidFill>
                <a:latin typeface="Montserrat"/>
              </a:rPr>
              <a:t>Potential Costs</a:t>
            </a:r>
          </a:p>
          <a:p>
            <a:pPr algn="ctr">
              <a:lnSpc>
                <a:spcPct val="150000"/>
              </a:lnSpc>
            </a:pPr>
            <a:r>
              <a:rPr lang="en-US" sz="2000" dirty="0">
                <a:solidFill>
                  <a:srgbClr val="201751"/>
                </a:solidFill>
                <a:latin typeface="Montserrat"/>
              </a:rPr>
              <a:t>–</a:t>
            </a:r>
          </a:p>
          <a:p>
            <a:pPr algn="ctr">
              <a:lnSpc>
                <a:spcPct val="150000"/>
              </a:lnSpc>
            </a:pPr>
            <a:r>
              <a:rPr lang="en-US" sz="2000" dirty="0">
                <a:solidFill>
                  <a:srgbClr val="201751"/>
                </a:solidFill>
                <a:latin typeface="Montserrat"/>
              </a:rPr>
              <a:t>£650k Core Budget</a:t>
            </a:r>
          </a:p>
          <a:p>
            <a:pPr algn="ctr">
              <a:lnSpc>
                <a:spcPct val="150000"/>
              </a:lnSpc>
            </a:pPr>
            <a:r>
              <a:rPr lang="en-US" sz="2000" dirty="0">
                <a:solidFill>
                  <a:srgbClr val="201751"/>
                </a:solidFill>
                <a:latin typeface="Montserrat"/>
              </a:rPr>
              <a:t>£190k MOJ Ringfenced</a:t>
            </a:r>
          </a:p>
          <a:p>
            <a:pPr algn="ctr">
              <a:lnSpc>
                <a:spcPct val="150000"/>
              </a:lnSpc>
            </a:pPr>
            <a:r>
              <a:rPr lang="en-US" sz="2000" dirty="0">
                <a:solidFill>
                  <a:srgbClr val="201751"/>
                </a:solidFill>
                <a:latin typeface="Montserrat"/>
              </a:rPr>
              <a:t>£90k Pathfinder</a:t>
            </a:r>
          </a:p>
        </p:txBody>
      </p:sp>
      <p:sp>
        <p:nvSpPr>
          <p:cNvPr id="26" name="Freeform 26"/>
          <p:cNvSpPr/>
          <p:nvPr/>
        </p:nvSpPr>
        <p:spPr>
          <a:xfrm>
            <a:off x="3729309" y="9632282"/>
            <a:ext cx="505257" cy="505257"/>
          </a:xfrm>
          <a:custGeom>
            <a:avLst/>
            <a:gdLst/>
            <a:ahLst/>
            <a:cxnLst/>
            <a:rect l="l" t="t" r="r" b="b"/>
            <a:pathLst>
              <a:path w="505257" h="505257">
                <a:moveTo>
                  <a:pt x="0" y="0"/>
                </a:moveTo>
                <a:lnTo>
                  <a:pt x="505257" y="0"/>
                </a:lnTo>
                <a:lnTo>
                  <a:pt x="505257" y="505257"/>
                </a:lnTo>
                <a:lnTo>
                  <a:pt x="0" y="505257"/>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GB"/>
          </a:p>
        </p:txBody>
      </p:sp>
      <p:sp>
        <p:nvSpPr>
          <p:cNvPr id="27" name="TextBox 27"/>
          <p:cNvSpPr txBox="1"/>
          <p:nvPr/>
        </p:nvSpPr>
        <p:spPr>
          <a:xfrm>
            <a:off x="780258" y="9508457"/>
            <a:ext cx="2615357" cy="591631"/>
          </a:xfrm>
          <a:prstGeom prst="rect">
            <a:avLst/>
          </a:prstGeom>
        </p:spPr>
        <p:txBody>
          <a:bodyPr lIns="0" tIns="0" rIns="0" bIns="0" rtlCol="0" anchor="t">
            <a:spAutoFit/>
          </a:bodyPr>
          <a:lstStyle/>
          <a:p>
            <a:pPr algn="ctr">
              <a:lnSpc>
                <a:spcPts val="5085"/>
              </a:lnSpc>
              <a:spcBef>
                <a:spcPct val="0"/>
              </a:spcBef>
            </a:pPr>
            <a:r>
              <a:rPr lang="en-US" sz="3119" spc="18">
                <a:solidFill>
                  <a:srgbClr val="201751"/>
                </a:solidFill>
                <a:latin typeface="Montserrat"/>
              </a:rPr>
              <a:t>@PCCDorset</a:t>
            </a:r>
          </a:p>
        </p:txBody>
      </p:sp>
      <p:sp>
        <p:nvSpPr>
          <p:cNvPr id="28" name="TextBox 28"/>
          <p:cNvSpPr txBox="1"/>
          <p:nvPr/>
        </p:nvSpPr>
        <p:spPr>
          <a:xfrm>
            <a:off x="4367916" y="9498932"/>
            <a:ext cx="5119092" cy="591631"/>
          </a:xfrm>
          <a:prstGeom prst="rect">
            <a:avLst/>
          </a:prstGeom>
        </p:spPr>
        <p:txBody>
          <a:bodyPr lIns="0" tIns="0" rIns="0" bIns="0" rtlCol="0" anchor="t">
            <a:spAutoFit/>
          </a:bodyPr>
          <a:lstStyle/>
          <a:p>
            <a:pPr algn="ctr">
              <a:lnSpc>
                <a:spcPts val="5085"/>
              </a:lnSpc>
              <a:spcBef>
                <a:spcPct val="0"/>
              </a:spcBef>
            </a:pPr>
            <a:r>
              <a:rPr lang="en-US" sz="3119" spc="18">
                <a:solidFill>
                  <a:srgbClr val="201751"/>
                </a:solidFill>
                <a:latin typeface="Montserrat"/>
              </a:rPr>
              <a:t>www.dorset.pcc.police.uk</a:t>
            </a:r>
          </a:p>
        </p:txBody>
      </p:sp>
      <p:grpSp>
        <p:nvGrpSpPr>
          <p:cNvPr id="29" name="Group 29"/>
          <p:cNvGrpSpPr/>
          <p:nvPr/>
        </p:nvGrpSpPr>
        <p:grpSpPr>
          <a:xfrm>
            <a:off x="160186" y="9603841"/>
            <a:ext cx="486722" cy="486722"/>
            <a:chOff x="0" y="0"/>
            <a:chExt cx="648963" cy="648963"/>
          </a:xfrm>
        </p:grpSpPr>
        <p:grpSp>
          <p:nvGrpSpPr>
            <p:cNvPr id="30" name="Group 30"/>
            <p:cNvGrpSpPr/>
            <p:nvPr/>
          </p:nvGrpSpPr>
          <p:grpSpPr>
            <a:xfrm>
              <a:off x="0" y="0"/>
              <a:ext cx="648963" cy="648963"/>
              <a:chOff x="0" y="0"/>
              <a:chExt cx="812800" cy="812800"/>
            </a:xfrm>
          </p:grpSpPr>
          <p:sp>
            <p:nvSpPr>
              <p:cNvPr id="31" name="Freeform 3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BFB"/>
              </a:solidFill>
            </p:spPr>
            <p:txBody>
              <a:bodyPr/>
              <a:lstStyle/>
              <a:p>
                <a:endParaRPr lang="en-GB"/>
              </a:p>
            </p:txBody>
          </p:sp>
          <p:sp>
            <p:nvSpPr>
              <p:cNvPr id="32" name="TextBox 32"/>
              <p:cNvSpPr txBox="1"/>
              <p:nvPr/>
            </p:nvSpPr>
            <p:spPr>
              <a:xfrm>
                <a:off x="76200" y="28575"/>
                <a:ext cx="660400" cy="708025"/>
              </a:xfrm>
              <a:prstGeom prst="rect">
                <a:avLst/>
              </a:prstGeom>
            </p:spPr>
            <p:txBody>
              <a:bodyPr lIns="50800" tIns="50800" rIns="50800" bIns="50800" rtlCol="0" anchor="ctr"/>
              <a:lstStyle/>
              <a:p>
                <a:pPr algn="ctr">
                  <a:lnSpc>
                    <a:spcPts val="3032"/>
                  </a:lnSpc>
                </a:pPr>
                <a:endParaRPr/>
              </a:p>
            </p:txBody>
          </p:sp>
        </p:grpSp>
        <p:sp>
          <p:nvSpPr>
            <p:cNvPr id="33" name="AutoShape 33"/>
            <p:cNvSpPr/>
            <p:nvPr/>
          </p:nvSpPr>
          <p:spPr>
            <a:xfrm flipV="1">
              <a:off x="118750" y="114582"/>
              <a:ext cx="280785" cy="442806"/>
            </a:xfrm>
            <a:prstGeom prst="line">
              <a:avLst/>
            </a:prstGeom>
            <a:ln w="12700" cap="flat">
              <a:solidFill>
                <a:srgbClr val="201751"/>
              </a:solidFill>
              <a:prstDash val="solid"/>
              <a:headEnd type="none" w="sm" len="sm"/>
              <a:tailEnd type="none" w="sm" len="sm"/>
            </a:ln>
          </p:spPr>
          <p:txBody>
            <a:bodyPr/>
            <a:lstStyle/>
            <a:p>
              <a:endParaRPr lang="en-GB"/>
            </a:p>
          </p:txBody>
        </p:sp>
        <p:sp>
          <p:nvSpPr>
            <p:cNvPr id="34" name="AutoShape 34"/>
            <p:cNvSpPr/>
            <p:nvPr/>
          </p:nvSpPr>
          <p:spPr>
            <a:xfrm>
              <a:off x="118750" y="119004"/>
              <a:ext cx="135525" cy="0"/>
            </a:xfrm>
            <a:prstGeom prst="line">
              <a:avLst/>
            </a:prstGeom>
            <a:ln w="12700" cap="flat">
              <a:solidFill>
                <a:srgbClr val="201751"/>
              </a:solidFill>
              <a:prstDash val="solid"/>
              <a:headEnd type="none" w="sm" len="sm"/>
              <a:tailEnd type="none" w="sm" len="sm"/>
            </a:ln>
          </p:spPr>
          <p:txBody>
            <a:bodyPr/>
            <a:lstStyle/>
            <a:p>
              <a:endParaRPr lang="en-GB"/>
            </a:p>
          </p:txBody>
        </p:sp>
        <p:sp>
          <p:nvSpPr>
            <p:cNvPr id="35" name="AutoShape 35"/>
            <p:cNvSpPr/>
            <p:nvPr/>
          </p:nvSpPr>
          <p:spPr>
            <a:xfrm>
              <a:off x="390097" y="116796"/>
              <a:ext cx="135525" cy="0"/>
            </a:xfrm>
            <a:prstGeom prst="line">
              <a:avLst/>
            </a:prstGeom>
            <a:ln w="12700" cap="flat">
              <a:solidFill>
                <a:srgbClr val="201751"/>
              </a:solidFill>
              <a:prstDash val="solid"/>
              <a:headEnd type="none" w="sm" len="sm"/>
              <a:tailEnd type="none" w="sm" len="sm"/>
            </a:ln>
          </p:spPr>
          <p:txBody>
            <a:bodyPr/>
            <a:lstStyle/>
            <a:p>
              <a:endParaRPr lang="en-GB"/>
            </a:p>
          </p:txBody>
        </p:sp>
        <p:sp>
          <p:nvSpPr>
            <p:cNvPr id="36" name="AutoShape 36"/>
            <p:cNvSpPr/>
            <p:nvPr/>
          </p:nvSpPr>
          <p:spPr>
            <a:xfrm>
              <a:off x="118750" y="555180"/>
              <a:ext cx="135525" cy="0"/>
            </a:xfrm>
            <a:prstGeom prst="line">
              <a:avLst/>
            </a:prstGeom>
            <a:ln w="12700" cap="flat">
              <a:solidFill>
                <a:srgbClr val="201751"/>
              </a:solidFill>
              <a:prstDash val="solid"/>
              <a:headEnd type="none" w="sm" len="sm"/>
              <a:tailEnd type="none" w="sm" len="sm"/>
            </a:ln>
          </p:spPr>
          <p:txBody>
            <a:bodyPr/>
            <a:lstStyle/>
            <a:p>
              <a:endParaRPr lang="en-GB"/>
            </a:p>
          </p:txBody>
        </p:sp>
        <p:sp>
          <p:nvSpPr>
            <p:cNvPr id="37" name="AutoShape 37"/>
            <p:cNvSpPr/>
            <p:nvPr/>
          </p:nvSpPr>
          <p:spPr>
            <a:xfrm>
              <a:off x="395618" y="557388"/>
              <a:ext cx="135525" cy="0"/>
            </a:xfrm>
            <a:prstGeom prst="line">
              <a:avLst/>
            </a:prstGeom>
            <a:ln w="12700" cap="flat">
              <a:solidFill>
                <a:srgbClr val="201751"/>
              </a:solidFill>
              <a:prstDash val="solid"/>
              <a:headEnd type="none" w="sm" len="sm"/>
              <a:tailEnd type="none" w="sm" len="sm"/>
            </a:ln>
          </p:spPr>
          <p:txBody>
            <a:bodyPr/>
            <a:lstStyle/>
            <a:p>
              <a:endParaRPr lang="en-GB"/>
            </a:p>
          </p:txBody>
        </p:sp>
        <p:sp>
          <p:nvSpPr>
            <p:cNvPr id="38" name="AutoShape 38"/>
            <p:cNvSpPr/>
            <p:nvPr/>
          </p:nvSpPr>
          <p:spPr>
            <a:xfrm flipV="1">
              <a:off x="254275" y="114231"/>
              <a:ext cx="267788" cy="443157"/>
            </a:xfrm>
            <a:prstGeom prst="line">
              <a:avLst/>
            </a:prstGeom>
            <a:ln w="12700" cap="flat">
              <a:solidFill>
                <a:srgbClr val="201751"/>
              </a:solidFill>
              <a:prstDash val="solid"/>
              <a:headEnd type="none" w="sm" len="sm"/>
              <a:tailEnd type="none" w="sm" len="sm"/>
            </a:ln>
          </p:spPr>
          <p:txBody>
            <a:bodyPr/>
            <a:lstStyle/>
            <a:p>
              <a:endParaRPr lang="en-GB"/>
            </a:p>
          </p:txBody>
        </p:sp>
        <p:sp>
          <p:nvSpPr>
            <p:cNvPr id="39" name="AutoShape 39"/>
            <p:cNvSpPr/>
            <p:nvPr/>
          </p:nvSpPr>
          <p:spPr>
            <a:xfrm flipH="1" flipV="1">
              <a:off x="117400" y="121961"/>
              <a:ext cx="132150" cy="180975"/>
            </a:xfrm>
            <a:prstGeom prst="line">
              <a:avLst/>
            </a:prstGeom>
            <a:ln w="12700" cap="flat">
              <a:solidFill>
                <a:srgbClr val="201751"/>
              </a:solidFill>
              <a:prstDash val="solid"/>
              <a:headEnd type="none" w="sm" len="sm"/>
              <a:tailEnd type="none" w="sm" len="sm"/>
            </a:ln>
          </p:spPr>
          <p:txBody>
            <a:bodyPr/>
            <a:lstStyle/>
            <a:p>
              <a:endParaRPr lang="en-GB"/>
            </a:p>
          </p:txBody>
        </p:sp>
        <p:sp>
          <p:nvSpPr>
            <p:cNvPr id="40" name="AutoShape 40"/>
            <p:cNvSpPr/>
            <p:nvPr/>
          </p:nvSpPr>
          <p:spPr>
            <a:xfrm flipH="1" flipV="1">
              <a:off x="342911" y="445355"/>
              <a:ext cx="61287" cy="112033"/>
            </a:xfrm>
            <a:prstGeom prst="line">
              <a:avLst/>
            </a:prstGeom>
            <a:ln w="12700" cap="flat">
              <a:solidFill>
                <a:srgbClr val="201751"/>
              </a:solidFill>
              <a:prstDash val="solid"/>
              <a:headEnd type="none" w="sm" len="sm"/>
              <a:tailEnd type="none" w="sm" len="sm"/>
            </a:ln>
          </p:spPr>
          <p:txBody>
            <a:bodyPr/>
            <a:lstStyle/>
            <a:p>
              <a:endParaRPr lang="en-GB"/>
            </a:p>
          </p:txBody>
        </p:sp>
        <p:sp>
          <p:nvSpPr>
            <p:cNvPr id="41" name="AutoShape 41"/>
            <p:cNvSpPr/>
            <p:nvPr/>
          </p:nvSpPr>
          <p:spPr>
            <a:xfrm flipH="1" flipV="1">
              <a:off x="409042" y="335985"/>
              <a:ext cx="122102" cy="219194"/>
            </a:xfrm>
            <a:prstGeom prst="line">
              <a:avLst/>
            </a:prstGeom>
            <a:ln w="12700" cap="flat">
              <a:solidFill>
                <a:srgbClr val="201751"/>
              </a:solidFill>
              <a:prstDash val="solid"/>
              <a:headEnd type="none" w="sm" len="sm"/>
              <a:tailEnd type="none" w="sm" len="sm"/>
            </a:ln>
          </p:spPr>
          <p:txBody>
            <a:bodyPr/>
            <a:lstStyle/>
            <a:p>
              <a:endParaRPr lang="en-GB"/>
            </a:p>
          </p:txBody>
        </p:sp>
        <p:sp>
          <p:nvSpPr>
            <p:cNvPr id="42" name="AutoShape 42"/>
            <p:cNvSpPr/>
            <p:nvPr/>
          </p:nvSpPr>
          <p:spPr>
            <a:xfrm flipH="1" flipV="1">
              <a:off x="254394" y="116133"/>
              <a:ext cx="56408" cy="96316"/>
            </a:xfrm>
            <a:prstGeom prst="line">
              <a:avLst/>
            </a:prstGeom>
            <a:ln w="12700" cap="flat">
              <a:solidFill>
                <a:srgbClr val="201751"/>
              </a:solidFill>
              <a:prstDash val="solid"/>
              <a:headEnd type="none" w="sm" len="sm"/>
              <a:tailEnd type="none" w="sm" len="sm"/>
            </a:ln>
          </p:spPr>
          <p:txBody>
            <a:bodyPr/>
            <a:lstStyle/>
            <a:p>
              <a:endParaRPr lang="en-GB"/>
            </a:p>
          </p:txBody>
        </p:sp>
        <p:sp>
          <p:nvSpPr>
            <p:cNvPr id="43" name="AutoShape 43"/>
            <p:cNvSpPr/>
            <p:nvPr/>
          </p:nvSpPr>
          <p:spPr>
            <a:xfrm flipV="1">
              <a:off x="347669" y="338786"/>
              <a:ext cx="66131" cy="112358"/>
            </a:xfrm>
            <a:prstGeom prst="line">
              <a:avLst/>
            </a:prstGeom>
            <a:ln w="12700" cap="flat">
              <a:solidFill>
                <a:srgbClr val="201751"/>
              </a:solidFill>
              <a:prstDash val="solid"/>
              <a:headEnd type="none" w="sm" len="sm"/>
              <a:tailEnd type="none" w="sm" len="sm"/>
            </a:ln>
          </p:spPr>
          <p:txBody>
            <a:bodyPr/>
            <a:lstStyle/>
            <a:p>
              <a:endParaRPr lang="en-GB"/>
            </a:p>
          </p:txBody>
        </p:sp>
        <p:sp>
          <p:nvSpPr>
            <p:cNvPr id="44" name="AutoShape 44"/>
            <p:cNvSpPr/>
            <p:nvPr/>
          </p:nvSpPr>
          <p:spPr>
            <a:xfrm flipV="1">
              <a:off x="249550" y="211855"/>
              <a:ext cx="61661" cy="94337"/>
            </a:xfrm>
            <a:prstGeom prst="line">
              <a:avLst/>
            </a:prstGeom>
            <a:ln w="12700" cap="flat">
              <a:solidFill>
                <a:srgbClr val="201751"/>
              </a:solidFill>
              <a:prstDash val="solid"/>
              <a:headEnd type="none" w="sm" len="sm"/>
              <a:tailEnd type="none" w="sm" len="sm"/>
            </a:ln>
          </p:spPr>
          <p:txBody>
            <a:bodyPr/>
            <a:lstStyle/>
            <a:p>
              <a:endParaRPr lang="en-GB"/>
            </a:p>
          </p:txBody>
        </p:sp>
      </p:grpSp>
      <p:sp>
        <p:nvSpPr>
          <p:cNvPr id="45" name="Freeform 45"/>
          <p:cNvSpPr/>
          <p:nvPr/>
        </p:nvSpPr>
        <p:spPr>
          <a:xfrm>
            <a:off x="14366883" y="289379"/>
            <a:ext cx="3746456" cy="1421572"/>
          </a:xfrm>
          <a:custGeom>
            <a:avLst/>
            <a:gdLst/>
            <a:ahLst/>
            <a:cxnLst/>
            <a:rect l="l" t="t" r="r" b="b"/>
            <a:pathLst>
              <a:path w="3746456" h="1421572">
                <a:moveTo>
                  <a:pt x="0" y="0"/>
                </a:moveTo>
                <a:lnTo>
                  <a:pt x="3746457" y="0"/>
                </a:lnTo>
                <a:lnTo>
                  <a:pt x="3746457" y="1421572"/>
                </a:lnTo>
                <a:lnTo>
                  <a:pt x="0" y="1421572"/>
                </a:lnTo>
                <a:lnTo>
                  <a:pt x="0" y="0"/>
                </a:lnTo>
                <a:close/>
              </a:path>
            </a:pathLst>
          </a:custGeom>
          <a:blipFill>
            <a:blip r:embed="rId13"/>
            <a:stretch>
              <a:fillRect/>
            </a:stretch>
          </a:blipFill>
        </p:spPr>
        <p:txBody>
          <a:bodyPr/>
          <a:lstStyle/>
          <a:p>
            <a:endParaRPr lang="en-GB"/>
          </a:p>
        </p:txBody>
      </p:sp>
      <p:pic>
        <p:nvPicPr>
          <p:cNvPr id="13" name="Graphic 12" descr="Building outline">
            <a:extLst>
              <a:ext uri="{FF2B5EF4-FFF2-40B4-BE49-F238E27FC236}">
                <a16:creationId xmlns:a16="http://schemas.microsoft.com/office/drawing/2014/main" id="{D5168EC2-7A2E-5348-101E-7624EF13E723}"/>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6143298" y="3577462"/>
            <a:ext cx="1752600" cy="1752600"/>
          </a:xfrm>
          <a:prstGeom prst="rect">
            <a:avLst/>
          </a:prstGeom>
        </p:spPr>
      </p:pic>
      <p:pic>
        <p:nvPicPr>
          <p:cNvPr id="47" name="Graphic 46" descr="Weights Uneven with solid fill">
            <a:extLst>
              <a:ext uri="{FF2B5EF4-FFF2-40B4-BE49-F238E27FC236}">
                <a16:creationId xmlns:a16="http://schemas.microsoft.com/office/drawing/2014/main" id="{C7F2B561-1E2F-BB5B-DCDE-3F2123685441}"/>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10292640" y="3543300"/>
            <a:ext cx="1975560" cy="1975560"/>
          </a:xfrm>
          <a:prstGeom prst="rect">
            <a:avLst/>
          </a:prstGeom>
        </p:spPr>
      </p:pic>
    </p:spTree>
    <p:extLst>
      <p:ext uri="{BB962C8B-B14F-4D97-AF65-F5344CB8AC3E}">
        <p14:creationId xmlns:p14="http://schemas.microsoft.com/office/powerpoint/2010/main" val="8406075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EFFFF"/>
        </a:solidFill>
        <a:effectLst/>
      </p:bgPr>
    </p:bg>
    <p:spTree>
      <p:nvGrpSpPr>
        <p:cNvPr id="1" name=""/>
        <p:cNvGrpSpPr/>
        <p:nvPr/>
      </p:nvGrpSpPr>
      <p:grpSpPr>
        <a:xfrm>
          <a:off x="0" y="0"/>
          <a:ext cx="0" cy="0"/>
          <a:chOff x="0" y="0"/>
          <a:chExt cx="0" cy="0"/>
        </a:xfrm>
      </p:grpSpPr>
      <p:sp>
        <p:nvSpPr>
          <p:cNvPr id="2" name="Freeform 2"/>
          <p:cNvSpPr/>
          <p:nvPr/>
        </p:nvSpPr>
        <p:spPr>
          <a:xfrm>
            <a:off x="14270053" y="225928"/>
            <a:ext cx="3685869" cy="1398582"/>
          </a:xfrm>
          <a:custGeom>
            <a:avLst/>
            <a:gdLst/>
            <a:ahLst/>
            <a:cxnLst/>
            <a:rect l="l" t="t" r="r" b="b"/>
            <a:pathLst>
              <a:path w="3685869" h="1398582">
                <a:moveTo>
                  <a:pt x="0" y="0"/>
                </a:moveTo>
                <a:lnTo>
                  <a:pt x="3685868" y="0"/>
                </a:lnTo>
                <a:lnTo>
                  <a:pt x="3685868" y="1398582"/>
                </a:lnTo>
                <a:lnTo>
                  <a:pt x="0" y="1398582"/>
                </a:lnTo>
                <a:lnTo>
                  <a:pt x="0" y="0"/>
                </a:lnTo>
                <a:close/>
              </a:path>
            </a:pathLst>
          </a:custGeom>
          <a:blipFill>
            <a:blip r:embed="rId3"/>
            <a:stretch>
              <a:fillRect t="-1536" b="-1536"/>
            </a:stretch>
          </a:blipFill>
        </p:spPr>
        <p:txBody>
          <a:bodyPr/>
          <a:lstStyle/>
          <a:p>
            <a:endParaRPr lang="en-GB"/>
          </a:p>
        </p:txBody>
      </p:sp>
      <p:grpSp>
        <p:nvGrpSpPr>
          <p:cNvPr id="3" name="Group 3"/>
          <p:cNvGrpSpPr/>
          <p:nvPr/>
        </p:nvGrpSpPr>
        <p:grpSpPr>
          <a:xfrm>
            <a:off x="1454921" y="3821951"/>
            <a:ext cx="3955276" cy="3443112"/>
            <a:chOff x="0" y="0"/>
            <a:chExt cx="689995" cy="518874"/>
          </a:xfrm>
        </p:grpSpPr>
        <p:sp>
          <p:nvSpPr>
            <p:cNvPr id="4" name="Freeform 4"/>
            <p:cNvSpPr/>
            <p:nvPr/>
          </p:nvSpPr>
          <p:spPr>
            <a:xfrm>
              <a:off x="0" y="0"/>
              <a:ext cx="689782" cy="518874"/>
            </a:xfrm>
            <a:custGeom>
              <a:avLst/>
              <a:gdLst/>
              <a:ahLst/>
              <a:cxnLst/>
              <a:rect l="l" t="t" r="r" b="b"/>
              <a:pathLst>
                <a:path w="689782" h="518874">
                  <a:moveTo>
                    <a:pt x="0" y="0"/>
                  </a:moveTo>
                  <a:lnTo>
                    <a:pt x="486582" y="0"/>
                  </a:lnTo>
                  <a:lnTo>
                    <a:pt x="689782" y="259437"/>
                  </a:lnTo>
                  <a:lnTo>
                    <a:pt x="486582" y="518874"/>
                  </a:lnTo>
                  <a:lnTo>
                    <a:pt x="0" y="518874"/>
                  </a:lnTo>
                  <a:lnTo>
                    <a:pt x="203200" y="259437"/>
                  </a:lnTo>
                  <a:lnTo>
                    <a:pt x="0" y="0"/>
                  </a:lnTo>
                  <a:close/>
                </a:path>
              </a:pathLst>
            </a:custGeom>
            <a:solidFill>
              <a:srgbClr val="201751"/>
            </a:solidFill>
          </p:spPr>
          <p:txBody>
            <a:bodyPr/>
            <a:lstStyle/>
            <a:p>
              <a:endParaRPr lang="en-GB"/>
            </a:p>
          </p:txBody>
        </p:sp>
        <p:sp>
          <p:nvSpPr>
            <p:cNvPr id="5" name="TextBox 5"/>
            <p:cNvSpPr txBox="1"/>
            <p:nvPr/>
          </p:nvSpPr>
          <p:spPr>
            <a:xfrm>
              <a:off x="131195" y="1814"/>
              <a:ext cx="558800" cy="517060"/>
            </a:xfrm>
            <a:prstGeom prst="rect">
              <a:avLst/>
            </a:prstGeom>
          </p:spPr>
          <p:txBody>
            <a:bodyPr lIns="50800" tIns="50800" rIns="50800" bIns="50800" rtlCol="0" anchor="ctr"/>
            <a:lstStyle/>
            <a:p>
              <a:pPr algn="ctr">
                <a:lnSpc>
                  <a:spcPts val="3032"/>
                </a:lnSpc>
              </a:pPr>
              <a:r>
                <a:rPr lang="en-US" sz="2166" spc="108" dirty="0">
                  <a:solidFill>
                    <a:srgbClr val="FEFFFF"/>
                  </a:solidFill>
                  <a:latin typeface="Montserrat"/>
                </a:rPr>
                <a:t>July-August 2025</a:t>
              </a:r>
            </a:p>
            <a:p>
              <a:pPr algn="ctr">
                <a:lnSpc>
                  <a:spcPts val="3032"/>
                </a:lnSpc>
              </a:pPr>
              <a:r>
                <a:rPr lang="en-US" sz="2166" spc="108" dirty="0">
                  <a:solidFill>
                    <a:srgbClr val="FEFFFF"/>
                  </a:solidFill>
                  <a:latin typeface="Montserrat"/>
                </a:rPr>
                <a:t>Publication of </a:t>
              </a:r>
            </a:p>
            <a:p>
              <a:pPr algn="ctr">
                <a:lnSpc>
                  <a:spcPts val="3032"/>
                </a:lnSpc>
              </a:pPr>
              <a:r>
                <a:rPr lang="en-US" sz="2166" spc="108" dirty="0">
                  <a:solidFill>
                    <a:srgbClr val="FEFFFF"/>
                  </a:solidFill>
                  <a:latin typeface="Montserrat"/>
                </a:rPr>
                <a:t>ITT</a:t>
              </a:r>
            </a:p>
          </p:txBody>
        </p:sp>
      </p:grpSp>
      <p:grpSp>
        <p:nvGrpSpPr>
          <p:cNvPr id="6" name="Group 6"/>
          <p:cNvGrpSpPr/>
          <p:nvPr/>
        </p:nvGrpSpPr>
        <p:grpSpPr>
          <a:xfrm>
            <a:off x="5029200" y="3817313"/>
            <a:ext cx="3954053" cy="3447253"/>
            <a:chOff x="0" y="-624"/>
            <a:chExt cx="689782" cy="519498"/>
          </a:xfrm>
        </p:grpSpPr>
        <p:sp>
          <p:nvSpPr>
            <p:cNvPr id="7" name="Freeform 7"/>
            <p:cNvSpPr/>
            <p:nvPr/>
          </p:nvSpPr>
          <p:spPr>
            <a:xfrm>
              <a:off x="0" y="0"/>
              <a:ext cx="689782" cy="518874"/>
            </a:xfrm>
            <a:custGeom>
              <a:avLst/>
              <a:gdLst/>
              <a:ahLst/>
              <a:cxnLst/>
              <a:rect l="l" t="t" r="r" b="b"/>
              <a:pathLst>
                <a:path w="689782" h="518874">
                  <a:moveTo>
                    <a:pt x="0" y="0"/>
                  </a:moveTo>
                  <a:lnTo>
                    <a:pt x="486582" y="0"/>
                  </a:lnTo>
                  <a:lnTo>
                    <a:pt x="689782" y="259437"/>
                  </a:lnTo>
                  <a:lnTo>
                    <a:pt x="486582" y="518874"/>
                  </a:lnTo>
                  <a:lnTo>
                    <a:pt x="0" y="518874"/>
                  </a:lnTo>
                  <a:lnTo>
                    <a:pt x="203200" y="259437"/>
                  </a:lnTo>
                  <a:lnTo>
                    <a:pt x="0" y="0"/>
                  </a:lnTo>
                  <a:close/>
                </a:path>
              </a:pathLst>
            </a:custGeom>
            <a:solidFill>
              <a:srgbClr val="601F8A"/>
            </a:solidFill>
          </p:spPr>
          <p:txBody>
            <a:bodyPr/>
            <a:lstStyle/>
            <a:p>
              <a:endParaRPr lang="en-GB"/>
            </a:p>
          </p:txBody>
        </p:sp>
        <p:sp>
          <p:nvSpPr>
            <p:cNvPr id="8" name="TextBox 8"/>
            <p:cNvSpPr txBox="1"/>
            <p:nvPr/>
          </p:nvSpPr>
          <p:spPr>
            <a:xfrm>
              <a:off x="119637" y="-624"/>
              <a:ext cx="558800" cy="518874"/>
            </a:xfrm>
            <a:prstGeom prst="rect">
              <a:avLst/>
            </a:prstGeom>
          </p:spPr>
          <p:txBody>
            <a:bodyPr lIns="50800" tIns="50800" rIns="50800" bIns="50800" rtlCol="0" anchor="ctr"/>
            <a:lstStyle/>
            <a:p>
              <a:pPr algn="ctr">
                <a:lnSpc>
                  <a:spcPts val="3032"/>
                </a:lnSpc>
              </a:pPr>
              <a:r>
                <a:rPr lang="en-US" sz="2166" spc="108" dirty="0">
                  <a:solidFill>
                    <a:srgbClr val="FFFFFF"/>
                  </a:solidFill>
                  <a:latin typeface="Montserrat"/>
                </a:rPr>
                <a:t>November 2025</a:t>
              </a:r>
            </a:p>
            <a:p>
              <a:pPr algn="ctr">
                <a:lnSpc>
                  <a:spcPts val="3032"/>
                </a:lnSpc>
              </a:pPr>
              <a:r>
                <a:rPr lang="en-US" sz="2166" spc="108" dirty="0">
                  <a:solidFill>
                    <a:srgbClr val="FFFFFF"/>
                  </a:solidFill>
                  <a:latin typeface="Montserrat"/>
                </a:rPr>
                <a:t>Tender Closes</a:t>
              </a:r>
            </a:p>
            <a:p>
              <a:pPr algn="ctr">
                <a:lnSpc>
                  <a:spcPts val="3032"/>
                </a:lnSpc>
              </a:pPr>
              <a:r>
                <a:rPr lang="en-US" sz="2166" spc="108" dirty="0">
                  <a:solidFill>
                    <a:srgbClr val="FFFFFF"/>
                  </a:solidFill>
                  <a:latin typeface="Montserrat"/>
                </a:rPr>
                <a:t>&amp; Evaluations</a:t>
              </a:r>
            </a:p>
          </p:txBody>
        </p:sp>
      </p:grpSp>
      <p:grpSp>
        <p:nvGrpSpPr>
          <p:cNvPr id="9" name="Group 9"/>
          <p:cNvGrpSpPr/>
          <p:nvPr/>
        </p:nvGrpSpPr>
        <p:grpSpPr>
          <a:xfrm>
            <a:off x="8534400" y="3821950"/>
            <a:ext cx="4135882" cy="3455150"/>
            <a:chOff x="0" y="0"/>
            <a:chExt cx="689782" cy="520688"/>
          </a:xfrm>
        </p:grpSpPr>
        <p:sp>
          <p:nvSpPr>
            <p:cNvPr id="10" name="Freeform 10"/>
            <p:cNvSpPr/>
            <p:nvPr/>
          </p:nvSpPr>
          <p:spPr>
            <a:xfrm>
              <a:off x="0" y="0"/>
              <a:ext cx="689782" cy="518874"/>
            </a:xfrm>
            <a:custGeom>
              <a:avLst/>
              <a:gdLst/>
              <a:ahLst/>
              <a:cxnLst/>
              <a:rect l="l" t="t" r="r" b="b"/>
              <a:pathLst>
                <a:path w="689782" h="518874">
                  <a:moveTo>
                    <a:pt x="0" y="0"/>
                  </a:moveTo>
                  <a:lnTo>
                    <a:pt x="486582" y="0"/>
                  </a:lnTo>
                  <a:lnTo>
                    <a:pt x="689782" y="259437"/>
                  </a:lnTo>
                  <a:lnTo>
                    <a:pt x="486582" y="518874"/>
                  </a:lnTo>
                  <a:lnTo>
                    <a:pt x="0" y="518874"/>
                  </a:lnTo>
                  <a:lnTo>
                    <a:pt x="203200" y="259437"/>
                  </a:lnTo>
                  <a:lnTo>
                    <a:pt x="0" y="0"/>
                  </a:lnTo>
                  <a:close/>
                </a:path>
              </a:pathLst>
            </a:custGeom>
            <a:solidFill>
              <a:srgbClr val="8231A7"/>
            </a:solidFill>
          </p:spPr>
          <p:txBody>
            <a:bodyPr/>
            <a:lstStyle/>
            <a:p>
              <a:endParaRPr lang="en-GB"/>
            </a:p>
          </p:txBody>
        </p:sp>
        <p:sp>
          <p:nvSpPr>
            <p:cNvPr id="11" name="TextBox 11"/>
            <p:cNvSpPr txBox="1"/>
            <p:nvPr/>
          </p:nvSpPr>
          <p:spPr>
            <a:xfrm>
              <a:off x="127466" y="1814"/>
              <a:ext cx="558800" cy="518874"/>
            </a:xfrm>
            <a:prstGeom prst="rect">
              <a:avLst/>
            </a:prstGeom>
          </p:spPr>
          <p:txBody>
            <a:bodyPr lIns="50800" tIns="50800" rIns="50800" bIns="50800" rtlCol="0" anchor="ctr"/>
            <a:lstStyle/>
            <a:p>
              <a:pPr algn="ctr">
                <a:lnSpc>
                  <a:spcPts val="3032"/>
                </a:lnSpc>
              </a:pPr>
              <a:r>
                <a:rPr lang="en-US" sz="2166" spc="108" dirty="0">
                  <a:solidFill>
                    <a:srgbClr val="FFFFFF"/>
                  </a:solidFill>
                  <a:latin typeface="Montserrat"/>
                </a:rPr>
                <a:t>Dec 25</a:t>
              </a:r>
            </a:p>
            <a:p>
              <a:pPr algn="ctr">
                <a:lnSpc>
                  <a:spcPts val="3032"/>
                </a:lnSpc>
              </a:pPr>
              <a:r>
                <a:rPr lang="en-US" sz="2166" spc="108" dirty="0">
                  <a:solidFill>
                    <a:srgbClr val="FFFFFF"/>
                  </a:solidFill>
                  <a:latin typeface="Montserrat"/>
                </a:rPr>
                <a:t>Contract Award</a:t>
              </a:r>
            </a:p>
          </p:txBody>
        </p:sp>
      </p:grpSp>
      <p:sp>
        <p:nvSpPr>
          <p:cNvPr id="12" name="TextBox 12"/>
          <p:cNvSpPr txBox="1"/>
          <p:nvPr/>
        </p:nvSpPr>
        <p:spPr>
          <a:xfrm>
            <a:off x="1339706" y="2036067"/>
            <a:ext cx="13366893" cy="1474250"/>
          </a:xfrm>
          <a:prstGeom prst="rect">
            <a:avLst/>
          </a:prstGeom>
        </p:spPr>
        <p:txBody>
          <a:bodyPr wrap="square" lIns="0" tIns="0" rIns="0" bIns="0" rtlCol="0" anchor="t">
            <a:spAutoFit/>
          </a:bodyPr>
          <a:lstStyle/>
          <a:p>
            <a:pPr>
              <a:lnSpc>
                <a:spcPts val="12880"/>
              </a:lnSpc>
            </a:pPr>
            <a:r>
              <a:rPr lang="en-US" sz="8000" b="1" dirty="0">
                <a:solidFill>
                  <a:srgbClr val="201751"/>
                </a:solidFill>
                <a:latin typeface="Arial" panose="020B0604020202020204" pitchFamily="34" charset="0"/>
                <a:cs typeface="Arial" panose="020B0604020202020204" pitchFamily="34" charset="0"/>
              </a:rPr>
              <a:t>Anticipated Timeline</a:t>
            </a:r>
          </a:p>
        </p:txBody>
      </p:sp>
      <p:sp>
        <p:nvSpPr>
          <p:cNvPr id="13" name="Freeform 13"/>
          <p:cNvSpPr/>
          <p:nvPr/>
        </p:nvSpPr>
        <p:spPr>
          <a:xfrm>
            <a:off x="3729309" y="9632282"/>
            <a:ext cx="505257" cy="505257"/>
          </a:xfrm>
          <a:custGeom>
            <a:avLst/>
            <a:gdLst/>
            <a:ahLst/>
            <a:cxnLst/>
            <a:rect l="l" t="t" r="r" b="b"/>
            <a:pathLst>
              <a:path w="505257" h="505257">
                <a:moveTo>
                  <a:pt x="0" y="0"/>
                </a:moveTo>
                <a:lnTo>
                  <a:pt x="505257" y="0"/>
                </a:lnTo>
                <a:lnTo>
                  <a:pt x="505257" y="505257"/>
                </a:lnTo>
                <a:lnTo>
                  <a:pt x="0" y="50525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sp>
        <p:nvSpPr>
          <p:cNvPr id="14" name="TextBox 14"/>
          <p:cNvSpPr txBox="1"/>
          <p:nvPr/>
        </p:nvSpPr>
        <p:spPr>
          <a:xfrm>
            <a:off x="780258" y="9508457"/>
            <a:ext cx="2615357" cy="591631"/>
          </a:xfrm>
          <a:prstGeom prst="rect">
            <a:avLst/>
          </a:prstGeom>
        </p:spPr>
        <p:txBody>
          <a:bodyPr lIns="0" tIns="0" rIns="0" bIns="0" rtlCol="0" anchor="t">
            <a:spAutoFit/>
          </a:bodyPr>
          <a:lstStyle/>
          <a:p>
            <a:pPr algn="ctr">
              <a:lnSpc>
                <a:spcPts val="5085"/>
              </a:lnSpc>
              <a:spcBef>
                <a:spcPct val="0"/>
              </a:spcBef>
            </a:pPr>
            <a:r>
              <a:rPr lang="en-US" sz="3119" spc="18">
                <a:solidFill>
                  <a:srgbClr val="201751"/>
                </a:solidFill>
                <a:latin typeface="Montserrat"/>
              </a:rPr>
              <a:t>@PCCDorset</a:t>
            </a:r>
          </a:p>
        </p:txBody>
      </p:sp>
      <p:sp>
        <p:nvSpPr>
          <p:cNvPr id="15" name="TextBox 15"/>
          <p:cNvSpPr txBox="1"/>
          <p:nvPr/>
        </p:nvSpPr>
        <p:spPr>
          <a:xfrm>
            <a:off x="4367916" y="9498932"/>
            <a:ext cx="5119092" cy="591631"/>
          </a:xfrm>
          <a:prstGeom prst="rect">
            <a:avLst/>
          </a:prstGeom>
        </p:spPr>
        <p:txBody>
          <a:bodyPr lIns="0" tIns="0" rIns="0" bIns="0" rtlCol="0" anchor="t">
            <a:spAutoFit/>
          </a:bodyPr>
          <a:lstStyle/>
          <a:p>
            <a:pPr algn="ctr">
              <a:lnSpc>
                <a:spcPts val="5085"/>
              </a:lnSpc>
              <a:spcBef>
                <a:spcPct val="0"/>
              </a:spcBef>
            </a:pPr>
            <a:r>
              <a:rPr lang="en-US" sz="3119" spc="18">
                <a:solidFill>
                  <a:srgbClr val="201751"/>
                </a:solidFill>
                <a:latin typeface="Montserrat"/>
              </a:rPr>
              <a:t>www.dorset.pcc.police.uk</a:t>
            </a:r>
          </a:p>
        </p:txBody>
      </p:sp>
      <p:grpSp>
        <p:nvGrpSpPr>
          <p:cNvPr id="16" name="Group 16"/>
          <p:cNvGrpSpPr/>
          <p:nvPr/>
        </p:nvGrpSpPr>
        <p:grpSpPr>
          <a:xfrm>
            <a:off x="160186" y="9603841"/>
            <a:ext cx="486722" cy="486722"/>
            <a:chOff x="0" y="0"/>
            <a:chExt cx="648963" cy="648963"/>
          </a:xfrm>
        </p:grpSpPr>
        <p:grpSp>
          <p:nvGrpSpPr>
            <p:cNvPr id="17" name="Group 17"/>
            <p:cNvGrpSpPr/>
            <p:nvPr/>
          </p:nvGrpSpPr>
          <p:grpSpPr>
            <a:xfrm>
              <a:off x="0" y="0"/>
              <a:ext cx="648963" cy="648963"/>
              <a:chOff x="0" y="0"/>
              <a:chExt cx="812800" cy="812800"/>
            </a:xfrm>
          </p:grpSpPr>
          <p:sp>
            <p:nvSpPr>
              <p:cNvPr id="18" name="Freeform 1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BFB"/>
              </a:solidFill>
            </p:spPr>
            <p:txBody>
              <a:bodyPr/>
              <a:lstStyle/>
              <a:p>
                <a:endParaRPr lang="en-GB"/>
              </a:p>
            </p:txBody>
          </p:sp>
          <p:sp>
            <p:nvSpPr>
              <p:cNvPr id="19" name="TextBox 19"/>
              <p:cNvSpPr txBox="1"/>
              <p:nvPr/>
            </p:nvSpPr>
            <p:spPr>
              <a:xfrm>
                <a:off x="76200" y="28575"/>
                <a:ext cx="660400" cy="708025"/>
              </a:xfrm>
              <a:prstGeom prst="rect">
                <a:avLst/>
              </a:prstGeom>
            </p:spPr>
            <p:txBody>
              <a:bodyPr lIns="50800" tIns="50800" rIns="50800" bIns="50800" rtlCol="0" anchor="ctr"/>
              <a:lstStyle/>
              <a:p>
                <a:pPr algn="ctr">
                  <a:lnSpc>
                    <a:spcPts val="3032"/>
                  </a:lnSpc>
                </a:pPr>
                <a:endParaRPr/>
              </a:p>
            </p:txBody>
          </p:sp>
        </p:grpSp>
        <p:sp>
          <p:nvSpPr>
            <p:cNvPr id="20" name="AutoShape 20"/>
            <p:cNvSpPr/>
            <p:nvPr/>
          </p:nvSpPr>
          <p:spPr>
            <a:xfrm flipV="1">
              <a:off x="118750" y="114582"/>
              <a:ext cx="280785" cy="442806"/>
            </a:xfrm>
            <a:prstGeom prst="line">
              <a:avLst/>
            </a:prstGeom>
            <a:ln w="12700" cap="flat">
              <a:solidFill>
                <a:srgbClr val="201751"/>
              </a:solidFill>
              <a:prstDash val="solid"/>
              <a:headEnd type="none" w="sm" len="sm"/>
              <a:tailEnd type="none" w="sm" len="sm"/>
            </a:ln>
          </p:spPr>
          <p:txBody>
            <a:bodyPr/>
            <a:lstStyle/>
            <a:p>
              <a:endParaRPr lang="en-GB"/>
            </a:p>
          </p:txBody>
        </p:sp>
        <p:sp>
          <p:nvSpPr>
            <p:cNvPr id="21" name="AutoShape 21"/>
            <p:cNvSpPr/>
            <p:nvPr/>
          </p:nvSpPr>
          <p:spPr>
            <a:xfrm>
              <a:off x="118750" y="119004"/>
              <a:ext cx="135525" cy="0"/>
            </a:xfrm>
            <a:prstGeom prst="line">
              <a:avLst/>
            </a:prstGeom>
            <a:ln w="12700" cap="flat">
              <a:solidFill>
                <a:srgbClr val="201751"/>
              </a:solidFill>
              <a:prstDash val="solid"/>
              <a:headEnd type="none" w="sm" len="sm"/>
              <a:tailEnd type="none" w="sm" len="sm"/>
            </a:ln>
          </p:spPr>
          <p:txBody>
            <a:bodyPr/>
            <a:lstStyle/>
            <a:p>
              <a:endParaRPr lang="en-GB"/>
            </a:p>
          </p:txBody>
        </p:sp>
        <p:sp>
          <p:nvSpPr>
            <p:cNvPr id="22" name="AutoShape 22"/>
            <p:cNvSpPr/>
            <p:nvPr/>
          </p:nvSpPr>
          <p:spPr>
            <a:xfrm>
              <a:off x="390097" y="116796"/>
              <a:ext cx="135525" cy="0"/>
            </a:xfrm>
            <a:prstGeom prst="line">
              <a:avLst/>
            </a:prstGeom>
            <a:ln w="12700" cap="flat">
              <a:solidFill>
                <a:srgbClr val="201751"/>
              </a:solidFill>
              <a:prstDash val="solid"/>
              <a:headEnd type="none" w="sm" len="sm"/>
              <a:tailEnd type="none" w="sm" len="sm"/>
            </a:ln>
          </p:spPr>
          <p:txBody>
            <a:bodyPr/>
            <a:lstStyle/>
            <a:p>
              <a:endParaRPr lang="en-GB"/>
            </a:p>
          </p:txBody>
        </p:sp>
        <p:sp>
          <p:nvSpPr>
            <p:cNvPr id="23" name="AutoShape 23"/>
            <p:cNvSpPr/>
            <p:nvPr/>
          </p:nvSpPr>
          <p:spPr>
            <a:xfrm>
              <a:off x="118750" y="555180"/>
              <a:ext cx="135525" cy="0"/>
            </a:xfrm>
            <a:prstGeom prst="line">
              <a:avLst/>
            </a:prstGeom>
            <a:ln w="12700" cap="flat">
              <a:solidFill>
                <a:srgbClr val="201751"/>
              </a:solidFill>
              <a:prstDash val="solid"/>
              <a:headEnd type="none" w="sm" len="sm"/>
              <a:tailEnd type="none" w="sm" len="sm"/>
            </a:ln>
          </p:spPr>
          <p:txBody>
            <a:bodyPr/>
            <a:lstStyle/>
            <a:p>
              <a:endParaRPr lang="en-GB"/>
            </a:p>
          </p:txBody>
        </p:sp>
        <p:sp>
          <p:nvSpPr>
            <p:cNvPr id="24" name="AutoShape 24"/>
            <p:cNvSpPr/>
            <p:nvPr/>
          </p:nvSpPr>
          <p:spPr>
            <a:xfrm>
              <a:off x="395618" y="557388"/>
              <a:ext cx="135525" cy="0"/>
            </a:xfrm>
            <a:prstGeom prst="line">
              <a:avLst/>
            </a:prstGeom>
            <a:ln w="12700" cap="flat">
              <a:solidFill>
                <a:srgbClr val="201751"/>
              </a:solidFill>
              <a:prstDash val="solid"/>
              <a:headEnd type="none" w="sm" len="sm"/>
              <a:tailEnd type="none" w="sm" len="sm"/>
            </a:ln>
          </p:spPr>
          <p:txBody>
            <a:bodyPr/>
            <a:lstStyle/>
            <a:p>
              <a:endParaRPr lang="en-GB"/>
            </a:p>
          </p:txBody>
        </p:sp>
        <p:sp>
          <p:nvSpPr>
            <p:cNvPr id="25" name="AutoShape 25"/>
            <p:cNvSpPr/>
            <p:nvPr/>
          </p:nvSpPr>
          <p:spPr>
            <a:xfrm flipV="1">
              <a:off x="254275" y="114231"/>
              <a:ext cx="267788" cy="443157"/>
            </a:xfrm>
            <a:prstGeom prst="line">
              <a:avLst/>
            </a:prstGeom>
            <a:ln w="12700" cap="flat">
              <a:solidFill>
                <a:srgbClr val="201751"/>
              </a:solidFill>
              <a:prstDash val="solid"/>
              <a:headEnd type="none" w="sm" len="sm"/>
              <a:tailEnd type="none" w="sm" len="sm"/>
            </a:ln>
          </p:spPr>
          <p:txBody>
            <a:bodyPr/>
            <a:lstStyle/>
            <a:p>
              <a:endParaRPr lang="en-GB"/>
            </a:p>
          </p:txBody>
        </p:sp>
        <p:sp>
          <p:nvSpPr>
            <p:cNvPr id="26" name="AutoShape 26"/>
            <p:cNvSpPr/>
            <p:nvPr/>
          </p:nvSpPr>
          <p:spPr>
            <a:xfrm flipH="1" flipV="1">
              <a:off x="117400" y="121961"/>
              <a:ext cx="132150" cy="180975"/>
            </a:xfrm>
            <a:prstGeom prst="line">
              <a:avLst/>
            </a:prstGeom>
            <a:ln w="12700" cap="flat">
              <a:solidFill>
                <a:srgbClr val="201751"/>
              </a:solidFill>
              <a:prstDash val="solid"/>
              <a:headEnd type="none" w="sm" len="sm"/>
              <a:tailEnd type="none" w="sm" len="sm"/>
            </a:ln>
          </p:spPr>
          <p:txBody>
            <a:bodyPr/>
            <a:lstStyle/>
            <a:p>
              <a:endParaRPr lang="en-GB"/>
            </a:p>
          </p:txBody>
        </p:sp>
        <p:sp>
          <p:nvSpPr>
            <p:cNvPr id="27" name="AutoShape 27"/>
            <p:cNvSpPr/>
            <p:nvPr/>
          </p:nvSpPr>
          <p:spPr>
            <a:xfrm flipH="1" flipV="1">
              <a:off x="342911" y="445355"/>
              <a:ext cx="61287" cy="112033"/>
            </a:xfrm>
            <a:prstGeom prst="line">
              <a:avLst/>
            </a:prstGeom>
            <a:ln w="12700" cap="flat">
              <a:solidFill>
                <a:srgbClr val="201751"/>
              </a:solidFill>
              <a:prstDash val="solid"/>
              <a:headEnd type="none" w="sm" len="sm"/>
              <a:tailEnd type="none" w="sm" len="sm"/>
            </a:ln>
          </p:spPr>
          <p:txBody>
            <a:bodyPr/>
            <a:lstStyle/>
            <a:p>
              <a:endParaRPr lang="en-GB"/>
            </a:p>
          </p:txBody>
        </p:sp>
        <p:sp>
          <p:nvSpPr>
            <p:cNvPr id="28" name="AutoShape 28"/>
            <p:cNvSpPr/>
            <p:nvPr/>
          </p:nvSpPr>
          <p:spPr>
            <a:xfrm flipH="1" flipV="1">
              <a:off x="409042" y="335985"/>
              <a:ext cx="122102" cy="219194"/>
            </a:xfrm>
            <a:prstGeom prst="line">
              <a:avLst/>
            </a:prstGeom>
            <a:ln w="12700" cap="flat">
              <a:solidFill>
                <a:srgbClr val="201751"/>
              </a:solidFill>
              <a:prstDash val="solid"/>
              <a:headEnd type="none" w="sm" len="sm"/>
              <a:tailEnd type="none" w="sm" len="sm"/>
            </a:ln>
          </p:spPr>
          <p:txBody>
            <a:bodyPr/>
            <a:lstStyle/>
            <a:p>
              <a:endParaRPr lang="en-GB"/>
            </a:p>
          </p:txBody>
        </p:sp>
        <p:sp>
          <p:nvSpPr>
            <p:cNvPr id="29" name="AutoShape 29"/>
            <p:cNvSpPr/>
            <p:nvPr/>
          </p:nvSpPr>
          <p:spPr>
            <a:xfrm flipH="1" flipV="1">
              <a:off x="254394" y="116133"/>
              <a:ext cx="56408" cy="96316"/>
            </a:xfrm>
            <a:prstGeom prst="line">
              <a:avLst/>
            </a:prstGeom>
            <a:ln w="12700" cap="flat">
              <a:solidFill>
                <a:srgbClr val="201751"/>
              </a:solidFill>
              <a:prstDash val="solid"/>
              <a:headEnd type="none" w="sm" len="sm"/>
              <a:tailEnd type="none" w="sm" len="sm"/>
            </a:ln>
          </p:spPr>
          <p:txBody>
            <a:bodyPr/>
            <a:lstStyle/>
            <a:p>
              <a:endParaRPr lang="en-GB"/>
            </a:p>
          </p:txBody>
        </p:sp>
        <p:sp>
          <p:nvSpPr>
            <p:cNvPr id="30" name="AutoShape 30"/>
            <p:cNvSpPr/>
            <p:nvPr/>
          </p:nvSpPr>
          <p:spPr>
            <a:xfrm flipV="1">
              <a:off x="347669" y="338786"/>
              <a:ext cx="66131" cy="112358"/>
            </a:xfrm>
            <a:prstGeom prst="line">
              <a:avLst/>
            </a:prstGeom>
            <a:ln w="12700" cap="flat">
              <a:solidFill>
                <a:srgbClr val="201751"/>
              </a:solidFill>
              <a:prstDash val="solid"/>
              <a:headEnd type="none" w="sm" len="sm"/>
              <a:tailEnd type="none" w="sm" len="sm"/>
            </a:ln>
          </p:spPr>
          <p:txBody>
            <a:bodyPr/>
            <a:lstStyle/>
            <a:p>
              <a:endParaRPr lang="en-GB"/>
            </a:p>
          </p:txBody>
        </p:sp>
        <p:sp>
          <p:nvSpPr>
            <p:cNvPr id="31" name="AutoShape 31"/>
            <p:cNvSpPr/>
            <p:nvPr/>
          </p:nvSpPr>
          <p:spPr>
            <a:xfrm flipV="1">
              <a:off x="249550" y="211855"/>
              <a:ext cx="61661" cy="94337"/>
            </a:xfrm>
            <a:prstGeom prst="line">
              <a:avLst/>
            </a:prstGeom>
            <a:ln w="12700" cap="flat">
              <a:solidFill>
                <a:srgbClr val="201751"/>
              </a:solidFill>
              <a:prstDash val="solid"/>
              <a:headEnd type="none" w="sm" len="sm"/>
              <a:tailEnd type="none" w="sm" len="sm"/>
            </a:ln>
          </p:spPr>
          <p:txBody>
            <a:bodyPr/>
            <a:lstStyle/>
            <a:p>
              <a:endParaRPr lang="en-GB"/>
            </a:p>
          </p:txBody>
        </p:sp>
      </p:grpSp>
      <p:sp>
        <p:nvSpPr>
          <p:cNvPr id="32" name="Freeform 32"/>
          <p:cNvSpPr/>
          <p:nvPr/>
        </p:nvSpPr>
        <p:spPr>
          <a:xfrm>
            <a:off x="14366883" y="289379"/>
            <a:ext cx="3746456" cy="1421572"/>
          </a:xfrm>
          <a:custGeom>
            <a:avLst/>
            <a:gdLst/>
            <a:ahLst/>
            <a:cxnLst/>
            <a:rect l="l" t="t" r="r" b="b"/>
            <a:pathLst>
              <a:path w="3746456" h="1421572">
                <a:moveTo>
                  <a:pt x="0" y="0"/>
                </a:moveTo>
                <a:lnTo>
                  <a:pt x="3746457" y="0"/>
                </a:lnTo>
                <a:lnTo>
                  <a:pt x="3746457" y="1421572"/>
                </a:lnTo>
                <a:lnTo>
                  <a:pt x="0" y="1421572"/>
                </a:lnTo>
                <a:lnTo>
                  <a:pt x="0" y="0"/>
                </a:lnTo>
                <a:close/>
              </a:path>
            </a:pathLst>
          </a:custGeom>
          <a:blipFill>
            <a:blip r:embed="rId6"/>
            <a:stretch>
              <a:fillRect/>
            </a:stretch>
          </a:blipFill>
        </p:spPr>
        <p:txBody>
          <a:bodyPr/>
          <a:lstStyle/>
          <a:p>
            <a:endParaRPr lang="en-GB"/>
          </a:p>
        </p:txBody>
      </p:sp>
      <p:grpSp>
        <p:nvGrpSpPr>
          <p:cNvPr id="35" name="Group 9">
            <a:extLst>
              <a:ext uri="{FF2B5EF4-FFF2-40B4-BE49-F238E27FC236}">
                <a16:creationId xmlns:a16="http://schemas.microsoft.com/office/drawing/2014/main" id="{6BA0523E-7CAF-0D3F-FF52-8219B7BED305}"/>
              </a:ext>
            </a:extLst>
          </p:cNvPr>
          <p:cNvGrpSpPr/>
          <p:nvPr/>
        </p:nvGrpSpPr>
        <p:grpSpPr>
          <a:xfrm>
            <a:off x="12192000" y="3833892"/>
            <a:ext cx="4135882" cy="3455150"/>
            <a:chOff x="0" y="0"/>
            <a:chExt cx="689782" cy="520688"/>
          </a:xfrm>
        </p:grpSpPr>
        <p:sp>
          <p:nvSpPr>
            <p:cNvPr id="36" name="Freeform 10">
              <a:extLst>
                <a:ext uri="{FF2B5EF4-FFF2-40B4-BE49-F238E27FC236}">
                  <a16:creationId xmlns:a16="http://schemas.microsoft.com/office/drawing/2014/main" id="{F81B5E45-730A-67D3-CA38-4718208E8A8B}"/>
                </a:ext>
              </a:extLst>
            </p:cNvPr>
            <p:cNvSpPr/>
            <p:nvPr/>
          </p:nvSpPr>
          <p:spPr>
            <a:xfrm>
              <a:off x="0" y="0"/>
              <a:ext cx="689782" cy="518874"/>
            </a:xfrm>
            <a:custGeom>
              <a:avLst/>
              <a:gdLst/>
              <a:ahLst/>
              <a:cxnLst/>
              <a:rect l="l" t="t" r="r" b="b"/>
              <a:pathLst>
                <a:path w="689782" h="518874">
                  <a:moveTo>
                    <a:pt x="0" y="0"/>
                  </a:moveTo>
                  <a:lnTo>
                    <a:pt x="486582" y="0"/>
                  </a:lnTo>
                  <a:lnTo>
                    <a:pt x="689782" y="259437"/>
                  </a:lnTo>
                  <a:lnTo>
                    <a:pt x="486582" y="518874"/>
                  </a:lnTo>
                  <a:lnTo>
                    <a:pt x="0" y="518874"/>
                  </a:lnTo>
                  <a:lnTo>
                    <a:pt x="203200" y="259437"/>
                  </a:lnTo>
                  <a:lnTo>
                    <a:pt x="0" y="0"/>
                  </a:lnTo>
                  <a:close/>
                </a:path>
              </a:pathLst>
            </a:custGeom>
            <a:solidFill>
              <a:srgbClr val="B168D2"/>
            </a:solidFill>
          </p:spPr>
          <p:txBody>
            <a:bodyPr/>
            <a:lstStyle/>
            <a:p>
              <a:endParaRPr lang="en-GB"/>
            </a:p>
          </p:txBody>
        </p:sp>
        <p:sp>
          <p:nvSpPr>
            <p:cNvPr id="37" name="TextBox 11">
              <a:extLst>
                <a:ext uri="{FF2B5EF4-FFF2-40B4-BE49-F238E27FC236}">
                  <a16:creationId xmlns:a16="http://schemas.microsoft.com/office/drawing/2014/main" id="{9FCBBA77-F3CE-DE4E-A963-835350B56D02}"/>
                </a:ext>
              </a:extLst>
            </p:cNvPr>
            <p:cNvSpPr txBox="1"/>
            <p:nvPr/>
          </p:nvSpPr>
          <p:spPr>
            <a:xfrm>
              <a:off x="114378" y="1814"/>
              <a:ext cx="558800" cy="518874"/>
            </a:xfrm>
            <a:prstGeom prst="rect">
              <a:avLst/>
            </a:prstGeom>
          </p:spPr>
          <p:txBody>
            <a:bodyPr lIns="50800" tIns="50800" rIns="50800" bIns="50800" rtlCol="0" anchor="ctr"/>
            <a:lstStyle/>
            <a:p>
              <a:pPr algn="ctr">
                <a:lnSpc>
                  <a:spcPts val="3032"/>
                </a:lnSpc>
              </a:pPr>
              <a:r>
                <a:rPr lang="en-US" sz="2166" spc="108" dirty="0">
                  <a:solidFill>
                    <a:srgbClr val="FFFFFF"/>
                  </a:solidFill>
                  <a:latin typeface="Montserrat"/>
                </a:rPr>
                <a:t>May 26</a:t>
              </a:r>
            </a:p>
            <a:p>
              <a:pPr algn="ctr">
                <a:lnSpc>
                  <a:spcPts val="3032"/>
                </a:lnSpc>
              </a:pPr>
              <a:r>
                <a:rPr lang="en-US" sz="2166" spc="108" dirty="0">
                  <a:solidFill>
                    <a:srgbClr val="FFFFFF"/>
                  </a:solidFill>
                  <a:latin typeface="Montserrat"/>
                </a:rPr>
                <a:t>Contract Commencement</a:t>
              </a: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EFFFF"/>
        </a:solidFill>
        <a:effectLst/>
      </p:bgPr>
    </p:bg>
    <p:spTree>
      <p:nvGrpSpPr>
        <p:cNvPr id="1" name=""/>
        <p:cNvGrpSpPr/>
        <p:nvPr/>
      </p:nvGrpSpPr>
      <p:grpSpPr>
        <a:xfrm>
          <a:off x="0" y="0"/>
          <a:ext cx="0" cy="0"/>
          <a:chOff x="0" y="0"/>
          <a:chExt cx="0" cy="0"/>
        </a:xfrm>
      </p:grpSpPr>
      <p:sp>
        <p:nvSpPr>
          <p:cNvPr id="7" name="TextBox 7"/>
          <p:cNvSpPr txBox="1"/>
          <p:nvPr/>
        </p:nvSpPr>
        <p:spPr>
          <a:xfrm>
            <a:off x="716872" y="340348"/>
            <a:ext cx="8122327" cy="1685846"/>
          </a:xfrm>
          <a:prstGeom prst="rect">
            <a:avLst/>
          </a:prstGeom>
        </p:spPr>
        <p:txBody>
          <a:bodyPr wrap="square" lIns="0" tIns="0" rIns="0" bIns="0" rtlCol="0" anchor="t">
            <a:spAutoFit/>
          </a:bodyPr>
          <a:lstStyle/>
          <a:p>
            <a:pPr>
              <a:lnSpc>
                <a:spcPts val="15148"/>
              </a:lnSpc>
            </a:pPr>
            <a:r>
              <a:rPr lang="en-US" sz="8000" b="1" dirty="0">
                <a:solidFill>
                  <a:srgbClr val="201751"/>
                </a:solidFill>
                <a:latin typeface="Arial" panose="020B0604020202020204" pitchFamily="34" charset="0"/>
                <a:cs typeface="Arial" panose="020B0604020202020204" pitchFamily="34" charset="0"/>
              </a:rPr>
              <a:t>Strategic Vision</a:t>
            </a:r>
          </a:p>
        </p:txBody>
      </p:sp>
      <p:sp>
        <p:nvSpPr>
          <p:cNvPr id="8" name="TextBox 8"/>
          <p:cNvSpPr txBox="1"/>
          <p:nvPr/>
        </p:nvSpPr>
        <p:spPr>
          <a:xfrm>
            <a:off x="2743200" y="2294431"/>
            <a:ext cx="12385712" cy="945848"/>
          </a:xfrm>
          <a:prstGeom prst="rect">
            <a:avLst/>
          </a:prstGeom>
        </p:spPr>
        <p:txBody>
          <a:bodyPr lIns="0" tIns="0" rIns="0" bIns="0" rtlCol="0" anchor="t">
            <a:spAutoFit/>
          </a:bodyPr>
          <a:lstStyle/>
          <a:p>
            <a:pPr algn="ctr">
              <a:lnSpc>
                <a:spcPts val="7716"/>
              </a:lnSpc>
            </a:pPr>
            <a:r>
              <a:rPr lang="en-US" sz="6000" dirty="0">
                <a:solidFill>
                  <a:srgbClr val="201751"/>
                </a:solidFill>
                <a:latin typeface="Montserrat"/>
              </a:rPr>
              <a:t>Co-commissioned DA Service</a:t>
            </a:r>
          </a:p>
        </p:txBody>
      </p:sp>
      <p:sp>
        <p:nvSpPr>
          <p:cNvPr id="16" name="Freeform 16"/>
          <p:cNvSpPr/>
          <p:nvPr/>
        </p:nvSpPr>
        <p:spPr>
          <a:xfrm>
            <a:off x="3729309" y="9632282"/>
            <a:ext cx="505257" cy="505257"/>
          </a:xfrm>
          <a:custGeom>
            <a:avLst/>
            <a:gdLst/>
            <a:ahLst/>
            <a:cxnLst/>
            <a:rect l="l" t="t" r="r" b="b"/>
            <a:pathLst>
              <a:path w="505257" h="505257">
                <a:moveTo>
                  <a:pt x="0" y="0"/>
                </a:moveTo>
                <a:lnTo>
                  <a:pt x="505257" y="0"/>
                </a:lnTo>
                <a:lnTo>
                  <a:pt x="505257" y="505257"/>
                </a:lnTo>
                <a:lnTo>
                  <a:pt x="0" y="50525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17" name="TextBox 17"/>
          <p:cNvSpPr txBox="1"/>
          <p:nvPr/>
        </p:nvSpPr>
        <p:spPr>
          <a:xfrm>
            <a:off x="780258" y="9508457"/>
            <a:ext cx="2615357" cy="591631"/>
          </a:xfrm>
          <a:prstGeom prst="rect">
            <a:avLst/>
          </a:prstGeom>
        </p:spPr>
        <p:txBody>
          <a:bodyPr lIns="0" tIns="0" rIns="0" bIns="0" rtlCol="0" anchor="t">
            <a:spAutoFit/>
          </a:bodyPr>
          <a:lstStyle/>
          <a:p>
            <a:pPr algn="ctr">
              <a:lnSpc>
                <a:spcPts val="5085"/>
              </a:lnSpc>
              <a:spcBef>
                <a:spcPct val="0"/>
              </a:spcBef>
            </a:pPr>
            <a:r>
              <a:rPr lang="en-US" sz="3119" spc="18">
                <a:solidFill>
                  <a:srgbClr val="201751"/>
                </a:solidFill>
                <a:latin typeface="Montserrat"/>
              </a:rPr>
              <a:t>@PCCDorset</a:t>
            </a:r>
          </a:p>
        </p:txBody>
      </p:sp>
      <p:sp>
        <p:nvSpPr>
          <p:cNvPr id="18" name="TextBox 18"/>
          <p:cNvSpPr txBox="1"/>
          <p:nvPr/>
        </p:nvSpPr>
        <p:spPr>
          <a:xfrm>
            <a:off x="4367916" y="9498932"/>
            <a:ext cx="5119092" cy="591631"/>
          </a:xfrm>
          <a:prstGeom prst="rect">
            <a:avLst/>
          </a:prstGeom>
        </p:spPr>
        <p:txBody>
          <a:bodyPr lIns="0" tIns="0" rIns="0" bIns="0" rtlCol="0" anchor="t">
            <a:spAutoFit/>
          </a:bodyPr>
          <a:lstStyle/>
          <a:p>
            <a:pPr algn="ctr">
              <a:lnSpc>
                <a:spcPts val="5085"/>
              </a:lnSpc>
              <a:spcBef>
                <a:spcPct val="0"/>
              </a:spcBef>
            </a:pPr>
            <a:r>
              <a:rPr lang="en-US" sz="3119" spc="18">
                <a:solidFill>
                  <a:srgbClr val="201751"/>
                </a:solidFill>
                <a:latin typeface="Montserrat"/>
              </a:rPr>
              <a:t>www.dorset.pcc.police.uk</a:t>
            </a:r>
          </a:p>
        </p:txBody>
      </p:sp>
      <p:grpSp>
        <p:nvGrpSpPr>
          <p:cNvPr id="19" name="Group 19"/>
          <p:cNvGrpSpPr/>
          <p:nvPr/>
        </p:nvGrpSpPr>
        <p:grpSpPr>
          <a:xfrm>
            <a:off x="160186" y="9603841"/>
            <a:ext cx="486722" cy="486722"/>
            <a:chOff x="0" y="0"/>
            <a:chExt cx="648963" cy="648963"/>
          </a:xfrm>
        </p:grpSpPr>
        <p:grpSp>
          <p:nvGrpSpPr>
            <p:cNvPr id="20" name="Group 20"/>
            <p:cNvGrpSpPr/>
            <p:nvPr/>
          </p:nvGrpSpPr>
          <p:grpSpPr>
            <a:xfrm>
              <a:off x="0" y="0"/>
              <a:ext cx="648963" cy="648963"/>
              <a:chOff x="0" y="0"/>
              <a:chExt cx="812800" cy="812800"/>
            </a:xfrm>
          </p:grpSpPr>
          <p:sp>
            <p:nvSpPr>
              <p:cNvPr id="21" name="Freeform 2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BFB"/>
              </a:solidFill>
            </p:spPr>
            <p:txBody>
              <a:bodyPr/>
              <a:lstStyle/>
              <a:p>
                <a:endParaRPr lang="en-GB"/>
              </a:p>
            </p:txBody>
          </p:sp>
          <p:sp>
            <p:nvSpPr>
              <p:cNvPr id="22" name="TextBox 22"/>
              <p:cNvSpPr txBox="1"/>
              <p:nvPr/>
            </p:nvSpPr>
            <p:spPr>
              <a:xfrm>
                <a:off x="76200" y="28575"/>
                <a:ext cx="660400" cy="708025"/>
              </a:xfrm>
              <a:prstGeom prst="rect">
                <a:avLst/>
              </a:prstGeom>
            </p:spPr>
            <p:txBody>
              <a:bodyPr lIns="50800" tIns="50800" rIns="50800" bIns="50800" rtlCol="0" anchor="ctr"/>
              <a:lstStyle/>
              <a:p>
                <a:pPr algn="ctr">
                  <a:lnSpc>
                    <a:spcPts val="3032"/>
                  </a:lnSpc>
                </a:pPr>
                <a:endParaRPr/>
              </a:p>
            </p:txBody>
          </p:sp>
        </p:grpSp>
        <p:sp>
          <p:nvSpPr>
            <p:cNvPr id="23" name="AutoShape 23"/>
            <p:cNvSpPr/>
            <p:nvPr/>
          </p:nvSpPr>
          <p:spPr>
            <a:xfrm flipV="1">
              <a:off x="118750" y="114582"/>
              <a:ext cx="280785" cy="442806"/>
            </a:xfrm>
            <a:prstGeom prst="line">
              <a:avLst/>
            </a:prstGeom>
            <a:ln w="12700" cap="flat">
              <a:solidFill>
                <a:srgbClr val="201751"/>
              </a:solidFill>
              <a:prstDash val="solid"/>
              <a:headEnd type="none" w="sm" len="sm"/>
              <a:tailEnd type="none" w="sm" len="sm"/>
            </a:ln>
          </p:spPr>
          <p:txBody>
            <a:bodyPr/>
            <a:lstStyle/>
            <a:p>
              <a:endParaRPr lang="en-GB"/>
            </a:p>
          </p:txBody>
        </p:sp>
        <p:sp>
          <p:nvSpPr>
            <p:cNvPr id="24" name="AutoShape 24"/>
            <p:cNvSpPr/>
            <p:nvPr/>
          </p:nvSpPr>
          <p:spPr>
            <a:xfrm>
              <a:off x="118750" y="119004"/>
              <a:ext cx="135525" cy="0"/>
            </a:xfrm>
            <a:prstGeom prst="line">
              <a:avLst/>
            </a:prstGeom>
            <a:ln w="12700" cap="flat">
              <a:solidFill>
                <a:srgbClr val="201751"/>
              </a:solidFill>
              <a:prstDash val="solid"/>
              <a:headEnd type="none" w="sm" len="sm"/>
              <a:tailEnd type="none" w="sm" len="sm"/>
            </a:ln>
          </p:spPr>
          <p:txBody>
            <a:bodyPr/>
            <a:lstStyle/>
            <a:p>
              <a:endParaRPr lang="en-GB"/>
            </a:p>
          </p:txBody>
        </p:sp>
        <p:sp>
          <p:nvSpPr>
            <p:cNvPr id="25" name="AutoShape 25"/>
            <p:cNvSpPr/>
            <p:nvPr/>
          </p:nvSpPr>
          <p:spPr>
            <a:xfrm>
              <a:off x="390097" y="116796"/>
              <a:ext cx="135525" cy="0"/>
            </a:xfrm>
            <a:prstGeom prst="line">
              <a:avLst/>
            </a:prstGeom>
            <a:ln w="12700" cap="flat">
              <a:solidFill>
                <a:srgbClr val="201751"/>
              </a:solidFill>
              <a:prstDash val="solid"/>
              <a:headEnd type="none" w="sm" len="sm"/>
              <a:tailEnd type="none" w="sm" len="sm"/>
            </a:ln>
          </p:spPr>
          <p:txBody>
            <a:bodyPr/>
            <a:lstStyle/>
            <a:p>
              <a:endParaRPr lang="en-GB"/>
            </a:p>
          </p:txBody>
        </p:sp>
        <p:sp>
          <p:nvSpPr>
            <p:cNvPr id="26" name="AutoShape 26"/>
            <p:cNvSpPr/>
            <p:nvPr/>
          </p:nvSpPr>
          <p:spPr>
            <a:xfrm>
              <a:off x="118750" y="555180"/>
              <a:ext cx="135525" cy="0"/>
            </a:xfrm>
            <a:prstGeom prst="line">
              <a:avLst/>
            </a:prstGeom>
            <a:ln w="12700" cap="flat">
              <a:solidFill>
                <a:srgbClr val="201751"/>
              </a:solidFill>
              <a:prstDash val="solid"/>
              <a:headEnd type="none" w="sm" len="sm"/>
              <a:tailEnd type="none" w="sm" len="sm"/>
            </a:ln>
          </p:spPr>
          <p:txBody>
            <a:bodyPr/>
            <a:lstStyle/>
            <a:p>
              <a:endParaRPr lang="en-GB"/>
            </a:p>
          </p:txBody>
        </p:sp>
        <p:sp>
          <p:nvSpPr>
            <p:cNvPr id="27" name="AutoShape 27"/>
            <p:cNvSpPr/>
            <p:nvPr/>
          </p:nvSpPr>
          <p:spPr>
            <a:xfrm>
              <a:off x="395618" y="557388"/>
              <a:ext cx="135525" cy="0"/>
            </a:xfrm>
            <a:prstGeom prst="line">
              <a:avLst/>
            </a:prstGeom>
            <a:ln w="12700" cap="flat">
              <a:solidFill>
                <a:srgbClr val="201751"/>
              </a:solidFill>
              <a:prstDash val="solid"/>
              <a:headEnd type="none" w="sm" len="sm"/>
              <a:tailEnd type="none" w="sm" len="sm"/>
            </a:ln>
          </p:spPr>
          <p:txBody>
            <a:bodyPr/>
            <a:lstStyle/>
            <a:p>
              <a:endParaRPr lang="en-GB"/>
            </a:p>
          </p:txBody>
        </p:sp>
        <p:sp>
          <p:nvSpPr>
            <p:cNvPr id="28" name="AutoShape 28"/>
            <p:cNvSpPr/>
            <p:nvPr/>
          </p:nvSpPr>
          <p:spPr>
            <a:xfrm flipV="1">
              <a:off x="254275" y="114231"/>
              <a:ext cx="267788" cy="443157"/>
            </a:xfrm>
            <a:prstGeom prst="line">
              <a:avLst/>
            </a:prstGeom>
            <a:ln w="12700" cap="flat">
              <a:solidFill>
                <a:srgbClr val="201751"/>
              </a:solidFill>
              <a:prstDash val="solid"/>
              <a:headEnd type="none" w="sm" len="sm"/>
              <a:tailEnd type="none" w="sm" len="sm"/>
            </a:ln>
          </p:spPr>
          <p:txBody>
            <a:bodyPr/>
            <a:lstStyle/>
            <a:p>
              <a:endParaRPr lang="en-GB"/>
            </a:p>
          </p:txBody>
        </p:sp>
        <p:sp>
          <p:nvSpPr>
            <p:cNvPr id="29" name="AutoShape 29"/>
            <p:cNvSpPr/>
            <p:nvPr/>
          </p:nvSpPr>
          <p:spPr>
            <a:xfrm flipH="1" flipV="1">
              <a:off x="117400" y="121961"/>
              <a:ext cx="132150" cy="180975"/>
            </a:xfrm>
            <a:prstGeom prst="line">
              <a:avLst/>
            </a:prstGeom>
            <a:ln w="12700" cap="flat">
              <a:solidFill>
                <a:srgbClr val="201751"/>
              </a:solidFill>
              <a:prstDash val="solid"/>
              <a:headEnd type="none" w="sm" len="sm"/>
              <a:tailEnd type="none" w="sm" len="sm"/>
            </a:ln>
          </p:spPr>
          <p:txBody>
            <a:bodyPr/>
            <a:lstStyle/>
            <a:p>
              <a:endParaRPr lang="en-GB"/>
            </a:p>
          </p:txBody>
        </p:sp>
        <p:sp>
          <p:nvSpPr>
            <p:cNvPr id="30" name="AutoShape 30"/>
            <p:cNvSpPr/>
            <p:nvPr/>
          </p:nvSpPr>
          <p:spPr>
            <a:xfrm flipH="1" flipV="1">
              <a:off x="342911" y="445355"/>
              <a:ext cx="61287" cy="112033"/>
            </a:xfrm>
            <a:prstGeom prst="line">
              <a:avLst/>
            </a:prstGeom>
            <a:ln w="12700" cap="flat">
              <a:solidFill>
                <a:srgbClr val="201751"/>
              </a:solidFill>
              <a:prstDash val="solid"/>
              <a:headEnd type="none" w="sm" len="sm"/>
              <a:tailEnd type="none" w="sm" len="sm"/>
            </a:ln>
          </p:spPr>
          <p:txBody>
            <a:bodyPr/>
            <a:lstStyle/>
            <a:p>
              <a:endParaRPr lang="en-GB"/>
            </a:p>
          </p:txBody>
        </p:sp>
        <p:sp>
          <p:nvSpPr>
            <p:cNvPr id="31" name="AutoShape 31"/>
            <p:cNvSpPr/>
            <p:nvPr/>
          </p:nvSpPr>
          <p:spPr>
            <a:xfrm flipH="1" flipV="1">
              <a:off x="409042" y="335985"/>
              <a:ext cx="122102" cy="219194"/>
            </a:xfrm>
            <a:prstGeom prst="line">
              <a:avLst/>
            </a:prstGeom>
            <a:ln w="12700" cap="flat">
              <a:solidFill>
                <a:srgbClr val="201751"/>
              </a:solidFill>
              <a:prstDash val="solid"/>
              <a:headEnd type="none" w="sm" len="sm"/>
              <a:tailEnd type="none" w="sm" len="sm"/>
            </a:ln>
          </p:spPr>
          <p:txBody>
            <a:bodyPr/>
            <a:lstStyle/>
            <a:p>
              <a:endParaRPr lang="en-GB"/>
            </a:p>
          </p:txBody>
        </p:sp>
        <p:sp>
          <p:nvSpPr>
            <p:cNvPr id="32" name="AutoShape 32"/>
            <p:cNvSpPr/>
            <p:nvPr/>
          </p:nvSpPr>
          <p:spPr>
            <a:xfrm flipH="1" flipV="1">
              <a:off x="254394" y="116133"/>
              <a:ext cx="56408" cy="96316"/>
            </a:xfrm>
            <a:prstGeom prst="line">
              <a:avLst/>
            </a:prstGeom>
            <a:ln w="12700" cap="flat">
              <a:solidFill>
                <a:srgbClr val="201751"/>
              </a:solidFill>
              <a:prstDash val="solid"/>
              <a:headEnd type="none" w="sm" len="sm"/>
              <a:tailEnd type="none" w="sm" len="sm"/>
            </a:ln>
          </p:spPr>
          <p:txBody>
            <a:bodyPr/>
            <a:lstStyle/>
            <a:p>
              <a:endParaRPr lang="en-GB"/>
            </a:p>
          </p:txBody>
        </p:sp>
        <p:sp>
          <p:nvSpPr>
            <p:cNvPr id="33" name="AutoShape 33"/>
            <p:cNvSpPr/>
            <p:nvPr/>
          </p:nvSpPr>
          <p:spPr>
            <a:xfrm flipV="1">
              <a:off x="347669" y="338786"/>
              <a:ext cx="66131" cy="112358"/>
            </a:xfrm>
            <a:prstGeom prst="line">
              <a:avLst/>
            </a:prstGeom>
            <a:ln w="12700" cap="flat">
              <a:solidFill>
                <a:srgbClr val="201751"/>
              </a:solidFill>
              <a:prstDash val="solid"/>
              <a:headEnd type="none" w="sm" len="sm"/>
              <a:tailEnd type="none" w="sm" len="sm"/>
            </a:ln>
          </p:spPr>
          <p:txBody>
            <a:bodyPr/>
            <a:lstStyle/>
            <a:p>
              <a:endParaRPr lang="en-GB"/>
            </a:p>
          </p:txBody>
        </p:sp>
        <p:sp>
          <p:nvSpPr>
            <p:cNvPr id="34" name="AutoShape 34"/>
            <p:cNvSpPr/>
            <p:nvPr/>
          </p:nvSpPr>
          <p:spPr>
            <a:xfrm flipV="1">
              <a:off x="249550" y="211855"/>
              <a:ext cx="61661" cy="94337"/>
            </a:xfrm>
            <a:prstGeom prst="line">
              <a:avLst/>
            </a:prstGeom>
            <a:ln w="12700" cap="flat">
              <a:solidFill>
                <a:srgbClr val="201751"/>
              </a:solidFill>
              <a:prstDash val="solid"/>
              <a:headEnd type="none" w="sm" len="sm"/>
              <a:tailEnd type="none" w="sm" len="sm"/>
            </a:ln>
          </p:spPr>
          <p:txBody>
            <a:bodyPr/>
            <a:lstStyle/>
            <a:p>
              <a:endParaRPr lang="en-GB"/>
            </a:p>
          </p:txBody>
        </p:sp>
      </p:grpSp>
      <p:sp>
        <p:nvSpPr>
          <p:cNvPr id="35" name="Freeform 35"/>
          <p:cNvSpPr/>
          <p:nvPr/>
        </p:nvSpPr>
        <p:spPr>
          <a:xfrm>
            <a:off x="14366883" y="289379"/>
            <a:ext cx="3746456" cy="1421572"/>
          </a:xfrm>
          <a:custGeom>
            <a:avLst/>
            <a:gdLst/>
            <a:ahLst/>
            <a:cxnLst/>
            <a:rect l="l" t="t" r="r" b="b"/>
            <a:pathLst>
              <a:path w="3746456" h="1421572">
                <a:moveTo>
                  <a:pt x="0" y="0"/>
                </a:moveTo>
                <a:lnTo>
                  <a:pt x="3746457" y="0"/>
                </a:lnTo>
                <a:lnTo>
                  <a:pt x="3746457" y="1421572"/>
                </a:lnTo>
                <a:lnTo>
                  <a:pt x="0" y="1421572"/>
                </a:lnTo>
                <a:lnTo>
                  <a:pt x="0" y="0"/>
                </a:lnTo>
                <a:close/>
              </a:path>
            </a:pathLst>
          </a:custGeom>
          <a:blipFill>
            <a:blip r:embed="rId5"/>
            <a:stretch>
              <a:fillRect/>
            </a:stretch>
          </a:blipFill>
        </p:spPr>
        <p:txBody>
          <a:bodyPr/>
          <a:lstStyle/>
          <a:p>
            <a:endParaRPr lang="en-GB"/>
          </a:p>
        </p:txBody>
      </p:sp>
      <p:graphicFrame>
        <p:nvGraphicFramePr>
          <p:cNvPr id="40" name="TextBox 10">
            <a:extLst>
              <a:ext uri="{FF2B5EF4-FFF2-40B4-BE49-F238E27FC236}">
                <a16:creationId xmlns:a16="http://schemas.microsoft.com/office/drawing/2014/main" id="{BCB0D9A8-C1BC-71C6-2225-C109A3483879}"/>
              </a:ext>
            </a:extLst>
          </p:cNvPr>
          <p:cNvGraphicFramePr/>
          <p:nvPr>
            <p:extLst>
              <p:ext uri="{D42A27DB-BD31-4B8C-83A1-F6EECF244321}">
                <p14:modId xmlns:p14="http://schemas.microsoft.com/office/powerpoint/2010/main" val="3751219057"/>
              </p:ext>
            </p:extLst>
          </p:nvPr>
        </p:nvGraphicFramePr>
        <p:xfrm>
          <a:off x="1143000" y="3390900"/>
          <a:ext cx="15849600" cy="6079806"/>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25454039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EFFFF"/>
        </a:solidFill>
        <a:effectLst/>
      </p:bgPr>
    </p:bg>
    <p:spTree>
      <p:nvGrpSpPr>
        <p:cNvPr id="1" name=""/>
        <p:cNvGrpSpPr/>
        <p:nvPr/>
      </p:nvGrpSpPr>
      <p:grpSpPr>
        <a:xfrm>
          <a:off x="0" y="0"/>
          <a:ext cx="0" cy="0"/>
          <a:chOff x="0" y="0"/>
          <a:chExt cx="0" cy="0"/>
        </a:xfrm>
      </p:grpSpPr>
      <p:sp>
        <p:nvSpPr>
          <p:cNvPr id="7" name="TextBox 7"/>
          <p:cNvSpPr txBox="1"/>
          <p:nvPr/>
        </p:nvSpPr>
        <p:spPr>
          <a:xfrm>
            <a:off x="716872" y="340348"/>
            <a:ext cx="13303928" cy="1272271"/>
          </a:xfrm>
          <a:prstGeom prst="rect">
            <a:avLst/>
          </a:prstGeom>
        </p:spPr>
        <p:txBody>
          <a:bodyPr wrap="square" lIns="0" tIns="0" rIns="0" bIns="0" rtlCol="0" anchor="t">
            <a:spAutoFit/>
          </a:bodyPr>
          <a:lstStyle/>
          <a:p>
            <a:pPr>
              <a:lnSpc>
                <a:spcPts val="10833"/>
              </a:lnSpc>
            </a:pPr>
            <a:r>
              <a:rPr lang="en-US" sz="8000" b="1" dirty="0">
                <a:solidFill>
                  <a:srgbClr val="201751"/>
                </a:solidFill>
                <a:latin typeface="Arial" panose="020B0604020202020204" pitchFamily="34" charset="0"/>
                <a:cs typeface="Arial" panose="020B0604020202020204" pitchFamily="34" charset="0"/>
              </a:rPr>
              <a:t>Additional Funding</a:t>
            </a:r>
            <a:endParaRPr lang="en-US" sz="9600" b="1" dirty="0">
              <a:solidFill>
                <a:srgbClr val="201751"/>
              </a:solidFill>
              <a:latin typeface="Arial" panose="020B0604020202020204" pitchFamily="34" charset="0"/>
              <a:cs typeface="Arial" panose="020B0604020202020204" pitchFamily="34" charset="0"/>
            </a:endParaRPr>
          </a:p>
        </p:txBody>
      </p:sp>
      <p:sp>
        <p:nvSpPr>
          <p:cNvPr id="16" name="Freeform 16"/>
          <p:cNvSpPr/>
          <p:nvPr/>
        </p:nvSpPr>
        <p:spPr>
          <a:xfrm>
            <a:off x="3729309" y="9632282"/>
            <a:ext cx="505257" cy="505257"/>
          </a:xfrm>
          <a:custGeom>
            <a:avLst/>
            <a:gdLst/>
            <a:ahLst/>
            <a:cxnLst/>
            <a:rect l="l" t="t" r="r" b="b"/>
            <a:pathLst>
              <a:path w="505257" h="505257">
                <a:moveTo>
                  <a:pt x="0" y="0"/>
                </a:moveTo>
                <a:lnTo>
                  <a:pt x="505257" y="0"/>
                </a:lnTo>
                <a:lnTo>
                  <a:pt x="505257" y="505257"/>
                </a:lnTo>
                <a:lnTo>
                  <a:pt x="0" y="50525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17" name="TextBox 17"/>
          <p:cNvSpPr txBox="1"/>
          <p:nvPr/>
        </p:nvSpPr>
        <p:spPr>
          <a:xfrm>
            <a:off x="780258" y="9508457"/>
            <a:ext cx="2615357" cy="591631"/>
          </a:xfrm>
          <a:prstGeom prst="rect">
            <a:avLst/>
          </a:prstGeom>
        </p:spPr>
        <p:txBody>
          <a:bodyPr lIns="0" tIns="0" rIns="0" bIns="0" rtlCol="0" anchor="t">
            <a:spAutoFit/>
          </a:bodyPr>
          <a:lstStyle/>
          <a:p>
            <a:pPr algn="ctr">
              <a:lnSpc>
                <a:spcPts val="5085"/>
              </a:lnSpc>
              <a:spcBef>
                <a:spcPct val="0"/>
              </a:spcBef>
            </a:pPr>
            <a:r>
              <a:rPr lang="en-US" sz="3119" spc="18">
                <a:solidFill>
                  <a:srgbClr val="201751"/>
                </a:solidFill>
                <a:latin typeface="Montserrat"/>
              </a:rPr>
              <a:t>@PCCDorset</a:t>
            </a:r>
          </a:p>
        </p:txBody>
      </p:sp>
      <p:sp>
        <p:nvSpPr>
          <p:cNvPr id="18" name="TextBox 18"/>
          <p:cNvSpPr txBox="1"/>
          <p:nvPr/>
        </p:nvSpPr>
        <p:spPr>
          <a:xfrm>
            <a:off x="4367916" y="9498932"/>
            <a:ext cx="5119092" cy="591631"/>
          </a:xfrm>
          <a:prstGeom prst="rect">
            <a:avLst/>
          </a:prstGeom>
        </p:spPr>
        <p:txBody>
          <a:bodyPr lIns="0" tIns="0" rIns="0" bIns="0" rtlCol="0" anchor="t">
            <a:spAutoFit/>
          </a:bodyPr>
          <a:lstStyle/>
          <a:p>
            <a:pPr algn="ctr">
              <a:lnSpc>
                <a:spcPts val="5085"/>
              </a:lnSpc>
              <a:spcBef>
                <a:spcPct val="0"/>
              </a:spcBef>
            </a:pPr>
            <a:r>
              <a:rPr lang="en-US" sz="3119" spc="18">
                <a:solidFill>
                  <a:srgbClr val="201751"/>
                </a:solidFill>
                <a:latin typeface="Montserrat"/>
              </a:rPr>
              <a:t>www.dorset.pcc.police.uk</a:t>
            </a:r>
          </a:p>
        </p:txBody>
      </p:sp>
      <p:grpSp>
        <p:nvGrpSpPr>
          <p:cNvPr id="19" name="Group 19"/>
          <p:cNvGrpSpPr/>
          <p:nvPr/>
        </p:nvGrpSpPr>
        <p:grpSpPr>
          <a:xfrm>
            <a:off x="160186" y="9603841"/>
            <a:ext cx="486722" cy="486722"/>
            <a:chOff x="0" y="0"/>
            <a:chExt cx="648963" cy="648963"/>
          </a:xfrm>
        </p:grpSpPr>
        <p:grpSp>
          <p:nvGrpSpPr>
            <p:cNvPr id="20" name="Group 20"/>
            <p:cNvGrpSpPr/>
            <p:nvPr/>
          </p:nvGrpSpPr>
          <p:grpSpPr>
            <a:xfrm>
              <a:off x="0" y="0"/>
              <a:ext cx="648963" cy="648963"/>
              <a:chOff x="0" y="0"/>
              <a:chExt cx="812800" cy="812800"/>
            </a:xfrm>
          </p:grpSpPr>
          <p:sp>
            <p:nvSpPr>
              <p:cNvPr id="21" name="Freeform 2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BFB"/>
              </a:solidFill>
            </p:spPr>
            <p:txBody>
              <a:bodyPr/>
              <a:lstStyle/>
              <a:p>
                <a:endParaRPr lang="en-GB"/>
              </a:p>
            </p:txBody>
          </p:sp>
          <p:sp>
            <p:nvSpPr>
              <p:cNvPr id="22" name="TextBox 22"/>
              <p:cNvSpPr txBox="1"/>
              <p:nvPr/>
            </p:nvSpPr>
            <p:spPr>
              <a:xfrm>
                <a:off x="76200" y="28575"/>
                <a:ext cx="660400" cy="708025"/>
              </a:xfrm>
              <a:prstGeom prst="rect">
                <a:avLst/>
              </a:prstGeom>
            </p:spPr>
            <p:txBody>
              <a:bodyPr lIns="50800" tIns="50800" rIns="50800" bIns="50800" rtlCol="0" anchor="ctr"/>
              <a:lstStyle/>
              <a:p>
                <a:pPr algn="ctr">
                  <a:lnSpc>
                    <a:spcPts val="3032"/>
                  </a:lnSpc>
                </a:pPr>
                <a:endParaRPr/>
              </a:p>
            </p:txBody>
          </p:sp>
        </p:grpSp>
        <p:sp>
          <p:nvSpPr>
            <p:cNvPr id="23" name="AutoShape 23"/>
            <p:cNvSpPr/>
            <p:nvPr/>
          </p:nvSpPr>
          <p:spPr>
            <a:xfrm flipV="1">
              <a:off x="118750" y="114582"/>
              <a:ext cx="280785" cy="442806"/>
            </a:xfrm>
            <a:prstGeom prst="line">
              <a:avLst/>
            </a:prstGeom>
            <a:ln w="12700" cap="flat">
              <a:solidFill>
                <a:srgbClr val="201751"/>
              </a:solidFill>
              <a:prstDash val="solid"/>
              <a:headEnd type="none" w="sm" len="sm"/>
              <a:tailEnd type="none" w="sm" len="sm"/>
            </a:ln>
          </p:spPr>
          <p:txBody>
            <a:bodyPr/>
            <a:lstStyle/>
            <a:p>
              <a:endParaRPr lang="en-GB"/>
            </a:p>
          </p:txBody>
        </p:sp>
        <p:sp>
          <p:nvSpPr>
            <p:cNvPr id="24" name="AutoShape 24"/>
            <p:cNvSpPr/>
            <p:nvPr/>
          </p:nvSpPr>
          <p:spPr>
            <a:xfrm>
              <a:off x="118750" y="119004"/>
              <a:ext cx="135525" cy="0"/>
            </a:xfrm>
            <a:prstGeom prst="line">
              <a:avLst/>
            </a:prstGeom>
            <a:ln w="12700" cap="flat">
              <a:solidFill>
                <a:srgbClr val="201751"/>
              </a:solidFill>
              <a:prstDash val="solid"/>
              <a:headEnd type="none" w="sm" len="sm"/>
              <a:tailEnd type="none" w="sm" len="sm"/>
            </a:ln>
          </p:spPr>
          <p:txBody>
            <a:bodyPr/>
            <a:lstStyle/>
            <a:p>
              <a:endParaRPr lang="en-GB"/>
            </a:p>
          </p:txBody>
        </p:sp>
        <p:sp>
          <p:nvSpPr>
            <p:cNvPr id="25" name="AutoShape 25"/>
            <p:cNvSpPr/>
            <p:nvPr/>
          </p:nvSpPr>
          <p:spPr>
            <a:xfrm>
              <a:off x="390097" y="116796"/>
              <a:ext cx="135525" cy="0"/>
            </a:xfrm>
            <a:prstGeom prst="line">
              <a:avLst/>
            </a:prstGeom>
            <a:ln w="12700" cap="flat">
              <a:solidFill>
                <a:srgbClr val="201751"/>
              </a:solidFill>
              <a:prstDash val="solid"/>
              <a:headEnd type="none" w="sm" len="sm"/>
              <a:tailEnd type="none" w="sm" len="sm"/>
            </a:ln>
          </p:spPr>
          <p:txBody>
            <a:bodyPr/>
            <a:lstStyle/>
            <a:p>
              <a:endParaRPr lang="en-GB"/>
            </a:p>
          </p:txBody>
        </p:sp>
        <p:sp>
          <p:nvSpPr>
            <p:cNvPr id="26" name="AutoShape 26"/>
            <p:cNvSpPr/>
            <p:nvPr/>
          </p:nvSpPr>
          <p:spPr>
            <a:xfrm>
              <a:off x="118750" y="555180"/>
              <a:ext cx="135525" cy="0"/>
            </a:xfrm>
            <a:prstGeom prst="line">
              <a:avLst/>
            </a:prstGeom>
            <a:ln w="12700" cap="flat">
              <a:solidFill>
                <a:srgbClr val="201751"/>
              </a:solidFill>
              <a:prstDash val="solid"/>
              <a:headEnd type="none" w="sm" len="sm"/>
              <a:tailEnd type="none" w="sm" len="sm"/>
            </a:ln>
          </p:spPr>
          <p:txBody>
            <a:bodyPr/>
            <a:lstStyle/>
            <a:p>
              <a:endParaRPr lang="en-GB"/>
            </a:p>
          </p:txBody>
        </p:sp>
        <p:sp>
          <p:nvSpPr>
            <p:cNvPr id="27" name="AutoShape 27"/>
            <p:cNvSpPr/>
            <p:nvPr/>
          </p:nvSpPr>
          <p:spPr>
            <a:xfrm>
              <a:off x="395618" y="557388"/>
              <a:ext cx="135525" cy="0"/>
            </a:xfrm>
            <a:prstGeom prst="line">
              <a:avLst/>
            </a:prstGeom>
            <a:ln w="12700" cap="flat">
              <a:solidFill>
                <a:srgbClr val="201751"/>
              </a:solidFill>
              <a:prstDash val="solid"/>
              <a:headEnd type="none" w="sm" len="sm"/>
              <a:tailEnd type="none" w="sm" len="sm"/>
            </a:ln>
          </p:spPr>
          <p:txBody>
            <a:bodyPr/>
            <a:lstStyle/>
            <a:p>
              <a:endParaRPr lang="en-GB"/>
            </a:p>
          </p:txBody>
        </p:sp>
        <p:sp>
          <p:nvSpPr>
            <p:cNvPr id="28" name="AutoShape 28"/>
            <p:cNvSpPr/>
            <p:nvPr/>
          </p:nvSpPr>
          <p:spPr>
            <a:xfrm flipV="1">
              <a:off x="254275" y="114231"/>
              <a:ext cx="267788" cy="443157"/>
            </a:xfrm>
            <a:prstGeom prst="line">
              <a:avLst/>
            </a:prstGeom>
            <a:ln w="12700" cap="flat">
              <a:solidFill>
                <a:srgbClr val="201751"/>
              </a:solidFill>
              <a:prstDash val="solid"/>
              <a:headEnd type="none" w="sm" len="sm"/>
              <a:tailEnd type="none" w="sm" len="sm"/>
            </a:ln>
          </p:spPr>
          <p:txBody>
            <a:bodyPr/>
            <a:lstStyle/>
            <a:p>
              <a:endParaRPr lang="en-GB"/>
            </a:p>
          </p:txBody>
        </p:sp>
        <p:sp>
          <p:nvSpPr>
            <p:cNvPr id="29" name="AutoShape 29"/>
            <p:cNvSpPr/>
            <p:nvPr/>
          </p:nvSpPr>
          <p:spPr>
            <a:xfrm flipH="1" flipV="1">
              <a:off x="117400" y="121961"/>
              <a:ext cx="132150" cy="180975"/>
            </a:xfrm>
            <a:prstGeom prst="line">
              <a:avLst/>
            </a:prstGeom>
            <a:ln w="12700" cap="flat">
              <a:solidFill>
                <a:srgbClr val="201751"/>
              </a:solidFill>
              <a:prstDash val="solid"/>
              <a:headEnd type="none" w="sm" len="sm"/>
              <a:tailEnd type="none" w="sm" len="sm"/>
            </a:ln>
          </p:spPr>
          <p:txBody>
            <a:bodyPr/>
            <a:lstStyle/>
            <a:p>
              <a:endParaRPr lang="en-GB"/>
            </a:p>
          </p:txBody>
        </p:sp>
        <p:sp>
          <p:nvSpPr>
            <p:cNvPr id="30" name="AutoShape 30"/>
            <p:cNvSpPr/>
            <p:nvPr/>
          </p:nvSpPr>
          <p:spPr>
            <a:xfrm flipH="1" flipV="1">
              <a:off x="342911" y="445355"/>
              <a:ext cx="61287" cy="112033"/>
            </a:xfrm>
            <a:prstGeom prst="line">
              <a:avLst/>
            </a:prstGeom>
            <a:ln w="12700" cap="flat">
              <a:solidFill>
                <a:srgbClr val="201751"/>
              </a:solidFill>
              <a:prstDash val="solid"/>
              <a:headEnd type="none" w="sm" len="sm"/>
              <a:tailEnd type="none" w="sm" len="sm"/>
            </a:ln>
          </p:spPr>
          <p:txBody>
            <a:bodyPr/>
            <a:lstStyle/>
            <a:p>
              <a:endParaRPr lang="en-GB"/>
            </a:p>
          </p:txBody>
        </p:sp>
        <p:sp>
          <p:nvSpPr>
            <p:cNvPr id="31" name="AutoShape 31"/>
            <p:cNvSpPr/>
            <p:nvPr/>
          </p:nvSpPr>
          <p:spPr>
            <a:xfrm flipH="1" flipV="1">
              <a:off x="409042" y="335985"/>
              <a:ext cx="122102" cy="219194"/>
            </a:xfrm>
            <a:prstGeom prst="line">
              <a:avLst/>
            </a:prstGeom>
            <a:ln w="12700" cap="flat">
              <a:solidFill>
                <a:srgbClr val="201751"/>
              </a:solidFill>
              <a:prstDash val="solid"/>
              <a:headEnd type="none" w="sm" len="sm"/>
              <a:tailEnd type="none" w="sm" len="sm"/>
            </a:ln>
          </p:spPr>
          <p:txBody>
            <a:bodyPr/>
            <a:lstStyle/>
            <a:p>
              <a:endParaRPr lang="en-GB"/>
            </a:p>
          </p:txBody>
        </p:sp>
        <p:sp>
          <p:nvSpPr>
            <p:cNvPr id="32" name="AutoShape 32"/>
            <p:cNvSpPr/>
            <p:nvPr/>
          </p:nvSpPr>
          <p:spPr>
            <a:xfrm flipH="1" flipV="1">
              <a:off x="254394" y="116133"/>
              <a:ext cx="56408" cy="96316"/>
            </a:xfrm>
            <a:prstGeom prst="line">
              <a:avLst/>
            </a:prstGeom>
            <a:ln w="12700" cap="flat">
              <a:solidFill>
                <a:srgbClr val="201751"/>
              </a:solidFill>
              <a:prstDash val="solid"/>
              <a:headEnd type="none" w="sm" len="sm"/>
              <a:tailEnd type="none" w="sm" len="sm"/>
            </a:ln>
          </p:spPr>
          <p:txBody>
            <a:bodyPr/>
            <a:lstStyle/>
            <a:p>
              <a:endParaRPr lang="en-GB"/>
            </a:p>
          </p:txBody>
        </p:sp>
        <p:sp>
          <p:nvSpPr>
            <p:cNvPr id="33" name="AutoShape 33"/>
            <p:cNvSpPr/>
            <p:nvPr/>
          </p:nvSpPr>
          <p:spPr>
            <a:xfrm flipV="1">
              <a:off x="347669" y="338786"/>
              <a:ext cx="66131" cy="112358"/>
            </a:xfrm>
            <a:prstGeom prst="line">
              <a:avLst/>
            </a:prstGeom>
            <a:ln w="12700" cap="flat">
              <a:solidFill>
                <a:srgbClr val="201751"/>
              </a:solidFill>
              <a:prstDash val="solid"/>
              <a:headEnd type="none" w="sm" len="sm"/>
              <a:tailEnd type="none" w="sm" len="sm"/>
            </a:ln>
          </p:spPr>
          <p:txBody>
            <a:bodyPr/>
            <a:lstStyle/>
            <a:p>
              <a:endParaRPr lang="en-GB"/>
            </a:p>
          </p:txBody>
        </p:sp>
        <p:sp>
          <p:nvSpPr>
            <p:cNvPr id="34" name="AutoShape 34"/>
            <p:cNvSpPr/>
            <p:nvPr/>
          </p:nvSpPr>
          <p:spPr>
            <a:xfrm flipV="1">
              <a:off x="249550" y="211855"/>
              <a:ext cx="61661" cy="94337"/>
            </a:xfrm>
            <a:prstGeom prst="line">
              <a:avLst/>
            </a:prstGeom>
            <a:ln w="12700" cap="flat">
              <a:solidFill>
                <a:srgbClr val="201751"/>
              </a:solidFill>
              <a:prstDash val="solid"/>
              <a:headEnd type="none" w="sm" len="sm"/>
              <a:tailEnd type="none" w="sm" len="sm"/>
            </a:ln>
          </p:spPr>
          <p:txBody>
            <a:bodyPr/>
            <a:lstStyle/>
            <a:p>
              <a:endParaRPr lang="en-GB"/>
            </a:p>
          </p:txBody>
        </p:sp>
      </p:grpSp>
      <p:sp>
        <p:nvSpPr>
          <p:cNvPr id="35" name="Freeform 35"/>
          <p:cNvSpPr/>
          <p:nvPr/>
        </p:nvSpPr>
        <p:spPr>
          <a:xfrm>
            <a:off x="14366883" y="289379"/>
            <a:ext cx="3746456" cy="1421572"/>
          </a:xfrm>
          <a:custGeom>
            <a:avLst/>
            <a:gdLst/>
            <a:ahLst/>
            <a:cxnLst/>
            <a:rect l="l" t="t" r="r" b="b"/>
            <a:pathLst>
              <a:path w="3746456" h="1421572">
                <a:moveTo>
                  <a:pt x="0" y="0"/>
                </a:moveTo>
                <a:lnTo>
                  <a:pt x="3746457" y="0"/>
                </a:lnTo>
                <a:lnTo>
                  <a:pt x="3746457" y="1421572"/>
                </a:lnTo>
                <a:lnTo>
                  <a:pt x="0" y="1421572"/>
                </a:lnTo>
                <a:lnTo>
                  <a:pt x="0" y="0"/>
                </a:lnTo>
                <a:close/>
              </a:path>
            </a:pathLst>
          </a:custGeom>
          <a:blipFill>
            <a:blip r:embed="rId5"/>
            <a:stretch>
              <a:fillRect/>
            </a:stretch>
          </a:blipFill>
        </p:spPr>
        <p:txBody>
          <a:bodyPr/>
          <a:lstStyle/>
          <a:p>
            <a:endParaRPr lang="en-GB"/>
          </a:p>
        </p:txBody>
      </p:sp>
      <p:graphicFrame>
        <p:nvGraphicFramePr>
          <p:cNvPr id="37" name="TextBox 8">
            <a:extLst>
              <a:ext uri="{FF2B5EF4-FFF2-40B4-BE49-F238E27FC236}">
                <a16:creationId xmlns:a16="http://schemas.microsoft.com/office/drawing/2014/main" id="{D3E89432-AF56-174A-5C94-62FEC2D6BE56}"/>
              </a:ext>
            </a:extLst>
          </p:cNvPr>
          <p:cNvGraphicFramePr/>
          <p:nvPr>
            <p:extLst>
              <p:ext uri="{D42A27DB-BD31-4B8C-83A1-F6EECF244321}">
                <p14:modId xmlns:p14="http://schemas.microsoft.com/office/powerpoint/2010/main" val="3457254573"/>
              </p:ext>
            </p:extLst>
          </p:nvPr>
        </p:nvGraphicFramePr>
        <p:xfrm>
          <a:off x="464244" y="2095500"/>
          <a:ext cx="14470956" cy="709425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347143960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3752</TotalTime>
  <Words>1282</Words>
  <Application>Microsoft Office PowerPoint</Application>
  <PresentationFormat>Custom</PresentationFormat>
  <Paragraphs>128</Paragraphs>
  <Slides>10</Slides>
  <Notes>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Canva Sans</vt:lpstr>
      <vt:lpstr>Montserrat</vt: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New presentation template - dark</dc:title>
  <dc:creator>Symes, Georgia</dc:creator>
  <cp:lastModifiedBy>WINDOW Emily 58911</cp:lastModifiedBy>
  <cp:revision>46</cp:revision>
  <dcterms:created xsi:type="dcterms:W3CDTF">2006-08-16T00:00:00Z</dcterms:created>
  <dcterms:modified xsi:type="dcterms:W3CDTF">2025-07-29T10:27:23Z</dcterms:modified>
  <dc:identifier>DAFpEonIjnc</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ccbfa385-8296-4297-a9ac-837a1833737a_Enabled">
    <vt:lpwstr>true</vt:lpwstr>
  </property>
  <property fmtid="{D5CDD505-2E9C-101B-9397-08002B2CF9AE}" pid="3" name="MSIP_Label_ccbfa385-8296-4297-a9ac-837a1833737a_SetDate">
    <vt:lpwstr>2023-12-01T09:09:34Z</vt:lpwstr>
  </property>
  <property fmtid="{D5CDD505-2E9C-101B-9397-08002B2CF9AE}" pid="4" name="MSIP_Label_ccbfa385-8296-4297-a9ac-837a1833737a_Method">
    <vt:lpwstr>Standard</vt:lpwstr>
  </property>
  <property fmtid="{D5CDD505-2E9C-101B-9397-08002B2CF9AE}" pid="5" name="MSIP_Label_ccbfa385-8296-4297-a9ac-837a1833737a_Name">
    <vt:lpwstr>ccbfa385-8296-4297-a9ac-837a1833737a</vt:lpwstr>
  </property>
  <property fmtid="{D5CDD505-2E9C-101B-9397-08002B2CF9AE}" pid="6" name="MSIP_Label_ccbfa385-8296-4297-a9ac-837a1833737a_SiteId">
    <vt:lpwstr>4515d0c5-b418-4cfa-9741-222da68a18d7</vt:lpwstr>
  </property>
  <property fmtid="{D5CDD505-2E9C-101B-9397-08002B2CF9AE}" pid="7" name="MSIP_Label_ccbfa385-8296-4297-a9ac-837a1833737a_ActionId">
    <vt:lpwstr>d84ed50c-cb5c-46da-ac98-b02fa858fdcc</vt:lpwstr>
  </property>
  <property fmtid="{D5CDD505-2E9C-101B-9397-08002B2CF9AE}" pid="8" name="MSIP_Label_ccbfa385-8296-4297-a9ac-837a1833737a_ContentBits">
    <vt:lpwstr>0</vt:lpwstr>
  </property>
</Properties>
</file>