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24"/>
  </p:notesMasterIdLst>
  <p:sldIdLst>
    <p:sldId id="259" r:id="rId5"/>
    <p:sldId id="269" r:id="rId6"/>
    <p:sldId id="280" r:id="rId7"/>
    <p:sldId id="275" r:id="rId8"/>
    <p:sldId id="277" r:id="rId9"/>
    <p:sldId id="281" r:id="rId10"/>
    <p:sldId id="276" r:id="rId11"/>
    <p:sldId id="273" r:id="rId12"/>
    <p:sldId id="272" r:id="rId13"/>
    <p:sldId id="279" r:id="rId14"/>
    <p:sldId id="268" r:id="rId15"/>
    <p:sldId id="258" r:id="rId16"/>
    <p:sldId id="257" r:id="rId17"/>
    <p:sldId id="267" r:id="rId18"/>
    <p:sldId id="266" r:id="rId19"/>
    <p:sldId id="265" r:id="rId20"/>
    <p:sldId id="282" r:id="rId21"/>
    <p:sldId id="262" r:id="rId22"/>
    <p:sldId id="26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EBB4"/>
    <a:srgbClr val="96DCF8"/>
    <a:srgbClr val="C39BE1"/>
    <a:srgbClr val="EF5FE1"/>
    <a:srgbClr val="E7CA81"/>
    <a:srgbClr val="F2EF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7F95B-8BD4-5619-3843-308B2757816B}" v="71" dt="2025-05-01T14:30:14.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66" autoAdjust="0"/>
  </p:normalViewPr>
  <p:slideViewPr>
    <p:cSldViewPr snapToGrid="0">
      <p:cViewPr varScale="1">
        <p:scale>
          <a:sx n="39" d="100"/>
          <a:sy n="39" d="100"/>
        </p:scale>
        <p:origin x="6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0E9F56-0163-479D-AEDE-201F28A89672}"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8B69DC25-4FF3-4E44-AECC-D4F7BC0CA68F}">
      <dgm:prSet/>
      <dgm:spPr>
        <a:solidFill>
          <a:schemeClr val="accent6"/>
        </a:solidFill>
        <a:ln>
          <a:solidFill>
            <a:schemeClr val="accent6"/>
          </a:solidFill>
        </a:ln>
      </dgm:spPr>
      <dgm:t>
        <a:bodyPr/>
        <a:lstStyle/>
        <a:p>
          <a:r>
            <a:rPr lang="en-US" dirty="0"/>
            <a:t>Healthy Knowsley Service for Children, Young People and their Families</a:t>
          </a:r>
        </a:p>
      </dgm:t>
    </dgm:pt>
    <dgm:pt modelId="{CDFE7E6B-08D6-4270-B250-D0CB8FF4F470}" type="parTrans" cxnId="{484C936D-8684-4153-9B6A-34FB9C6C617E}">
      <dgm:prSet/>
      <dgm:spPr/>
      <dgm:t>
        <a:bodyPr/>
        <a:lstStyle/>
        <a:p>
          <a:endParaRPr lang="en-US"/>
        </a:p>
      </dgm:t>
    </dgm:pt>
    <dgm:pt modelId="{A4542EDE-3B52-4293-82E0-951AA70A2F83}" type="sibTrans" cxnId="{484C936D-8684-4153-9B6A-34FB9C6C617E}">
      <dgm:prSet phldrT="02" phldr="0"/>
      <dgm:spPr/>
      <dgm:t>
        <a:bodyPr/>
        <a:lstStyle/>
        <a:p>
          <a:r>
            <a:rPr lang="en-US"/>
            <a:t>02</a:t>
          </a:r>
        </a:p>
      </dgm:t>
    </dgm:pt>
    <dgm:pt modelId="{16DF8CC5-181D-4D27-A306-DA9347002354}">
      <dgm:prSet/>
      <dgm:spPr/>
      <dgm:t>
        <a:bodyPr/>
        <a:lstStyle/>
        <a:p>
          <a:r>
            <a:rPr lang="en-US"/>
            <a:t>Oral Health Improvement </a:t>
          </a:r>
        </a:p>
      </dgm:t>
    </dgm:pt>
    <dgm:pt modelId="{CE7B05F3-1FA1-479D-819C-9BED6FD387FF}" type="parTrans" cxnId="{218D3973-4917-424D-A2D0-E35CC00774D9}">
      <dgm:prSet/>
      <dgm:spPr/>
      <dgm:t>
        <a:bodyPr/>
        <a:lstStyle/>
        <a:p>
          <a:endParaRPr lang="en-US"/>
        </a:p>
      </dgm:t>
    </dgm:pt>
    <dgm:pt modelId="{65619A1B-1BEC-4D19-A02D-C7E5A1BFB02A}" type="sibTrans" cxnId="{218D3973-4917-424D-A2D0-E35CC00774D9}">
      <dgm:prSet phldrT="03" phldr="0"/>
      <dgm:spPr/>
      <dgm:t>
        <a:bodyPr/>
        <a:lstStyle/>
        <a:p>
          <a:r>
            <a:rPr lang="en-US"/>
            <a:t>03</a:t>
          </a:r>
        </a:p>
      </dgm:t>
    </dgm:pt>
    <dgm:pt modelId="{64CEB9D9-18C9-483A-B1EA-69781D700452}">
      <dgm:prSet/>
      <dgm:spPr>
        <a:solidFill>
          <a:schemeClr val="accent5"/>
        </a:solidFill>
        <a:ln>
          <a:solidFill>
            <a:schemeClr val="accent5"/>
          </a:solidFill>
        </a:ln>
      </dgm:spPr>
      <dgm:t>
        <a:bodyPr/>
        <a:lstStyle/>
        <a:p>
          <a:r>
            <a:rPr lang="en-US" dirty="0"/>
            <a:t>Healthy</a:t>
          </a:r>
          <a:r>
            <a:rPr lang="en-US" baseline="0" dirty="0"/>
            <a:t> Knowsley Service for Adults and Pregnant Women</a:t>
          </a:r>
          <a:endParaRPr lang="en-US" dirty="0"/>
        </a:p>
      </dgm:t>
    </dgm:pt>
    <dgm:pt modelId="{0AFE34FF-9C41-4CB9-A9F4-1492622531CF}" type="parTrans" cxnId="{8CC546C8-DDC1-4235-9081-E65C80DDE363}">
      <dgm:prSet/>
      <dgm:spPr/>
      <dgm:t>
        <a:bodyPr/>
        <a:lstStyle/>
        <a:p>
          <a:endParaRPr lang="en-GB"/>
        </a:p>
      </dgm:t>
    </dgm:pt>
    <dgm:pt modelId="{D7813DAF-80EB-4E6B-82CA-AA486F8EF15B}" type="sibTrans" cxnId="{8CC546C8-DDC1-4235-9081-E65C80DDE363}">
      <dgm:prSet phldrT="01" phldr="0"/>
      <dgm:spPr/>
      <dgm:t>
        <a:bodyPr/>
        <a:lstStyle/>
        <a:p>
          <a:r>
            <a:rPr lang="en-GB"/>
            <a:t>01</a:t>
          </a:r>
        </a:p>
      </dgm:t>
    </dgm:pt>
    <dgm:pt modelId="{9EECEAF5-7CCC-4F43-B8C0-6514DFABF18B}" type="pres">
      <dgm:prSet presAssocID="{DA0E9F56-0163-479D-AEDE-201F28A89672}" presName="Name0" presStyleCnt="0">
        <dgm:presLayoutVars>
          <dgm:animLvl val="lvl"/>
          <dgm:resizeHandles val="exact"/>
        </dgm:presLayoutVars>
      </dgm:prSet>
      <dgm:spPr/>
    </dgm:pt>
    <dgm:pt modelId="{B65AAC2D-D7FD-413C-AFE3-5141C7295F51}" type="pres">
      <dgm:prSet presAssocID="{64CEB9D9-18C9-483A-B1EA-69781D700452}" presName="compositeNode" presStyleCnt="0">
        <dgm:presLayoutVars>
          <dgm:bulletEnabled val="1"/>
        </dgm:presLayoutVars>
      </dgm:prSet>
      <dgm:spPr/>
    </dgm:pt>
    <dgm:pt modelId="{16D94C6B-4AAA-4615-AE65-D520A6BE2D06}" type="pres">
      <dgm:prSet presAssocID="{64CEB9D9-18C9-483A-B1EA-69781D700452}" presName="bgRect" presStyleLbl="alignNode1" presStyleIdx="0" presStyleCnt="3"/>
      <dgm:spPr/>
    </dgm:pt>
    <dgm:pt modelId="{3EDBE223-FD26-4CFF-8F89-C753F862AAA8}" type="pres">
      <dgm:prSet presAssocID="{D7813DAF-80EB-4E6B-82CA-AA486F8EF15B}" presName="sibTransNodeRect" presStyleLbl="alignNode1" presStyleIdx="0" presStyleCnt="3">
        <dgm:presLayoutVars>
          <dgm:chMax val="0"/>
          <dgm:bulletEnabled val="1"/>
        </dgm:presLayoutVars>
      </dgm:prSet>
      <dgm:spPr/>
    </dgm:pt>
    <dgm:pt modelId="{CB5512BB-F139-45A1-B26D-52A8FD494175}" type="pres">
      <dgm:prSet presAssocID="{64CEB9D9-18C9-483A-B1EA-69781D700452}" presName="nodeRect" presStyleLbl="alignNode1" presStyleIdx="0" presStyleCnt="3">
        <dgm:presLayoutVars>
          <dgm:bulletEnabled val="1"/>
        </dgm:presLayoutVars>
      </dgm:prSet>
      <dgm:spPr/>
    </dgm:pt>
    <dgm:pt modelId="{4DF9F7D6-0562-47F1-B32A-BCEBFE5104B6}" type="pres">
      <dgm:prSet presAssocID="{D7813DAF-80EB-4E6B-82CA-AA486F8EF15B}" presName="sibTrans" presStyleCnt="0"/>
      <dgm:spPr/>
    </dgm:pt>
    <dgm:pt modelId="{964F798A-EA75-455A-BAF8-E31BC2044593}" type="pres">
      <dgm:prSet presAssocID="{8B69DC25-4FF3-4E44-AECC-D4F7BC0CA68F}" presName="compositeNode" presStyleCnt="0">
        <dgm:presLayoutVars>
          <dgm:bulletEnabled val="1"/>
        </dgm:presLayoutVars>
      </dgm:prSet>
      <dgm:spPr/>
    </dgm:pt>
    <dgm:pt modelId="{6C8010BF-2620-4797-8F0F-FD01E3A66EB9}" type="pres">
      <dgm:prSet presAssocID="{8B69DC25-4FF3-4E44-AECC-D4F7BC0CA68F}" presName="bgRect" presStyleLbl="alignNode1" presStyleIdx="1" presStyleCnt="3"/>
      <dgm:spPr/>
    </dgm:pt>
    <dgm:pt modelId="{1C2BB608-C845-4934-8EC3-7425D5C5BE20}" type="pres">
      <dgm:prSet presAssocID="{A4542EDE-3B52-4293-82E0-951AA70A2F83}" presName="sibTransNodeRect" presStyleLbl="alignNode1" presStyleIdx="1" presStyleCnt="3">
        <dgm:presLayoutVars>
          <dgm:chMax val="0"/>
          <dgm:bulletEnabled val="1"/>
        </dgm:presLayoutVars>
      </dgm:prSet>
      <dgm:spPr/>
    </dgm:pt>
    <dgm:pt modelId="{AB9734BD-59D5-4BEC-AE39-171DB6B84192}" type="pres">
      <dgm:prSet presAssocID="{8B69DC25-4FF3-4E44-AECC-D4F7BC0CA68F}" presName="nodeRect" presStyleLbl="alignNode1" presStyleIdx="1" presStyleCnt="3">
        <dgm:presLayoutVars>
          <dgm:bulletEnabled val="1"/>
        </dgm:presLayoutVars>
      </dgm:prSet>
      <dgm:spPr/>
    </dgm:pt>
    <dgm:pt modelId="{9F622152-B1BD-4936-941B-34E9583B57C8}" type="pres">
      <dgm:prSet presAssocID="{A4542EDE-3B52-4293-82E0-951AA70A2F83}" presName="sibTrans" presStyleCnt="0"/>
      <dgm:spPr/>
    </dgm:pt>
    <dgm:pt modelId="{7CA6336A-0B1A-4E73-9435-A3A8E2FC0D17}" type="pres">
      <dgm:prSet presAssocID="{16DF8CC5-181D-4D27-A306-DA9347002354}" presName="compositeNode" presStyleCnt="0">
        <dgm:presLayoutVars>
          <dgm:bulletEnabled val="1"/>
        </dgm:presLayoutVars>
      </dgm:prSet>
      <dgm:spPr/>
    </dgm:pt>
    <dgm:pt modelId="{3FCAC468-74F9-4B22-9F20-7C1132673B7E}" type="pres">
      <dgm:prSet presAssocID="{16DF8CC5-181D-4D27-A306-DA9347002354}" presName="bgRect" presStyleLbl="alignNode1" presStyleIdx="2" presStyleCnt="3"/>
      <dgm:spPr/>
    </dgm:pt>
    <dgm:pt modelId="{35059972-B07D-4E7D-8C0C-61E28A88FAE4}" type="pres">
      <dgm:prSet presAssocID="{65619A1B-1BEC-4D19-A02D-C7E5A1BFB02A}" presName="sibTransNodeRect" presStyleLbl="alignNode1" presStyleIdx="2" presStyleCnt="3">
        <dgm:presLayoutVars>
          <dgm:chMax val="0"/>
          <dgm:bulletEnabled val="1"/>
        </dgm:presLayoutVars>
      </dgm:prSet>
      <dgm:spPr/>
    </dgm:pt>
    <dgm:pt modelId="{EA096119-B536-4117-B55E-6FF737FA8CF9}" type="pres">
      <dgm:prSet presAssocID="{16DF8CC5-181D-4D27-A306-DA9347002354}" presName="nodeRect" presStyleLbl="alignNode1" presStyleIdx="2" presStyleCnt="3">
        <dgm:presLayoutVars>
          <dgm:bulletEnabled val="1"/>
        </dgm:presLayoutVars>
      </dgm:prSet>
      <dgm:spPr/>
    </dgm:pt>
  </dgm:ptLst>
  <dgm:cxnLst>
    <dgm:cxn modelId="{D6E8BC28-8AD8-46BA-ACE5-A06434BE34DF}" type="presOf" srcId="{64CEB9D9-18C9-483A-B1EA-69781D700452}" destId="{CB5512BB-F139-45A1-B26D-52A8FD494175}" srcOrd="1" destOrd="0" presId="urn:microsoft.com/office/officeart/2016/7/layout/LinearBlockProcessNumbered"/>
    <dgm:cxn modelId="{B3E9512B-F0DA-47CE-94CE-45EA86593FCB}" type="presOf" srcId="{A4542EDE-3B52-4293-82E0-951AA70A2F83}" destId="{1C2BB608-C845-4934-8EC3-7425D5C5BE20}" srcOrd="0" destOrd="0" presId="urn:microsoft.com/office/officeart/2016/7/layout/LinearBlockProcessNumbered"/>
    <dgm:cxn modelId="{1A32902B-59AF-4B05-B866-2840FAF36B31}" type="presOf" srcId="{8B69DC25-4FF3-4E44-AECC-D4F7BC0CA68F}" destId="{6C8010BF-2620-4797-8F0F-FD01E3A66EB9}" srcOrd="0" destOrd="0" presId="urn:microsoft.com/office/officeart/2016/7/layout/LinearBlockProcessNumbered"/>
    <dgm:cxn modelId="{3CCE3839-DD7C-4E4C-B450-B25054C4EC6E}" type="presOf" srcId="{16DF8CC5-181D-4D27-A306-DA9347002354}" destId="{EA096119-B536-4117-B55E-6FF737FA8CF9}" srcOrd="1" destOrd="0" presId="urn:microsoft.com/office/officeart/2016/7/layout/LinearBlockProcessNumbered"/>
    <dgm:cxn modelId="{7E8F0444-D723-48FD-B3FA-22E72FFDCEF5}" type="presOf" srcId="{64CEB9D9-18C9-483A-B1EA-69781D700452}" destId="{16D94C6B-4AAA-4615-AE65-D520A6BE2D06}" srcOrd="0" destOrd="0" presId="urn:microsoft.com/office/officeart/2016/7/layout/LinearBlockProcessNumbered"/>
    <dgm:cxn modelId="{484C936D-8684-4153-9B6A-34FB9C6C617E}" srcId="{DA0E9F56-0163-479D-AEDE-201F28A89672}" destId="{8B69DC25-4FF3-4E44-AECC-D4F7BC0CA68F}" srcOrd="1" destOrd="0" parTransId="{CDFE7E6B-08D6-4270-B250-D0CB8FF4F470}" sibTransId="{A4542EDE-3B52-4293-82E0-951AA70A2F83}"/>
    <dgm:cxn modelId="{218D3973-4917-424D-A2D0-E35CC00774D9}" srcId="{DA0E9F56-0163-479D-AEDE-201F28A89672}" destId="{16DF8CC5-181D-4D27-A306-DA9347002354}" srcOrd="2" destOrd="0" parTransId="{CE7B05F3-1FA1-479D-819C-9BED6FD387FF}" sibTransId="{65619A1B-1BEC-4D19-A02D-C7E5A1BFB02A}"/>
    <dgm:cxn modelId="{8711DD88-3E05-4B04-B481-F979F89F82A8}" type="presOf" srcId="{16DF8CC5-181D-4D27-A306-DA9347002354}" destId="{3FCAC468-74F9-4B22-9F20-7C1132673B7E}" srcOrd="0" destOrd="0" presId="urn:microsoft.com/office/officeart/2016/7/layout/LinearBlockProcessNumbered"/>
    <dgm:cxn modelId="{4025B18B-A688-4266-A775-FBD8CE05A015}" type="presOf" srcId="{8B69DC25-4FF3-4E44-AECC-D4F7BC0CA68F}" destId="{AB9734BD-59D5-4BEC-AE39-171DB6B84192}" srcOrd="1" destOrd="0" presId="urn:microsoft.com/office/officeart/2016/7/layout/LinearBlockProcessNumbered"/>
    <dgm:cxn modelId="{DB99FEB2-CFFA-43DE-B3F5-DD3845F19CD4}" type="presOf" srcId="{65619A1B-1BEC-4D19-A02D-C7E5A1BFB02A}" destId="{35059972-B07D-4E7D-8C0C-61E28A88FAE4}" srcOrd="0" destOrd="0" presId="urn:microsoft.com/office/officeart/2016/7/layout/LinearBlockProcessNumbered"/>
    <dgm:cxn modelId="{1DD344BA-52A1-4572-9A28-FD3E17696AEE}" type="presOf" srcId="{DA0E9F56-0163-479D-AEDE-201F28A89672}" destId="{9EECEAF5-7CCC-4F43-B8C0-6514DFABF18B}" srcOrd="0" destOrd="0" presId="urn:microsoft.com/office/officeart/2016/7/layout/LinearBlockProcessNumbered"/>
    <dgm:cxn modelId="{8CC546C8-DDC1-4235-9081-E65C80DDE363}" srcId="{DA0E9F56-0163-479D-AEDE-201F28A89672}" destId="{64CEB9D9-18C9-483A-B1EA-69781D700452}" srcOrd="0" destOrd="0" parTransId="{0AFE34FF-9C41-4CB9-A9F4-1492622531CF}" sibTransId="{D7813DAF-80EB-4E6B-82CA-AA486F8EF15B}"/>
    <dgm:cxn modelId="{A7ADCDE8-7D5F-4088-B510-18A324F031F1}" type="presOf" srcId="{D7813DAF-80EB-4E6B-82CA-AA486F8EF15B}" destId="{3EDBE223-FD26-4CFF-8F89-C753F862AAA8}" srcOrd="0" destOrd="0" presId="urn:microsoft.com/office/officeart/2016/7/layout/LinearBlockProcessNumbered"/>
    <dgm:cxn modelId="{D93DAEE5-1B2A-4A53-926A-ADDB900D6FC8}" type="presParOf" srcId="{9EECEAF5-7CCC-4F43-B8C0-6514DFABF18B}" destId="{B65AAC2D-D7FD-413C-AFE3-5141C7295F51}" srcOrd="0" destOrd="0" presId="urn:microsoft.com/office/officeart/2016/7/layout/LinearBlockProcessNumbered"/>
    <dgm:cxn modelId="{EFC2AC11-2B9F-4246-A306-B089A96E6A7B}" type="presParOf" srcId="{B65AAC2D-D7FD-413C-AFE3-5141C7295F51}" destId="{16D94C6B-4AAA-4615-AE65-D520A6BE2D06}" srcOrd="0" destOrd="0" presId="urn:microsoft.com/office/officeart/2016/7/layout/LinearBlockProcessNumbered"/>
    <dgm:cxn modelId="{D7F51076-5488-49C2-86AF-5598CB3AF59A}" type="presParOf" srcId="{B65AAC2D-D7FD-413C-AFE3-5141C7295F51}" destId="{3EDBE223-FD26-4CFF-8F89-C753F862AAA8}" srcOrd="1" destOrd="0" presId="urn:microsoft.com/office/officeart/2016/7/layout/LinearBlockProcessNumbered"/>
    <dgm:cxn modelId="{19CE78DA-B3C9-408D-A36A-F2DD976F2935}" type="presParOf" srcId="{B65AAC2D-D7FD-413C-AFE3-5141C7295F51}" destId="{CB5512BB-F139-45A1-B26D-52A8FD494175}" srcOrd="2" destOrd="0" presId="urn:microsoft.com/office/officeart/2016/7/layout/LinearBlockProcessNumbered"/>
    <dgm:cxn modelId="{5BD280D7-82C0-40C3-9660-B510AB8068D7}" type="presParOf" srcId="{9EECEAF5-7CCC-4F43-B8C0-6514DFABF18B}" destId="{4DF9F7D6-0562-47F1-B32A-BCEBFE5104B6}" srcOrd="1" destOrd="0" presId="urn:microsoft.com/office/officeart/2016/7/layout/LinearBlockProcessNumbered"/>
    <dgm:cxn modelId="{656110E7-F375-44C7-BB83-8B14F2608812}" type="presParOf" srcId="{9EECEAF5-7CCC-4F43-B8C0-6514DFABF18B}" destId="{964F798A-EA75-455A-BAF8-E31BC2044593}" srcOrd="2" destOrd="0" presId="urn:microsoft.com/office/officeart/2016/7/layout/LinearBlockProcessNumbered"/>
    <dgm:cxn modelId="{61FF5400-1B52-41E4-9144-4B4DBFAA894E}" type="presParOf" srcId="{964F798A-EA75-455A-BAF8-E31BC2044593}" destId="{6C8010BF-2620-4797-8F0F-FD01E3A66EB9}" srcOrd="0" destOrd="0" presId="urn:microsoft.com/office/officeart/2016/7/layout/LinearBlockProcessNumbered"/>
    <dgm:cxn modelId="{6A6C4B3D-4730-4C1B-9358-F6EE9E6F7BEC}" type="presParOf" srcId="{964F798A-EA75-455A-BAF8-E31BC2044593}" destId="{1C2BB608-C845-4934-8EC3-7425D5C5BE20}" srcOrd="1" destOrd="0" presId="urn:microsoft.com/office/officeart/2016/7/layout/LinearBlockProcessNumbered"/>
    <dgm:cxn modelId="{F304ED6E-CBB1-4501-B478-AD8F7B0D2D2A}" type="presParOf" srcId="{964F798A-EA75-455A-BAF8-E31BC2044593}" destId="{AB9734BD-59D5-4BEC-AE39-171DB6B84192}" srcOrd="2" destOrd="0" presId="urn:microsoft.com/office/officeart/2016/7/layout/LinearBlockProcessNumbered"/>
    <dgm:cxn modelId="{D2F4C9F4-1989-4E7A-B17B-815C2B44E621}" type="presParOf" srcId="{9EECEAF5-7CCC-4F43-B8C0-6514DFABF18B}" destId="{9F622152-B1BD-4936-941B-34E9583B57C8}" srcOrd="3" destOrd="0" presId="urn:microsoft.com/office/officeart/2016/7/layout/LinearBlockProcessNumbered"/>
    <dgm:cxn modelId="{5BC0AD0B-77E0-4F45-A8BB-5CF19CA2735A}" type="presParOf" srcId="{9EECEAF5-7CCC-4F43-B8C0-6514DFABF18B}" destId="{7CA6336A-0B1A-4E73-9435-A3A8E2FC0D17}" srcOrd="4" destOrd="0" presId="urn:microsoft.com/office/officeart/2016/7/layout/LinearBlockProcessNumbered"/>
    <dgm:cxn modelId="{B2921027-ED82-4A6D-BA06-7922C764FBA3}" type="presParOf" srcId="{7CA6336A-0B1A-4E73-9435-A3A8E2FC0D17}" destId="{3FCAC468-74F9-4B22-9F20-7C1132673B7E}" srcOrd="0" destOrd="0" presId="urn:microsoft.com/office/officeart/2016/7/layout/LinearBlockProcessNumbered"/>
    <dgm:cxn modelId="{6350256B-3977-4856-AEFE-531E49B817BF}" type="presParOf" srcId="{7CA6336A-0B1A-4E73-9435-A3A8E2FC0D17}" destId="{35059972-B07D-4E7D-8C0C-61E28A88FAE4}" srcOrd="1" destOrd="0" presId="urn:microsoft.com/office/officeart/2016/7/layout/LinearBlockProcessNumbered"/>
    <dgm:cxn modelId="{61DC7A1A-DA44-4688-9645-99FEB29BEAE2}" type="presParOf" srcId="{7CA6336A-0B1A-4E73-9435-A3A8E2FC0D17}" destId="{EA096119-B536-4117-B55E-6FF737FA8CF9}"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5846AF-A672-462C-A7EB-2A4274A4587B}"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55A72A37-32CA-405F-A344-4D4DAE6D3EA0}">
      <dgm:prSet phldrT="[Text]"/>
      <dgm:spPr>
        <a:solidFill>
          <a:srgbClr val="F2EF76">
            <a:alpha val="49804"/>
          </a:srgbClr>
        </a:solidFill>
      </dgm:spPr>
      <dgm:t>
        <a:bodyPr/>
        <a:lstStyle/>
        <a:p>
          <a:r>
            <a:rPr lang="en-GB"/>
            <a:t>Awareness Raising and Engagement</a:t>
          </a:r>
        </a:p>
      </dgm:t>
    </dgm:pt>
    <dgm:pt modelId="{4C56CFDF-5BC4-4EFC-B084-C9DAB3330721}" type="parTrans" cxnId="{1B89D955-08CF-4660-A64C-386B4EC0F3E4}">
      <dgm:prSet/>
      <dgm:spPr/>
      <dgm:t>
        <a:bodyPr/>
        <a:lstStyle/>
        <a:p>
          <a:endParaRPr lang="en-GB"/>
        </a:p>
      </dgm:t>
    </dgm:pt>
    <dgm:pt modelId="{0CCED21C-1C0D-4C2D-881A-2D0D37E3B68C}" type="sibTrans" cxnId="{1B89D955-08CF-4660-A64C-386B4EC0F3E4}">
      <dgm:prSet/>
      <dgm:spPr/>
      <dgm:t>
        <a:bodyPr/>
        <a:lstStyle/>
        <a:p>
          <a:endParaRPr lang="en-GB"/>
        </a:p>
      </dgm:t>
    </dgm:pt>
    <dgm:pt modelId="{E8C6AADD-5405-4415-8824-B5FB06C6C8C7}">
      <dgm:prSet/>
      <dgm:spPr>
        <a:solidFill>
          <a:srgbClr val="E7CA81">
            <a:alpha val="50000"/>
          </a:srgbClr>
        </a:solidFill>
      </dgm:spPr>
      <dgm:t>
        <a:bodyPr/>
        <a:lstStyle/>
        <a:p>
          <a:r>
            <a:rPr lang="en-GB"/>
            <a:t>Education and Advocacy </a:t>
          </a:r>
        </a:p>
      </dgm:t>
    </dgm:pt>
    <dgm:pt modelId="{614398EE-95EF-4683-8405-337CB2809D7D}" type="parTrans" cxnId="{DFAF323F-E48B-403A-929F-2E101898A98E}">
      <dgm:prSet/>
      <dgm:spPr/>
      <dgm:t>
        <a:bodyPr/>
        <a:lstStyle/>
        <a:p>
          <a:endParaRPr lang="en-GB"/>
        </a:p>
      </dgm:t>
    </dgm:pt>
    <dgm:pt modelId="{02080257-1D8C-4959-A78F-E728EFD9650F}" type="sibTrans" cxnId="{DFAF323F-E48B-403A-929F-2E101898A98E}">
      <dgm:prSet/>
      <dgm:spPr/>
      <dgm:t>
        <a:bodyPr/>
        <a:lstStyle/>
        <a:p>
          <a:endParaRPr lang="en-GB"/>
        </a:p>
      </dgm:t>
    </dgm:pt>
    <dgm:pt modelId="{C5416420-DFAC-49AA-ADAC-DB8BF46ECFE5}">
      <dgm:prSet/>
      <dgm:spPr>
        <a:solidFill>
          <a:srgbClr val="EF5FE1">
            <a:alpha val="50000"/>
          </a:srgbClr>
        </a:solidFill>
      </dgm:spPr>
      <dgm:t>
        <a:bodyPr/>
        <a:lstStyle/>
        <a:p>
          <a:r>
            <a:rPr lang="en-GB"/>
            <a:t>Training and Development</a:t>
          </a:r>
        </a:p>
      </dgm:t>
    </dgm:pt>
    <dgm:pt modelId="{61AA87FB-BB25-4F4B-A3FE-82904CCE34F4}" type="parTrans" cxnId="{6639B9A5-347E-4514-936D-E1E10856322A}">
      <dgm:prSet/>
      <dgm:spPr/>
      <dgm:t>
        <a:bodyPr/>
        <a:lstStyle/>
        <a:p>
          <a:endParaRPr lang="en-GB"/>
        </a:p>
      </dgm:t>
    </dgm:pt>
    <dgm:pt modelId="{14523274-4DCF-4556-88DC-263ADBD0F6ED}" type="sibTrans" cxnId="{6639B9A5-347E-4514-936D-E1E10856322A}">
      <dgm:prSet/>
      <dgm:spPr/>
      <dgm:t>
        <a:bodyPr/>
        <a:lstStyle/>
        <a:p>
          <a:endParaRPr lang="en-GB"/>
        </a:p>
      </dgm:t>
    </dgm:pt>
    <dgm:pt modelId="{AD0774C3-8644-4C7A-B3D0-AB308B2147DD}">
      <dgm:prSet/>
      <dgm:spPr>
        <a:solidFill>
          <a:srgbClr val="ABEBB4">
            <a:alpha val="50000"/>
          </a:srgbClr>
        </a:solidFill>
      </dgm:spPr>
      <dgm:t>
        <a:bodyPr/>
        <a:lstStyle/>
        <a:p>
          <a:r>
            <a:rPr lang="en-GB"/>
            <a:t>Supervised Toothbrushing</a:t>
          </a:r>
        </a:p>
      </dgm:t>
    </dgm:pt>
    <dgm:pt modelId="{54A1268C-7FC4-434D-BC35-8B10289A3080}" type="parTrans" cxnId="{214BD675-F62A-40CE-B346-26890CAFB267}">
      <dgm:prSet/>
      <dgm:spPr/>
      <dgm:t>
        <a:bodyPr/>
        <a:lstStyle/>
        <a:p>
          <a:endParaRPr lang="en-GB"/>
        </a:p>
      </dgm:t>
    </dgm:pt>
    <dgm:pt modelId="{7879367A-671B-4A8C-BC68-0FB7C3F8E710}" type="sibTrans" cxnId="{214BD675-F62A-40CE-B346-26890CAFB267}">
      <dgm:prSet/>
      <dgm:spPr/>
      <dgm:t>
        <a:bodyPr/>
        <a:lstStyle/>
        <a:p>
          <a:endParaRPr lang="en-GB"/>
        </a:p>
      </dgm:t>
    </dgm:pt>
    <dgm:pt modelId="{83C3AA87-D5E4-4587-AE06-EA91EC644D1E}">
      <dgm:prSet/>
      <dgm:spPr>
        <a:solidFill>
          <a:srgbClr val="C39BE1">
            <a:alpha val="50000"/>
          </a:srgbClr>
        </a:solidFill>
      </dgm:spPr>
      <dgm:t>
        <a:bodyPr/>
        <a:lstStyle/>
        <a:p>
          <a:r>
            <a:rPr lang="en-GB"/>
            <a:t>Maintaining Healthy Teeth and Gums</a:t>
          </a:r>
        </a:p>
      </dgm:t>
    </dgm:pt>
    <dgm:pt modelId="{3E2460B0-694D-47C1-957C-BADF17902FF6}" type="parTrans" cxnId="{77E78FBE-E895-4156-8D86-4C284045C170}">
      <dgm:prSet/>
      <dgm:spPr/>
      <dgm:t>
        <a:bodyPr/>
        <a:lstStyle/>
        <a:p>
          <a:endParaRPr lang="en-GB"/>
        </a:p>
      </dgm:t>
    </dgm:pt>
    <dgm:pt modelId="{E0E86AE1-87DE-44AB-A38C-E8C04C3536D1}" type="sibTrans" cxnId="{77E78FBE-E895-4156-8D86-4C284045C170}">
      <dgm:prSet/>
      <dgm:spPr/>
      <dgm:t>
        <a:bodyPr/>
        <a:lstStyle/>
        <a:p>
          <a:endParaRPr lang="en-GB"/>
        </a:p>
      </dgm:t>
    </dgm:pt>
    <dgm:pt modelId="{C95D85AC-A2B2-4327-BC57-6DE0D05FB7E2}">
      <dgm:prSet/>
      <dgm:spPr>
        <a:solidFill>
          <a:srgbClr val="96DCF8">
            <a:alpha val="50000"/>
          </a:srgbClr>
        </a:solidFill>
      </dgm:spPr>
      <dgm:t>
        <a:bodyPr/>
        <a:lstStyle/>
        <a:p>
          <a:r>
            <a:rPr lang="en-GB" dirty="0"/>
            <a:t>Mouth Care Matters</a:t>
          </a:r>
        </a:p>
      </dgm:t>
    </dgm:pt>
    <dgm:pt modelId="{BEB6130A-9A18-4FD3-B1E8-1B7589745B5E}" type="parTrans" cxnId="{27C005C1-F458-4E7D-868F-6F78DEA945D8}">
      <dgm:prSet/>
      <dgm:spPr/>
      <dgm:t>
        <a:bodyPr/>
        <a:lstStyle/>
        <a:p>
          <a:endParaRPr lang="en-GB"/>
        </a:p>
      </dgm:t>
    </dgm:pt>
    <dgm:pt modelId="{716CF150-2606-410F-A024-19C9286CFE68}" type="sibTrans" cxnId="{27C005C1-F458-4E7D-868F-6F78DEA945D8}">
      <dgm:prSet/>
      <dgm:spPr/>
      <dgm:t>
        <a:bodyPr/>
        <a:lstStyle/>
        <a:p>
          <a:endParaRPr lang="en-GB"/>
        </a:p>
      </dgm:t>
    </dgm:pt>
    <dgm:pt modelId="{4B4FB65F-FAB7-4170-8486-2152A4591233}" type="pres">
      <dgm:prSet presAssocID="{E35846AF-A672-462C-A7EB-2A4274A4587B}" presName="Name0" presStyleCnt="0">
        <dgm:presLayoutVars>
          <dgm:dir/>
          <dgm:resizeHandles val="exact"/>
        </dgm:presLayoutVars>
      </dgm:prSet>
      <dgm:spPr/>
    </dgm:pt>
    <dgm:pt modelId="{08280E65-9B87-4942-BCB7-6455904FD1F1}" type="pres">
      <dgm:prSet presAssocID="{55A72A37-32CA-405F-A344-4D4DAE6D3EA0}" presName="Name5" presStyleLbl="vennNode1" presStyleIdx="0" presStyleCnt="6">
        <dgm:presLayoutVars>
          <dgm:bulletEnabled val="1"/>
        </dgm:presLayoutVars>
      </dgm:prSet>
      <dgm:spPr/>
    </dgm:pt>
    <dgm:pt modelId="{42A65FA2-AE50-4D62-9888-91EF86519103}" type="pres">
      <dgm:prSet presAssocID="{0CCED21C-1C0D-4C2D-881A-2D0D37E3B68C}" presName="space" presStyleCnt="0"/>
      <dgm:spPr/>
    </dgm:pt>
    <dgm:pt modelId="{9A74DDAB-C383-4199-B610-0697350678C5}" type="pres">
      <dgm:prSet presAssocID="{E8C6AADD-5405-4415-8824-B5FB06C6C8C7}" presName="Name5" presStyleLbl="vennNode1" presStyleIdx="1" presStyleCnt="6">
        <dgm:presLayoutVars>
          <dgm:bulletEnabled val="1"/>
        </dgm:presLayoutVars>
      </dgm:prSet>
      <dgm:spPr/>
    </dgm:pt>
    <dgm:pt modelId="{8AE86FFC-C957-4D47-84B3-FE6D538376BB}" type="pres">
      <dgm:prSet presAssocID="{02080257-1D8C-4959-A78F-E728EFD9650F}" presName="space" presStyleCnt="0"/>
      <dgm:spPr/>
    </dgm:pt>
    <dgm:pt modelId="{8B337F41-E84E-45E5-B629-1A62F3FBB727}" type="pres">
      <dgm:prSet presAssocID="{C5416420-DFAC-49AA-ADAC-DB8BF46ECFE5}" presName="Name5" presStyleLbl="vennNode1" presStyleIdx="2" presStyleCnt="6">
        <dgm:presLayoutVars>
          <dgm:bulletEnabled val="1"/>
        </dgm:presLayoutVars>
      </dgm:prSet>
      <dgm:spPr/>
    </dgm:pt>
    <dgm:pt modelId="{C403B134-1B6F-40C9-B5FD-7549798DEEF6}" type="pres">
      <dgm:prSet presAssocID="{14523274-4DCF-4556-88DC-263ADBD0F6ED}" presName="space" presStyleCnt="0"/>
      <dgm:spPr/>
    </dgm:pt>
    <dgm:pt modelId="{6831DE02-1B4C-4E22-94D4-188CBCE00FB3}" type="pres">
      <dgm:prSet presAssocID="{C95D85AC-A2B2-4327-BC57-6DE0D05FB7E2}" presName="Name5" presStyleLbl="vennNode1" presStyleIdx="3" presStyleCnt="6">
        <dgm:presLayoutVars>
          <dgm:bulletEnabled val="1"/>
        </dgm:presLayoutVars>
      </dgm:prSet>
      <dgm:spPr/>
    </dgm:pt>
    <dgm:pt modelId="{6CF2A1C8-DC8D-4A57-AB6A-01086B897E11}" type="pres">
      <dgm:prSet presAssocID="{716CF150-2606-410F-A024-19C9286CFE68}" presName="space" presStyleCnt="0"/>
      <dgm:spPr/>
    </dgm:pt>
    <dgm:pt modelId="{6235675B-31AD-4130-A893-76DA0541B3E4}" type="pres">
      <dgm:prSet presAssocID="{AD0774C3-8644-4C7A-B3D0-AB308B2147DD}" presName="Name5" presStyleLbl="vennNode1" presStyleIdx="4" presStyleCnt="6">
        <dgm:presLayoutVars>
          <dgm:bulletEnabled val="1"/>
        </dgm:presLayoutVars>
      </dgm:prSet>
      <dgm:spPr/>
    </dgm:pt>
    <dgm:pt modelId="{33BF0513-11A1-4E8A-A89F-69A68B97B3B8}" type="pres">
      <dgm:prSet presAssocID="{7879367A-671B-4A8C-BC68-0FB7C3F8E710}" presName="space" presStyleCnt="0"/>
      <dgm:spPr/>
    </dgm:pt>
    <dgm:pt modelId="{22C98C4D-8F79-4323-B7FD-6BF721681934}" type="pres">
      <dgm:prSet presAssocID="{83C3AA87-D5E4-4587-AE06-EA91EC644D1E}" presName="Name5" presStyleLbl="vennNode1" presStyleIdx="5" presStyleCnt="6">
        <dgm:presLayoutVars>
          <dgm:bulletEnabled val="1"/>
        </dgm:presLayoutVars>
      </dgm:prSet>
      <dgm:spPr/>
    </dgm:pt>
  </dgm:ptLst>
  <dgm:cxnLst>
    <dgm:cxn modelId="{173C7C27-FA41-442C-8D11-3F0365E94F38}" type="presOf" srcId="{AD0774C3-8644-4C7A-B3D0-AB308B2147DD}" destId="{6235675B-31AD-4130-A893-76DA0541B3E4}" srcOrd="0" destOrd="0" presId="urn:microsoft.com/office/officeart/2005/8/layout/venn3"/>
    <dgm:cxn modelId="{DFAF323F-E48B-403A-929F-2E101898A98E}" srcId="{E35846AF-A672-462C-A7EB-2A4274A4587B}" destId="{E8C6AADD-5405-4415-8824-B5FB06C6C8C7}" srcOrd="1" destOrd="0" parTransId="{614398EE-95EF-4683-8405-337CB2809D7D}" sibTransId="{02080257-1D8C-4959-A78F-E728EFD9650F}"/>
    <dgm:cxn modelId="{5C3F7A63-87FF-4F8D-9E2B-5E82F07A8DE0}" type="presOf" srcId="{55A72A37-32CA-405F-A344-4D4DAE6D3EA0}" destId="{08280E65-9B87-4942-BCB7-6455904FD1F1}" srcOrd="0" destOrd="0" presId="urn:microsoft.com/office/officeart/2005/8/layout/venn3"/>
    <dgm:cxn modelId="{214BD675-F62A-40CE-B346-26890CAFB267}" srcId="{E35846AF-A672-462C-A7EB-2A4274A4587B}" destId="{AD0774C3-8644-4C7A-B3D0-AB308B2147DD}" srcOrd="4" destOrd="0" parTransId="{54A1268C-7FC4-434D-BC35-8B10289A3080}" sibTransId="{7879367A-671B-4A8C-BC68-0FB7C3F8E710}"/>
    <dgm:cxn modelId="{1B89D955-08CF-4660-A64C-386B4EC0F3E4}" srcId="{E35846AF-A672-462C-A7EB-2A4274A4587B}" destId="{55A72A37-32CA-405F-A344-4D4DAE6D3EA0}" srcOrd="0" destOrd="0" parTransId="{4C56CFDF-5BC4-4EFC-B084-C9DAB3330721}" sibTransId="{0CCED21C-1C0D-4C2D-881A-2D0D37E3B68C}"/>
    <dgm:cxn modelId="{151FCF78-4A47-4CF7-89E0-938882BCA156}" type="presOf" srcId="{C5416420-DFAC-49AA-ADAC-DB8BF46ECFE5}" destId="{8B337F41-E84E-45E5-B629-1A62F3FBB727}" srcOrd="0" destOrd="0" presId="urn:microsoft.com/office/officeart/2005/8/layout/venn3"/>
    <dgm:cxn modelId="{3E7DCF7E-1238-47E4-AC51-B83B95193C4F}" type="presOf" srcId="{E8C6AADD-5405-4415-8824-B5FB06C6C8C7}" destId="{9A74DDAB-C383-4199-B610-0697350678C5}" srcOrd="0" destOrd="0" presId="urn:microsoft.com/office/officeart/2005/8/layout/venn3"/>
    <dgm:cxn modelId="{5DAABD9D-664D-41D5-A599-9312EB45DFF5}" type="presOf" srcId="{83C3AA87-D5E4-4587-AE06-EA91EC644D1E}" destId="{22C98C4D-8F79-4323-B7FD-6BF721681934}" srcOrd="0" destOrd="0" presId="urn:microsoft.com/office/officeart/2005/8/layout/venn3"/>
    <dgm:cxn modelId="{FDE043A2-A37D-487A-B5C8-5D86A35BBF90}" type="presOf" srcId="{E35846AF-A672-462C-A7EB-2A4274A4587B}" destId="{4B4FB65F-FAB7-4170-8486-2152A4591233}" srcOrd="0" destOrd="0" presId="urn:microsoft.com/office/officeart/2005/8/layout/venn3"/>
    <dgm:cxn modelId="{6639B9A5-347E-4514-936D-E1E10856322A}" srcId="{E35846AF-A672-462C-A7EB-2A4274A4587B}" destId="{C5416420-DFAC-49AA-ADAC-DB8BF46ECFE5}" srcOrd="2" destOrd="0" parTransId="{61AA87FB-BB25-4F4B-A3FE-82904CCE34F4}" sibTransId="{14523274-4DCF-4556-88DC-263ADBD0F6ED}"/>
    <dgm:cxn modelId="{77E78FBE-E895-4156-8D86-4C284045C170}" srcId="{E35846AF-A672-462C-A7EB-2A4274A4587B}" destId="{83C3AA87-D5E4-4587-AE06-EA91EC644D1E}" srcOrd="5" destOrd="0" parTransId="{3E2460B0-694D-47C1-957C-BADF17902FF6}" sibTransId="{E0E86AE1-87DE-44AB-A38C-E8C04C3536D1}"/>
    <dgm:cxn modelId="{27C005C1-F458-4E7D-868F-6F78DEA945D8}" srcId="{E35846AF-A672-462C-A7EB-2A4274A4587B}" destId="{C95D85AC-A2B2-4327-BC57-6DE0D05FB7E2}" srcOrd="3" destOrd="0" parTransId="{BEB6130A-9A18-4FD3-B1E8-1B7589745B5E}" sibTransId="{716CF150-2606-410F-A024-19C9286CFE68}"/>
    <dgm:cxn modelId="{E581DEC8-D512-428F-A0B5-24B6C734A9BA}" type="presOf" srcId="{C95D85AC-A2B2-4327-BC57-6DE0D05FB7E2}" destId="{6831DE02-1B4C-4E22-94D4-188CBCE00FB3}" srcOrd="0" destOrd="0" presId="urn:microsoft.com/office/officeart/2005/8/layout/venn3"/>
    <dgm:cxn modelId="{7F0561AA-7BB6-4723-936C-B6AB0D71616E}" type="presParOf" srcId="{4B4FB65F-FAB7-4170-8486-2152A4591233}" destId="{08280E65-9B87-4942-BCB7-6455904FD1F1}" srcOrd="0" destOrd="0" presId="urn:microsoft.com/office/officeart/2005/8/layout/venn3"/>
    <dgm:cxn modelId="{E8E9AC29-1D08-4251-9F3F-9E776A8B42A7}" type="presParOf" srcId="{4B4FB65F-FAB7-4170-8486-2152A4591233}" destId="{42A65FA2-AE50-4D62-9888-91EF86519103}" srcOrd="1" destOrd="0" presId="urn:microsoft.com/office/officeart/2005/8/layout/venn3"/>
    <dgm:cxn modelId="{DE71B895-E50B-4A03-8CAD-FFA647D0009A}" type="presParOf" srcId="{4B4FB65F-FAB7-4170-8486-2152A4591233}" destId="{9A74DDAB-C383-4199-B610-0697350678C5}" srcOrd="2" destOrd="0" presId="urn:microsoft.com/office/officeart/2005/8/layout/venn3"/>
    <dgm:cxn modelId="{3F65DA42-B04B-4F62-8698-761272BA0E13}" type="presParOf" srcId="{4B4FB65F-FAB7-4170-8486-2152A4591233}" destId="{8AE86FFC-C957-4D47-84B3-FE6D538376BB}" srcOrd="3" destOrd="0" presId="urn:microsoft.com/office/officeart/2005/8/layout/venn3"/>
    <dgm:cxn modelId="{7B7E36AB-FF18-4618-B366-D3D403E8B3A5}" type="presParOf" srcId="{4B4FB65F-FAB7-4170-8486-2152A4591233}" destId="{8B337F41-E84E-45E5-B629-1A62F3FBB727}" srcOrd="4" destOrd="0" presId="urn:microsoft.com/office/officeart/2005/8/layout/venn3"/>
    <dgm:cxn modelId="{5B2CAA1C-0285-46E3-8B0D-1BD106B43996}" type="presParOf" srcId="{4B4FB65F-FAB7-4170-8486-2152A4591233}" destId="{C403B134-1B6F-40C9-B5FD-7549798DEEF6}" srcOrd="5" destOrd="0" presId="urn:microsoft.com/office/officeart/2005/8/layout/venn3"/>
    <dgm:cxn modelId="{BC25DEEA-AFA2-4CF4-BDFC-4001EBD486F1}" type="presParOf" srcId="{4B4FB65F-FAB7-4170-8486-2152A4591233}" destId="{6831DE02-1B4C-4E22-94D4-188CBCE00FB3}" srcOrd="6" destOrd="0" presId="urn:microsoft.com/office/officeart/2005/8/layout/venn3"/>
    <dgm:cxn modelId="{688F6A18-D52A-4DAD-93F9-319C08277608}" type="presParOf" srcId="{4B4FB65F-FAB7-4170-8486-2152A4591233}" destId="{6CF2A1C8-DC8D-4A57-AB6A-01086B897E11}" srcOrd="7" destOrd="0" presId="urn:microsoft.com/office/officeart/2005/8/layout/venn3"/>
    <dgm:cxn modelId="{0354900E-985B-430E-801C-5B2C3C842727}" type="presParOf" srcId="{4B4FB65F-FAB7-4170-8486-2152A4591233}" destId="{6235675B-31AD-4130-A893-76DA0541B3E4}" srcOrd="8" destOrd="0" presId="urn:microsoft.com/office/officeart/2005/8/layout/venn3"/>
    <dgm:cxn modelId="{5F0CD451-6F06-423C-A1C7-51126E1D6D05}" type="presParOf" srcId="{4B4FB65F-FAB7-4170-8486-2152A4591233}" destId="{33BF0513-11A1-4E8A-A89F-69A68B97B3B8}" srcOrd="9" destOrd="0" presId="urn:microsoft.com/office/officeart/2005/8/layout/venn3"/>
    <dgm:cxn modelId="{2CA0DB1A-2AC2-4C24-B60F-414DC745EFCE}" type="presParOf" srcId="{4B4FB65F-FAB7-4170-8486-2152A4591233}" destId="{22C98C4D-8F79-4323-B7FD-6BF721681934}" srcOrd="1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94C6B-4AAA-4615-AE65-D520A6BE2D06}">
      <dsp:nvSpPr>
        <dsp:cNvPr id="0" name=""/>
        <dsp:cNvSpPr/>
      </dsp:nvSpPr>
      <dsp:spPr>
        <a:xfrm>
          <a:off x="821" y="179348"/>
          <a:ext cx="3327201" cy="3992641"/>
        </a:xfrm>
        <a:prstGeom prst="rect">
          <a:avLst/>
        </a:prstGeom>
        <a:solidFill>
          <a:schemeClr val="accent5"/>
        </a:solidFill>
        <a:ln w="1905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Healthy</a:t>
          </a:r>
          <a:r>
            <a:rPr lang="en-US" sz="2600" kern="1200" baseline="0" dirty="0"/>
            <a:t> Knowsley Service for Adults and Pregnant Women</a:t>
          </a:r>
          <a:endParaRPr lang="en-US" sz="2600" kern="1200" dirty="0"/>
        </a:p>
      </dsp:txBody>
      <dsp:txXfrm>
        <a:off x="821" y="1776404"/>
        <a:ext cx="3327201" cy="2395585"/>
      </dsp:txXfrm>
    </dsp:sp>
    <dsp:sp modelId="{3EDBE223-FD26-4CFF-8F89-C753F862AAA8}">
      <dsp:nvSpPr>
        <dsp:cNvPr id="0" name=""/>
        <dsp:cNvSpPr/>
      </dsp:nvSpPr>
      <dsp:spPr>
        <a:xfrm>
          <a:off x="821"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GB" sz="6600" kern="1200"/>
            <a:t>01</a:t>
          </a:r>
        </a:p>
      </dsp:txBody>
      <dsp:txXfrm>
        <a:off x="821" y="179348"/>
        <a:ext cx="3327201" cy="1597056"/>
      </dsp:txXfrm>
    </dsp:sp>
    <dsp:sp modelId="{6C8010BF-2620-4797-8F0F-FD01E3A66EB9}">
      <dsp:nvSpPr>
        <dsp:cNvPr id="0" name=""/>
        <dsp:cNvSpPr/>
      </dsp:nvSpPr>
      <dsp:spPr>
        <a:xfrm>
          <a:off x="3594199" y="179348"/>
          <a:ext cx="3327201" cy="3992641"/>
        </a:xfrm>
        <a:prstGeom prst="rect">
          <a:avLst/>
        </a:prstGeom>
        <a:solidFill>
          <a:schemeClr val="accent6"/>
        </a:solidFill>
        <a:ln w="1905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dirty="0"/>
            <a:t>Healthy Knowsley Service for Children, Young People and their Families</a:t>
          </a:r>
        </a:p>
      </dsp:txBody>
      <dsp:txXfrm>
        <a:off x="3594199" y="1776404"/>
        <a:ext cx="3327201" cy="2395585"/>
      </dsp:txXfrm>
    </dsp:sp>
    <dsp:sp modelId="{1C2BB608-C845-4934-8EC3-7425D5C5BE20}">
      <dsp:nvSpPr>
        <dsp:cNvPr id="0" name=""/>
        <dsp:cNvSpPr/>
      </dsp:nvSpPr>
      <dsp:spPr>
        <a:xfrm>
          <a:off x="3594199"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348"/>
        <a:ext cx="3327201" cy="1597056"/>
      </dsp:txXfrm>
    </dsp:sp>
    <dsp:sp modelId="{3FCAC468-74F9-4B22-9F20-7C1132673B7E}">
      <dsp:nvSpPr>
        <dsp:cNvPr id="0" name=""/>
        <dsp:cNvSpPr/>
      </dsp:nvSpPr>
      <dsp:spPr>
        <a:xfrm>
          <a:off x="7187576" y="179348"/>
          <a:ext cx="3327201" cy="3992641"/>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155700">
            <a:lnSpc>
              <a:spcPct val="90000"/>
            </a:lnSpc>
            <a:spcBef>
              <a:spcPct val="0"/>
            </a:spcBef>
            <a:spcAft>
              <a:spcPct val="35000"/>
            </a:spcAft>
            <a:buNone/>
          </a:pPr>
          <a:r>
            <a:rPr lang="en-US" sz="2600" kern="1200"/>
            <a:t>Oral Health Improvement </a:t>
          </a:r>
        </a:p>
      </dsp:txBody>
      <dsp:txXfrm>
        <a:off x="7187576" y="1776404"/>
        <a:ext cx="3327201" cy="2395585"/>
      </dsp:txXfrm>
    </dsp:sp>
    <dsp:sp modelId="{35059972-B07D-4E7D-8C0C-61E28A88FAE4}">
      <dsp:nvSpPr>
        <dsp:cNvPr id="0" name=""/>
        <dsp:cNvSpPr/>
      </dsp:nvSpPr>
      <dsp:spPr>
        <a:xfrm>
          <a:off x="7187576"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348"/>
        <a:ext cx="3327201" cy="1597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80E65-9B87-4942-BCB7-6455904FD1F1}">
      <dsp:nvSpPr>
        <dsp:cNvPr id="0" name=""/>
        <dsp:cNvSpPr/>
      </dsp:nvSpPr>
      <dsp:spPr>
        <a:xfrm>
          <a:off x="1408" y="1452887"/>
          <a:ext cx="2307007" cy="2307007"/>
        </a:xfrm>
        <a:prstGeom prst="ellipse">
          <a:avLst/>
        </a:prstGeom>
        <a:solidFill>
          <a:srgbClr val="F2EF76">
            <a:alpha val="49804"/>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962" tIns="21590" rIns="126962" bIns="21590" numCol="1" spcCol="1270" anchor="ctr" anchorCtr="0">
          <a:noAutofit/>
        </a:bodyPr>
        <a:lstStyle/>
        <a:p>
          <a:pPr marL="0" lvl="0" indent="0" algn="ctr" defTabSz="755650">
            <a:lnSpc>
              <a:spcPct val="90000"/>
            </a:lnSpc>
            <a:spcBef>
              <a:spcPct val="0"/>
            </a:spcBef>
            <a:spcAft>
              <a:spcPct val="35000"/>
            </a:spcAft>
            <a:buNone/>
          </a:pPr>
          <a:r>
            <a:rPr lang="en-GB" sz="1700" kern="1200"/>
            <a:t>Awareness Raising and Engagement</a:t>
          </a:r>
        </a:p>
      </dsp:txBody>
      <dsp:txXfrm>
        <a:off x="339261" y="1790740"/>
        <a:ext cx="1631301" cy="1631301"/>
      </dsp:txXfrm>
    </dsp:sp>
    <dsp:sp modelId="{9A74DDAB-C383-4199-B610-0697350678C5}">
      <dsp:nvSpPr>
        <dsp:cNvPr id="0" name=""/>
        <dsp:cNvSpPr/>
      </dsp:nvSpPr>
      <dsp:spPr>
        <a:xfrm>
          <a:off x="1847014" y="1452887"/>
          <a:ext cx="2307007" cy="2307007"/>
        </a:xfrm>
        <a:prstGeom prst="ellipse">
          <a:avLst/>
        </a:prstGeom>
        <a:solidFill>
          <a:srgbClr val="E7CA8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962" tIns="21590" rIns="126962" bIns="21590" numCol="1" spcCol="1270" anchor="ctr" anchorCtr="0">
          <a:noAutofit/>
        </a:bodyPr>
        <a:lstStyle/>
        <a:p>
          <a:pPr marL="0" lvl="0" indent="0" algn="ctr" defTabSz="755650">
            <a:lnSpc>
              <a:spcPct val="90000"/>
            </a:lnSpc>
            <a:spcBef>
              <a:spcPct val="0"/>
            </a:spcBef>
            <a:spcAft>
              <a:spcPct val="35000"/>
            </a:spcAft>
            <a:buNone/>
          </a:pPr>
          <a:r>
            <a:rPr lang="en-GB" sz="1700" kern="1200"/>
            <a:t>Education and Advocacy </a:t>
          </a:r>
        </a:p>
      </dsp:txBody>
      <dsp:txXfrm>
        <a:off x="2184867" y="1790740"/>
        <a:ext cx="1631301" cy="1631301"/>
      </dsp:txXfrm>
    </dsp:sp>
    <dsp:sp modelId="{8B337F41-E84E-45E5-B629-1A62F3FBB727}">
      <dsp:nvSpPr>
        <dsp:cNvPr id="0" name=""/>
        <dsp:cNvSpPr/>
      </dsp:nvSpPr>
      <dsp:spPr>
        <a:xfrm>
          <a:off x="3692619" y="1452887"/>
          <a:ext cx="2307007" cy="2307007"/>
        </a:xfrm>
        <a:prstGeom prst="ellipse">
          <a:avLst/>
        </a:prstGeom>
        <a:solidFill>
          <a:srgbClr val="EF5FE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962" tIns="21590" rIns="126962" bIns="21590" numCol="1" spcCol="1270" anchor="ctr" anchorCtr="0">
          <a:noAutofit/>
        </a:bodyPr>
        <a:lstStyle/>
        <a:p>
          <a:pPr marL="0" lvl="0" indent="0" algn="ctr" defTabSz="755650">
            <a:lnSpc>
              <a:spcPct val="90000"/>
            </a:lnSpc>
            <a:spcBef>
              <a:spcPct val="0"/>
            </a:spcBef>
            <a:spcAft>
              <a:spcPct val="35000"/>
            </a:spcAft>
            <a:buNone/>
          </a:pPr>
          <a:r>
            <a:rPr lang="en-GB" sz="1700" kern="1200"/>
            <a:t>Training and Development</a:t>
          </a:r>
        </a:p>
      </dsp:txBody>
      <dsp:txXfrm>
        <a:off x="4030472" y="1790740"/>
        <a:ext cx="1631301" cy="1631301"/>
      </dsp:txXfrm>
    </dsp:sp>
    <dsp:sp modelId="{6831DE02-1B4C-4E22-94D4-188CBCE00FB3}">
      <dsp:nvSpPr>
        <dsp:cNvPr id="0" name=""/>
        <dsp:cNvSpPr/>
      </dsp:nvSpPr>
      <dsp:spPr>
        <a:xfrm>
          <a:off x="5538225" y="1452887"/>
          <a:ext cx="2307007" cy="2307007"/>
        </a:xfrm>
        <a:prstGeom prst="ellipse">
          <a:avLst/>
        </a:prstGeom>
        <a:solidFill>
          <a:srgbClr val="96DCF8">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962" tIns="21590" rIns="126962" bIns="21590" numCol="1" spcCol="1270" anchor="ctr" anchorCtr="0">
          <a:noAutofit/>
        </a:bodyPr>
        <a:lstStyle/>
        <a:p>
          <a:pPr marL="0" lvl="0" indent="0" algn="ctr" defTabSz="755650">
            <a:lnSpc>
              <a:spcPct val="90000"/>
            </a:lnSpc>
            <a:spcBef>
              <a:spcPct val="0"/>
            </a:spcBef>
            <a:spcAft>
              <a:spcPct val="35000"/>
            </a:spcAft>
            <a:buNone/>
          </a:pPr>
          <a:r>
            <a:rPr lang="en-GB" sz="1700" kern="1200" dirty="0"/>
            <a:t>Mouth Care Matters</a:t>
          </a:r>
        </a:p>
      </dsp:txBody>
      <dsp:txXfrm>
        <a:off x="5876078" y="1790740"/>
        <a:ext cx="1631301" cy="1631301"/>
      </dsp:txXfrm>
    </dsp:sp>
    <dsp:sp modelId="{6235675B-31AD-4130-A893-76DA0541B3E4}">
      <dsp:nvSpPr>
        <dsp:cNvPr id="0" name=""/>
        <dsp:cNvSpPr/>
      </dsp:nvSpPr>
      <dsp:spPr>
        <a:xfrm>
          <a:off x="7383831" y="1452887"/>
          <a:ext cx="2307007" cy="2307007"/>
        </a:xfrm>
        <a:prstGeom prst="ellipse">
          <a:avLst/>
        </a:prstGeom>
        <a:solidFill>
          <a:srgbClr val="ABEBB4">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962" tIns="21590" rIns="126962" bIns="21590" numCol="1" spcCol="1270" anchor="ctr" anchorCtr="0">
          <a:noAutofit/>
        </a:bodyPr>
        <a:lstStyle/>
        <a:p>
          <a:pPr marL="0" lvl="0" indent="0" algn="ctr" defTabSz="755650">
            <a:lnSpc>
              <a:spcPct val="90000"/>
            </a:lnSpc>
            <a:spcBef>
              <a:spcPct val="0"/>
            </a:spcBef>
            <a:spcAft>
              <a:spcPct val="35000"/>
            </a:spcAft>
            <a:buNone/>
          </a:pPr>
          <a:r>
            <a:rPr lang="en-GB" sz="1700" kern="1200"/>
            <a:t>Supervised Toothbrushing</a:t>
          </a:r>
        </a:p>
      </dsp:txBody>
      <dsp:txXfrm>
        <a:off x="7721684" y="1790740"/>
        <a:ext cx="1631301" cy="1631301"/>
      </dsp:txXfrm>
    </dsp:sp>
    <dsp:sp modelId="{22C98C4D-8F79-4323-B7FD-6BF721681934}">
      <dsp:nvSpPr>
        <dsp:cNvPr id="0" name=""/>
        <dsp:cNvSpPr/>
      </dsp:nvSpPr>
      <dsp:spPr>
        <a:xfrm>
          <a:off x="9229437" y="1452887"/>
          <a:ext cx="2307007" cy="2307007"/>
        </a:xfrm>
        <a:prstGeom prst="ellipse">
          <a:avLst/>
        </a:prstGeom>
        <a:solidFill>
          <a:srgbClr val="C39BE1">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962" tIns="21590" rIns="126962" bIns="21590" numCol="1" spcCol="1270" anchor="ctr" anchorCtr="0">
          <a:noAutofit/>
        </a:bodyPr>
        <a:lstStyle/>
        <a:p>
          <a:pPr marL="0" lvl="0" indent="0" algn="ctr" defTabSz="755650">
            <a:lnSpc>
              <a:spcPct val="90000"/>
            </a:lnSpc>
            <a:spcBef>
              <a:spcPct val="0"/>
            </a:spcBef>
            <a:spcAft>
              <a:spcPct val="35000"/>
            </a:spcAft>
            <a:buNone/>
          </a:pPr>
          <a:r>
            <a:rPr lang="en-GB" sz="1700" kern="1200"/>
            <a:t>Maintaining Healthy Teeth and Gums</a:t>
          </a:r>
        </a:p>
      </dsp:txBody>
      <dsp:txXfrm>
        <a:off x="9567290" y="1790740"/>
        <a:ext cx="1631301" cy="1631301"/>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35B3C-04F4-4A10-AF4D-13F1E64DEF94}" type="datetimeFigureOut">
              <a:rPr lang="en-GB" smtClean="0"/>
              <a:t>07/05/2025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D2640-584C-455B-B412-63ECEEA03E81}" type="slidenum">
              <a:rPr lang="en-GB" smtClean="0"/>
              <a:t>‹#›</a:t>
            </a:fld>
            <a:endParaRPr lang="en-GB"/>
          </a:p>
        </p:txBody>
      </p:sp>
    </p:spTree>
    <p:extLst>
      <p:ext uri="{BB962C8B-B14F-4D97-AF65-F5344CB8AC3E}">
        <p14:creationId xmlns:p14="http://schemas.microsoft.com/office/powerpoint/2010/main" val="9902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1D2640-584C-455B-B412-63ECEEA03E81}" type="slidenum">
              <a:rPr lang="en-GB" smtClean="0"/>
              <a:t>1</a:t>
            </a:fld>
            <a:endParaRPr lang="en-GB"/>
          </a:p>
        </p:txBody>
      </p:sp>
    </p:spTree>
    <p:extLst>
      <p:ext uri="{BB962C8B-B14F-4D97-AF65-F5344CB8AC3E}">
        <p14:creationId xmlns:p14="http://schemas.microsoft.com/office/powerpoint/2010/main" val="1262257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17</a:t>
            </a:fld>
            <a:endParaRPr lang="en-GB"/>
          </a:p>
        </p:txBody>
      </p:sp>
    </p:spTree>
    <p:extLst>
      <p:ext uri="{BB962C8B-B14F-4D97-AF65-F5344CB8AC3E}">
        <p14:creationId xmlns:p14="http://schemas.microsoft.com/office/powerpoint/2010/main" val="257584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1D2640-584C-455B-B412-63ECEEA03E81}" type="slidenum">
              <a:rPr lang="en-GB" smtClean="0"/>
              <a:t>6</a:t>
            </a:fld>
            <a:endParaRPr lang="en-GB"/>
          </a:p>
        </p:txBody>
      </p:sp>
    </p:spTree>
    <p:extLst>
      <p:ext uri="{BB962C8B-B14F-4D97-AF65-F5344CB8AC3E}">
        <p14:creationId xmlns:p14="http://schemas.microsoft.com/office/powerpoint/2010/main" val="353653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10</a:t>
            </a:fld>
            <a:endParaRPr lang="en-GB"/>
          </a:p>
        </p:txBody>
      </p:sp>
    </p:spTree>
    <p:extLst>
      <p:ext uri="{BB962C8B-B14F-4D97-AF65-F5344CB8AC3E}">
        <p14:creationId xmlns:p14="http://schemas.microsoft.com/office/powerpoint/2010/main" val="412255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11</a:t>
            </a:fld>
            <a:endParaRPr lang="en-GB"/>
          </a:p>
        </p:txBody>
      </p:sp>
    </p:spTree>
    <p:extLst>
      <p:ext uri="{BB962C8B-B14F-4D97-AF65-F5344CB8AC3E}">
        <p14:creationId xmlns:p14="http://schemas.microsoft.com/office/powerpoint/2010/main" val="3833503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12</a:t>
            </a:fld>
            <a:endParaRPr lang="en-GB"/>
          </a:p>
        </p:txBody>
      </p:sp>
    </p:spTree>
    <p:extLst>
      <p:ext uri="{BB962C8B-B14F-4D97-AF65-F5344CB8AC3E}">
        <p14:creationId xmlns:p14="http://schemas.microsoft.com/office/powerpoint/2010/main" val="137081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13</a:t>
            </a:fld>
            <a:endParaRPr lang="en-GB"/>
          </a:p>
        </p:txBody>
      </p:sp>
    </p:spTree>
    <p:extLst>
      <p:ext uri="{BB962C8B-B14F-4D97-AF65-F5344CB8AC3E}">
        <p14:creationId xmlns:p14="http://schemas.microsoft.com/office/powerpoint/2010/main" val="212465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14</a:t>
            </a:fld>
            <a:endParaRPr lang="en-GB"/>
          </a:p>
        </p:txBody>
      </p:sp>
    </p:spTree>
    <p:extLst>
      <p:ext uri="{BB962C8B-B14F-4D97-AF65-F5344CB8AC3E}">
        <p14:creationId xmlns:p14="http://schemas.microsoft.com/office/powerpoint/2010/main" val="279582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15</a:t>
            </a:fld>
            <a:endParaRPr lang="en-GB"/>
          </a:p>
        </p:txBody>
      </p:sp>
    </p:spTree>
    <p:extLst>
      <p:ext uri="{BB962C8B-B14F-4D97-AF65-F5344CB8AC3E}">
        <p14:creationId xmlns:p14="http://schemas.microsoft.com/office/powerpoint/2010/main" val="370483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91D2640-584C-455B-B412-63ECEEA03E81}" type="slidenum">
              <a:rPr lang="en-GB" smtClean="0"/>
              <a:t>16</a:t>
            </a:fld>
            <a:endParaRPr lang="en-GB"/>
          </a:p>
        </p:txBody>
      </p:sp>
    </p:spTree>
    <p:extLst>
      <p:ext uri="{BB962C8B-B14F-4D97-AF65-F5344CB8AC3E}">
        <p14:creationId xmlns:p14="http://schemas.microsoft.com/office/powerpoint/2010/main" val="80945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AADBCB-BCE6-44B2-85A6-3D4B9C7DCB0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244536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DBCB-BCE6-44B2-85A6-3D4B9C7DCB0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264089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DBCB-BCE6-44B2-85A6-3D4B9C7DCB0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381670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ADBCB-BCE6-44B2-85A6-3D4B9C7DCB0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334732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ADBCB-BCE6-44B2-85A6-3D4B9C7DCB0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159507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AADBCB-BCE6-44B2-85A6-3D4B9C7DCB0F}"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399685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ADBCB-BCE6-44B2-85A6-3D4B9C7DCB0F}" type="datetimeFigureOut">
              <a:rPr lang="en-GB" smtClean="0"/>
              <a:t>07/05/2025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301482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AADBCB-BCE6-44B2-85A6-3D4B9C7DCB0F}" type="datetimeFigureOut">
              <a:rPr lang="en-GB" smtClean="0"/>
              <a:t>07/05/2025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2704978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ADBCB-BCE6-44B2-85A6-3D4B9C7DCB0F}" type="datetimeFigureOut">
              <a:rPr lang="en-GB" smtClean="0"/>
              <a:t>07/05/2025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309351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AADBCB-BCE6-44B2-85A6-3D4B9C7DCB0F}"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16057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AADBCB-BCE6-44B2-85A6-3D4B9C7DCB0F}"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23CB8A-6A9A-4A38-AB0A-CB70C0B7ECE2}" type="slidenum">
              <a:rPr lang="en-GB" smtClean="0"/>
              <a:t>‹#›</a:t>
            </a:fld>
            <a:endParaRPr lang="en-GB"/>
          </a:p>
        </p:txBody>
      </p:sp>
    </p:spTree>
    <p:extLst>
      <p:ext uri="{BB962C8B-B14F-4D97-AF65-F5344CB8AC3E}">
        <p14:creationId xmlns:p14="http://schemas.microsoft.com/office/powerpoint/2010/main" val="1228564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AADBCB-BCE6-44B2-85A6-3D4B9C7DCB0F}" type="datetimeFigureOut">
              <a:rPr lang="en-GB" smtClean="0"/>
              <a:t>07/05/2025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23CB8A-6A9A-4A38-AB0A-CB70C0B7ECE2}" type="slidenum">
              <a:rPr lang="en-GB" smtClean="0"/>
              <a:t>‹#›</a:t>
            </a:fld>
            <a:endParaRPr lang="en-GB"/>
          </a:p>
        </p:txBody>
      </p:sp>
    </p:spTree>
    <p:extLst>
      <p:ext uri="{BB962C8B-B14F-4D97-AF65-F5344CB8AC3E}">
        <p14:creationId xmlns:p14="http://schemas.microsoft.com/office/powerpoint/2010/main" val="9487685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Leanne.Dykes@Knowsley.gov.uk" TargetMode="External"/><Relationship Id="rId2" Type="http://schemas.openxmlformats.org/officeDocument/2006/relationships/hyperlink" Target="mailto:Anna.McDougall@Knowsley.gov.uk" TargetMode="Externa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hyperlink" Target="mailto:Lynda.Brookes@star-procurement.gov.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C6516DD-1C58-3767-D838-255D1438FA1F}"/>
              </a:ext>
            </a:extLst>
          </p:cNvPr>
          <p:cNvSpPr txBox="1"/>
          <p:nvPr/>
        </p:nvSpPr>
        <p:spPr>
          <a:xfrm>
            <a:off x="640080" y="498028"/>
            <a:ext cx="4243589" cy="5355129"/>
          </a:xfrm>
          <a:prstGeom prst="rect">
            <a:avLst/>
          </a:prstGeom>
        </p:spPr>
        <p:txBody>
          <a:bodyPr vert="horz" lIns="91440" tIns="45720" rIns="91440" bIns="45720" rtlCol="0">
            <a:normAutofit lnSpcReduction="10000"/>
          </a:bodyPr>
          <a:lstStyle/>
          <a:p>
            <a:pPr defTabSz="914400">
              <a:lnSpc>
                <a:spcPct val="90000"/>
              </a:lnSpc>
              <a:spcAft>
                <a:spcPts val="600"/>
              </a:spcAft>
            </a:pPr>
            <a:r>
              <a:rPr lang="en-US" sz="4800" b="1" dirty="0">
                <a:solidFill>
                  <a:schemeClr val="accent2"/>
                </a:solidFill>
              </a:rPr>
              <a:t>Healthy</a:t>
            </a:r>
          </a:p>
          <a:p>
            <a:pPr defTabSz="914400">
              <a:lnSpc>
                <a:spcPct val="90000"/>
              </a:lnSpc>
              <a:spcAft>
                <a:spcPts val="600"/>
              </a:spcAft>
            </a:pPr>
            <a:r>
              <a:rPr lang="en-US" sz="4800" b="1" dirty="0">
                <a:solidFill>
                  <a:schemeClr val="accent2"/>
                </a:solidFill>
              </a:rPr>
              <a:t>Knowsley </a:t>
            </a:r>
          </a:p>
          <a:p>
            <a:pPr defTabSz="914400">
              <a:lnSpc>
                <a:spcPct val="90000"/>
              </a:lnSpc>
              <a:spcAft>
                <a:spcPts val="600"/>
              </a:spcAft>
            </a:pPr>
            <a:r>
              <a:rPr lang="en-US" sz="4800" b="1" dirty="0">
                <a:solidFill>
                  <a:schemeClr val="accent2"/>
                </a:solidFill>
              </a:rPr>
              <a:t>Service</a:t>
            </a:r>
          </a:p>
          <a:p>
            <a:pPr indent="-228600" defTabSz="914400">
              <a:lnSpc>
                <a:spcPct val="90000"/>
              </a:lnSpc>
              <a:spcAft>
                <a:spcPts val="600"/>
              </a:spcAft>
              <a:buFont typeface="Arial" panose="020B0604020202020204" pitchFamily="34" charset="0"/>
              <a:buChar char="•"/>
            </a:pPr>
            <a:endParaRPr lang="en-US" sz="2200" b="1" dirty="0"/>
          </a:p>
          <a:p>
            <a:pPr defTabSz="914400">
              <a:lnSpc>
                <a:spcPct val="90000"/>
              </a:lnSpc>
              <a:spcAft>
                <a:spcPts val="600"/>
              </a:spcAft>
            </a:pPr>
            <a:endParaRPr lang="en-US" sz="2200" b="1" dirty="0"/>
          </a:p>
          <a:p>
            <a:pPr defTabSz="914400">
              <a:lnSpc>
                <a:spcPct val="90000"/>
              </a:lnSpc>
              <a:spcAft>
                <a:spcPts val="600"/>
              </a:spcAft>
            </a:pPr>
            <a:endParaRPr lang="en-US" sz="2200" b="1" dirty="0"/>
          </a:p>
          <a:p>
            <a:pPr defTabSz="914400">
              <a:lnSpc>
                <a:spcPct val="90000"/>
              </a:lnSpc>
              <a:spcAft>
                <a:spcPts val="600"/>
              </a:spcAft>
            </a:pPr>
            <a:endParaRPr lang="en-US" sz="2200" b="1" dirty="0"/>
          </a:p>
          <a:p>
            <a:pPr defTabSz="914400">
              <a:lnSpc>
                <a:spcPct val="90000"/>
              </a:lnSpc>
              <a:spcAft>
                <a:spcPts val="600"/>
              </a:spcAft>
            </a:pPr>
            <a:r>
              <a:rPr lang="en-US" sz="2800" b="1" dirty="0"/>
              <a:t>Market </a:t>
            </a:r>
          </a:p>
          <a:p>
            <a:pPr defTabSz="914400">
              <a:lnSpc>
                <a:spcPct val="90000"/>
              </a:lnSpc>
              <a:spcAft>
                <a:spcPts val="600"/>
              </a:spcAft>
            </a:pPr>
            <a:r>
              <a:rPr lang="en-US" sz="2800" b="1" dirty="0"/>
              <a:t>Engagement Event</a:t>
            </a:r>
          </a:p>
          <a:p>
            <a:pPr indent="-228600" defTabSz="914400">
              <a:lnSpc>
                <a:spcPct val="90000"/>
              </a:lnSpc>
              <a:spcAft>
                <a:spcPts val="600"/>
              </a:spcAft>
              <a:buFont typeface="Arial" panose="020B0604020202020204" pitchFamily="34" charset="0"/>
              <a:buChar char="•"/>
            </a:pPr>
            <a:endParaRPr lang="en-US" sz="2800" b="1" dirty="0"/>
          </a:p>
          <a:p>
            <a:pPr defTabSz="914400">
              <a:lnSpc>
                <a:spcPct val="90000"/>
              </a:lnSpc>
              <a:spcAft>
                <a:spcPts val="600"/>
              </a:spcAft>
            </a:pPr>
            <a:r>
              <a:rPr lang="en-US" sz="2800" b="1" dirty="0"/>
              <a:t>7</a:t>
            </a:r>
            <a:r>
              <a:rPr lang="en-US" sz="2800" b="1" baseline="30000" dirty="0"/>
              <a:t>th</a:t>
            </a:r>
            <a:r>
              <a:rPr lang="en-US" sz="2800" b="1" dirty="0"/>
              <a:t> May 2025</a:t>
            </a:r>
          </a:p>
          <a:p>
            <a:pPr indent="-228600" defTabSz="914400">
              <a:lnSpc>
                <a:spcPct val="90000"/>
              </a:lnSpc>
              <a:spcAft>
                <a:spcPts val="600"/>
              </a:spcAft>
              <a:buFont typeface="Arial" panose="020B0604020202020204" pitchFamily="34" charset="0"/>
              <a:buChar char="•"/>
            </a:pPr>
            <a:endParaRPr lang="en-US" sz="2200" b="1" dirty="0"/>
          </a:p>
          <a:p>
            <a:pPr indent="-228600" defTabSz="914400">
              <a:lnSpc>
                <a:spcPct val="90000"/>
              </a:lnSpc>
              <a:spcAft>
                <a:spcPts val="600"/>
              </a:spcAft>
              <a:buFont typeface="Arial" panose="020B0604020202020204" pitchFamily="34" charset="0"/>
              <a:buChar char="•"/>
            </a:pPr>
            <a:endParaRPr lang="en-US" sz="2200" b="1" dirty="0"/>
          </a:p>
        </p:txBody>
      </p:sp>
      <p:pic>
        <p:nvPicPr>
          <p:cNvPr id="3" name="Picture 2" descr="A large building with a statue on top&#10;&#10;AI-generated content may be incorrect.">
            <a:extLst>
              <a:ext uri="{FF2B5EF4-FFF2-40B4-BE49-F238E27FC236}">
                <a16:creationId xmlns:a16="http://schemas.microsoft.com/office/drawing/2014/main" id="{9AA53936-8758-BB7A-931F-9711D5775A36}"/>
              </a:ext>
            </a:extLst>
          </p:cNvPr>
          <p:cNvPicPr>
            <a:picLocks noChangeAspect="1"/>
          </p:cNvPicPr>
          <p:nvPr/>
        </p:nvPicPr>
        <p:blipFill>
          <a:blip r:embed="rId3">
            <a:extLst>
              <a:ext uri="{28A0092B-C50C-407E-A947-70E740481C1C}">
                <a14:useLocalDpi xmlns:a14="http://schemas.microsoft.com/office/drawing/2010/main" val="0"/>
              </a:ext>
            </a:extLst>
          </a:blip>
          <a:srcRect l="31404" t="4887" r="2701" b="2155"/>
          <a:stretch/>
        </p:blipFill>
        <p:spPr>
          <a:xfrm>
            <a:off x="3799840" y="-3175"/>
            <a:ext cx="8535032" cy="687338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Home | Knowsley Council">
            <a:extLst>
              <a:ext uri="{FF2B5EF4-FFF2-40B4-BE49-F238E27FC236}">
                <a16:creationId xmlns:a16="http://schemas.microsoft.com/office/drawing/2014/main" id="{145CA530-7EFE-A22E-A323-41AB2C27D0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E42F720-8892-EBED-8BE5-3A2CE8590DE1}"/>
              </a:ext>
            </a:extLst>
          </p:cNvPr>
          <p:cNvSpPr>
            <a:spLocks noGrp="1"/>
          </p:cNvSpPr>
          <p:nvPr>
            <p:ph type="title"/>
          </p:nvPr>
        </p:nvSpPr>
        <p:spPr>
          <a:xfrm>
            <a:off x="956826" y="1112969"/>
            <a:ext cx="3937298" cy="4166010"/>
          </a:xfrm>
        </p:spPr>
        <p:txBody>
          <a:bodyPr>
            <a:normAutofit/>
          </a:bodyPr>
          <a:lstStyle/>
          <a:p>
            <a:r>
              <a:rPr lang="en-GB" b="1">
                <a:solidFill>
                  <a:srgbClr val="FFFFFF"/>
                </a:solidFill>
              </a:rPr>
              <a:t>Healthy Knowsley Service </a:t>
            </a:r>
            <a:br>
              <a:rPr lang="en-GB" b="1">
                <a:solidFill>
                  <a:srgbClr val="FFFFFF"/>
                </a:solidFill>
              </a:rPr>
            </a:br>
            <a:r>
              <a:rPr lang="en-GB" b="1">
                <a:solidFill>
                  <a:srgbClr val="FFFFFF"/>
                </a:solidFill>
              </a:rPr>
              <a:t>2026 – 2032</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1EE5330-DE93-E875-9F2F-C0F680A5969C}"/>
              </a:ext>
            </a:extLst>
          </p:cNvPr>
          <p:cNvSpPr>
            <a:spLocks noGrp="1"/>
          </p:cNvSpPr>
          <p:nvPr>
            <p:ph idx="1"/>
          </p:nvPr>
        </p:nvSpPr>
        <p:spPr>
          <a:xfrm>
            <a:off x="5847903" y="1112969"/>
            <a:ext cx="5964433" cy="5247959"/>
          </a:xfrm>
        </p:spPr>
        <p:txBody>
          <a:bodyPr anchor="t">
            <a:noAutofit/>
          </a:bodyPr>
          <a:lstStyle/>
          <a:p>
            <a:r>
              <a:rPr lang="en-GB" sz="2000" dirty="0"/>
              <a:t>Seeking to commission experienced and high-quality service provider(s)</a:t>
            </a:r>
          </a:p>
          <a:p>
            <a:r>
              <a:rPr lang="en-GB" sz="2000" dirty="0"/>
              <a:t>To deliver an integrated healthy lifestyle service </a:t>
            </a:r>
          </a:p>
          <a:p>
            <a:r>
              <a:rPr lang="en-GB" sz="2000" dirty="0"/>
              <a:t>Which supports the prevention and management of excess weight and improves the oral health of our residents</a:t>
            </a:r>
          </a:p>
          <a:p>
            <a:r>
              <a:rPr lang="en-GB" sz="2000" dirty="0"/>
              <a:t>Evidence-based and NICE-compliant </a:t>
            </a:r>
          </a:p>
          <a:p>
            <a:r>
              <a:rPr lang="en-GB" sz="2000" dirty="0"/>
              <a:t>A key element of success with be the ability to forge and maintain partnerships </a:t>
            </a:r>
          </a:p>
          <a:p>
            <a:r>
              <a:rPr lang="en-GB" sz="2000" dirty="0"/>
              <a:t>3 Lots</a:t>
            </a:r>
          </a:p>
          <a:p>
            <a:r>
              <a:rPr lang="en-GB" sz="2000" dirty="0"/>
              <a:t>4-year contract with a possible 2-year extension </a:t>
            </a:r>
          </a:p>
          <a:p>
            <a:r>
              <a:rPr lang="en-GB" sz="2000" dirty="0"/>
              <a:t>The aim is that one provider will lead and co-ordinate each allotted contract</a:t>
            </a:r>
          </a:p>
          <a:p>
            <a:r>
              <a:rPr lang="en-GB" sz="2000" dirty="0"/>
              <a:t>The council will however welcome a collaborative approach to delivery across the different lots, i.e. subcontracting arrangements and partnerships</a:t>
            </a:r>
            <a:endParaRPr lang="en-GB"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20721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me | Knowsley Council">
            <a:extLst>
              <a:ext uri="{FF2B5EF4-FFF2-40B4-BE49-F238E27FC236}">
                <a16:creationId xmlns:a16="http://schemas.microsoft.com/office/drawing/2014/main" id="{61F6AE97-CC32-7112-43B2-1BABF814F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51D208-9596-E681-1293-84CC65AE2496}"/>
              </a:ext>
            </a:extLst>
          </p:cNvPr>
          <p:cNvSpPr>
            <a:spLocks noGrp="1"/>
          </p:cNvSpPr>
          <p:nvPr>
            <p:ph type="title"/>
          </p:nvPr>
        </p:nvSpPr>
        <p:spPr>
          <a:xfrm>
            <a:off x="838200" y="556995"/>
            <a:ext cx="10515600" cy="1133693"/>
          </a:xfrm>
        </p:spPr>
        <p:txBody>
          <a:bodyPr>
            <a:normAutofit/>
          </a:bodyPr>
          <a:lstStyle/>
          <a:p>
            <a:r>
              <a:rPr lang="en-GB" sz="4000" b="1"/>
              <a:t>Services in Scope</a:t>
            </a:r>
          </a:p>
        </p:txBody>
      </p:sp>
      <p:graphicFrame>
        <p:nvGraphicFramePr>
          <p:cNvPr id="4" name="Content Placeholder 2">
            <a:extLst>
              <a:ext uri="{FF2B5EF4-FFF2-40B4-BE49-F238E27FC236}">
                <a16:creationId xmlns:a16="http://schemas.microsoft.com/office/drawing/2014/main" id="{99D2DCBF-1D94-71B9-45EA-5DC06EAA2F20}"/>
              </a:ext>
            </a:extLst>
          </p:cNvPr>
          <p:cNvGraphicFramePr>
            <a:graphicFrameLocks noGrp="1"/>
          </p:cNvGraphicFramePr>
          <p:nvPr>
            <p:ph idx="1"/>
            <p:extLst>
              <p:ext uri="{D42A27DB-BD31-4B8C-83A1-F6EECF244321}">
                <p14:modId xmlns:p14="http://schemas.microsoft.com/office/powerpoint/2010/main" val="3669809989"/>
              </p:ext>
            </p:extLst>
          </p:nvPr>
        </p:nvGraphicFramePr>
        <p:xfrm>
          <a:off x="836676" y="1535383"/>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388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107987-E1A2-302A-30D0-99C965A10FDD}"/>
              </a:ext>
            </a:extLst>
          </p:cNvPr>
          <p:cNvSpPr/>
          <p:nvPr/>
        </p:nvSpPr>
        <p:spPr>
          <a:xfrm>
            <a:off x="1346479" y="2853110"/>
            <a:ext cx="1752600" cy="787400"/>
          </a:xfrm>
          <a:prstGeom prst="roundRect">
            <a:avLst/>
          </a:prstGeom>
          <a:solidFill>
            <a:srgbClr val="E7CA81"/>
          </a:solidFill>
          <a:ln w="12700" cap="flat" cmpd="sng" algn="ctr">
            <a:solidFill>
              <a:srgbClr val="E7CA8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Single Point of Access (SPOA)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85636A66-784F-44E1-F940-EF9621E56202}"/>
              </a:ext>
            </a:extLst>
          </p:cNvPr>
          <p:cNvCxnSpPr/>
          <p:nvPr/>
        </p:nvCxnSpPr>
        <p:spPr>
          <a:xfrm flipV="1">
            <a:off x="3109874" y="3241095"/>
            <a:ext cx="251460" cy="0"/>
          </a:xfrm>
          <a:prstGeom prst="line">
            <a:avLst/>
          </a:prstGeom>
          <a:noFill/>
          <a:ln w="19050" cap="flat" cmpd="sng" algn="ctr">
            <a:solidFill>
              <a:sysClr val="window" lastClr="FFFFFF">
                <a:lumMod val="75000"/>
              </a:sysClr>
            </a:solidFill>
            <a:prstDash val="sysDash"/>
            <a:miter lim="800000"/>
          </a:ln>
          <a:effectLst/>
        </p:spPr>
      </p:cxnSp>
      <p:sp>
        <p:nvSpPr>
          <p:cNvPr id="4" name="Rectangle: Rounded Corners 3">
            <a:extLst>
              <a:ext uri="{FF2B5EF4-FFF2-40B4-BE49-F238E27FC236}">
                <a16:creationId xmlns:a16="http://schemas.microsoft.com/office/drawing/2014/main" id="{E426509D-EBAF-D69A-23F6-492CA54BD166}"/>
              </a:ext>
            </a:extLst>
          </p:cNvPr>
          <p:cNvSpPr/>
          <p:nvPr/>
        </p:nvSpPr>
        <p:spPr>
          <a:xfrm>
            <a:off x="3397529" y="1173535"/>
            <a:ext cx="1711325" cy="1017270"/>
          </a:xfrm>
          <a:prstGeom prst="roundRect">
            <a:avLst/>
          </a:prstGeom>
          <a:solidFill>
            <a:srgbClr val="EF5FE1"/>
          </a:solidFill>
          <a:ln w="12700" cap="flat" cmpd="sng" algn="ctr">
            <a:solidFill>
              <a:srgbClr val="EF5F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Times New Roman" panose="02020603050405020304" pitchFamily="18" charset="0"/>
              </a:rPr>
              <a:t>Direct Referrals/ Signposting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A3971091-6356-07B0-80F3-FCDD7033EEBC}"/>
              </a:ext>
            </a:extLst>
          </p:cNvPr>
          <p:cNvSpPr/>
          <p:nvPr/>
        </p:nvSpPr>
        <p:spPr>
          <a:xfrm>
            <a:off x="3369589" y="2861365"/>
            <a:ext cx="1752600" cy="770255"/>
          </a:xfrm>
          <a:prstGeom prst="roundRect">
            <a:avLst/>
          </a:prstGeom>
          <a:solidFill>
            <a:srgbClr val="EF5FE1"/>
          </a:solidFill>
          <a:ln w="12700" cap="flat" cmpd="sng" algn="ctr">
            <a:solidFill>
              <a:srgbClr val="EF5F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Triage </a:t>
            </a:r>
            <a:r>
              <a:rPr lang="en-GB"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(inc. PAR-Q)</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1BA3B11-F2B6-EC6C-CA5E-9C8E69EF7DA1}"/>
              </a:ext>
            </a:extLst>
          </p:cNvPr>
          <p:cNvCxnSpPr/>
          <p:nvPr/>
        </p:nvCxnSpPr>
        <p:spPr>
          <a:xfrm flipH="1">
            <a:off x="4247794" y="2199695"/>
            <a:ext cx="0" cy="635635"/>
          </a:xfrm>
          <a:prstGeom prst="line">
            <a:avLst/>
          </a:prstGeom>
          <a:noFill/>
          <a:ln w="19050" cap="flat" cmpd="sng" algn="ctr">
            <a:solidFill>
              <a:sysClr val="window" lastClr="FFFFFF">
                <a:lumMod val="75000"/>
              </a:sysClr>
            </a:solidFill>
            <a:prstDash val="solid"/>
            <a:miter lim="800000"/>
          </a:ln>
          <a:effectLst/>
        </p:spPr>
      </p:cxnSp>
      <p:sp>
        <p:nvSpPr>
          <p:cNvPr id="7" name="Rectangle: Rounded Corners 6">
            <a:extLst>
              <a:ext uri="{FF2B5EF4-FFF2-40B4-BE49-F238E27FC236}">
                <a16:creationId xmlns:a16="http://schemas.microsoft.com/office/drawing/2014/main" id="{1CB01310-F6AC-1D27-18D0-0E1EBD175DE0}"/>
              </a:ext>
            </a:extLst>
          </p:cNvPr>
          <p:cNvSpPr/>
          <p:nvPr/>
        </p:nvSpPr>
        <p:spPr>
          <a:xfrm>
            <a:off x="6101359" y="2756113"/>
            <a:ext cx="1752600" cy="929323"/>
          </a:xfrm>
          <a:prstGeom prst="roundRect">
            <a:avLst/>
          </a:prstGeom>
          <a:solidFill>
            <a:srgbClr val="0F9ED5">
              <a:lumMod val="40000"/>
              <a:lumOff val="60000"/>
            </a:srgbClr>
          </a:solidFill>
          <a:ln w="12700" cap="flat" cmpd="sng" algn="ctr">
            <a:solidFill>
              <a:srgbClr val="0F9ED5">
                <a:lumMod val="40000"/>
                <a:lumOff val="6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latin typeface="Aptos" panose="020B0004020202020204" pitchFamily="34" charset="0"/>
                <a:ea typeface="Aptos" panose="020B0004020202020204" pitchFamily="34" charset="0"/>
                <a:cs typeface="Times New Roman" panose="02020603050405020304" pitchFamily="18" charset="0"/>
              </a:rPr>
              <a:t>Community Weight Management Service </a:t>
            </a:r>
            <a:r>
              <a:rPr lang="en-GB"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(BMI </a:t>
            </a:r>
            <a:r>
              <a:rPr lang="en-GB" sz="1200" kern="100">
                <a:solidFill>
                  <a:srgbClr val="1F1F1F"/>
                </a:solidFill>
                <a:effectLst/>
                <a:latin typeface="Aptos" panose="020B0004020202020204" pitchFamily="34" charset="0"/>
                <a:ea typeface="Aptos" panose="020B0004020202020204" pitchFamily="34" charset="0"/>
                <a:cs typeface="Arial" panose="020B0604020202020204" pitchFamily="34" charset="0"/>
              </a:rPr>
              <a:t>≥25</a:t>
            </a:r>
            <a:r>
              <a:rPr lang="en-GB"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kg/m</a:t>
            </a:r>
            <a:r>
              <a:rPr lang="en-GB" sz="1200" kern="100" baseline="30000">
                <a:solidFill>
                  <a:srgbClr val="000000"/>
                </a:solidFill>
                <a:effectLst/>
                <a:latin typeface="Aptos" panose="020B0004020202020204" pitchFamily="34" charset="0"/>
                <a:ea typeface="Aptos" panose="020B0004020202020204" pitchFamily="34" charset="0"/>
                <a:cs typeface="Arial" panose="020B0604020202020204" pitchFamily="34" charset="0"/>
              </a:rPr>
              <a:t>2</a:t>
            </a:r>
            <a:r>
              <a:rPr lang="en-GB"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 </a:t>
            </a:r>
            <a:endParaRPr lang="en-GB" sz="1200" kern="100">
              <a:effectLst/>
              <a:latin typeface="Aptos" panose="020B0004020202020204" pitchFamily="34" charset="0"/>
              <a:ea typeface="Aptos" panose="020B00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017FBBE-8909-DFB0-4A8A-8D4BCC3E3DDA}"/>
              </a:ext>
            </a:extLst>
          </p:cNvPr>
          <p:cNvCxnSpPr/>
          <p:nvPr/>
        </p:nvCxnSpPr>
        <p:spPr>
          <a:xfrm>
            <a:off x="5135524" y="3237285"/>
            <a:ext cx="977900" cy="3810"/>
          </a:xfrm>
          <a:prstGeom prst="line">
            <a:avLst/>
          </a:prstGeom>
          <a:noFill/>
          <a:ln w="19050" cap="flat" cmpd="sng" algn="ctr">
            <a:solidFill>
              <a:sysClr val="window" lastClr="FFFFFF">
                <a:lumMod val="75000"/>
              </a:sysClr>
            </a:solidFill>
            <a:prstDash val="sysDash"/>
            <a:miter lim="800000"/>
          </a:ln>
          <a:effectLst/>
        </p:spPr>
      </p:cxnSp>
      <p:sp>
        <p:nvSpPr>
          <p:cNvPr id="9" name="Rectangle: Rounded Corners 8">
            <a:extLst>
              <a:ext uri="{FF2B5EF4-FFF2-40B4-BE49-F238E27FC236}">
                <a16:creationId xmlns:a16="http://schemas.microsoft.com/office/drawing/2014/main" id="{13015BAF-1C5B-95EB-16CB-C5E53270C610}"/>
              </a:ext>
            </a:extLst>
          </p:cNvPr>
          <p:cNvSpPr/>
          <p:nvPr/>
        </p:nvSpPr>
        <p:spPr>
          <a:xfrm>
            <a:off x="5249189" y="1199570"/>
            <a:ext cx="1711325" cy="1017270"/>
          </a:xfrm>
          <a:prstGeom prst="roundRect">
            <a:avLst/>
          </a:prstGeom>
          <a:solidFill>
            <a:srgbClr val="0F9ED5">
              <a:lumMod val="40000"/>
              <a:lumOff val="60000"/>
            </a:srgbClr>
          </a:solidFill>
          <a:ln w="12700" cap="flat" cmpd="sng" algn="ctr">
            <a:solidFill>
              <a:srgbClr val="0F9ED5">
                <a:lumMod val="40000"/>
                <a:lumOff val="6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Adult and Obstetric Weight Management Programme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0027C6B-DE15-7BBC-3F14-6D4BFC06AEF6}"/>
              </a:ext>
            </a:extLst>
          </p:cNvPr>
          <p:cNvSpPr/>
          <p:nvPr/>
        </p:nvSpPr>
        <p:spPr>
          <a:xfrm>
            <a:off x="7113549" y="1208460"/>
            <a:ext cx="1711325" cy="1017270"/>
          </a:xfrm>
          <a:prstGeom prst="roundRect">
            <a:avLst/>
          </a:prstGeom>
          <a:solidFill>
            <a:srgbClr val="9CF2D9"/>
          </a:solidFill>
          <a:ln w="12700" cap="flat" cmpd="sng" algn="ctr">
            <a:solidFill>
              <a:srgbClr val="9CF2D9"/>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Commercial Weight Management Programme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82A0CDD-EE83-F0E8-A96F-FB4F785E6F3A}"/>
              </a:ext>
            </a:extLst>
          </p:cNvPr>
          <p:cNvSpPr/>
          <p:nvPr/>
        </p:nvSpPr>
        <p:spPr>
          <a:xfrm>
            <a:off x="9049029" y="2862787"/>
            <a:ext cx="1752600" cy="770255"/>
          </a:xfrm>
          <a:prstGeom prst="roundRect">
            <a:avLst/>
          </a:prstGeom>
          <a:solidFill>
            <a:srgbClr val="C39BE1"/>
          </a:solidFill>
          <a:ln w="12700" cap="flat" cmpd="sng" algn="ctr">
            <a:solidFill>
              <a:srgbClr val="C39B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Maintenance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718D758C-8130-12DF-4463-E13F30862A02}"/>
              </a:ext>
            </a:extLst>
          </p:cNvPr>
          <p:cNvSpPr/>
          <p:nvPr/>
        </p:nvSpPr>
        <p:spPr>
          <a:xfrm>
            <a:off x="9071888" y="1208460"/>
            <a:ext cx="1711325" cy="1017270"/>
          </a:xfrm>
          <a:prstGeom prst="roundRect">
            <a:avLst/>
          </a:prstGeom>
          <a:solidFill>
            <a:srgbClr val="C39BE1"/>
          </a:solidFill>
          <a:ln w="12700" cap="flat" cmpd="sng" algn="ctr">
            <a:solidFill>
              <a:srgbClr val="C39B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3, 6 </a:t>
            </a:r>
            <a:r>
              <a:rPr lang="en-GB" sz="1200" b="1" kern="100">
                <a:latin typeface="Aptos" panose="020B0004020202020204" pitchFamily="34" charset="0"/>
                <a:ea typeface="Aptos" panose="020B0004020202020204" pitchFamily="34" charset="0"/>
                <a:cs typeface="Arial" panose="020B0604020202020204" pitchFamily="34" charset="0"/>
              </a:rPr>
              <a:t>and</a:t>
            </a:r>
            <a:r>
              <a:rPr lang="en-GB" sz="1200" b="1" kern="100">
                <a:effectLst/>
                <a:latin typeface="Aptos" panose="020B0004020202020204" pitchFamily="34" charset="0"/>
                <a:ea typeface="Aptos" panose="020B0004020202020204" pitchFamily="34" charset="0"/>
                <a:cs typeface="Arial" panose="020B0604020202020204" pitchFamily="34" charset="0"/>
              </a:rPr>
              <a:t> 12-Month Review</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1608D690-665B-8F46-32CB-CB9A7519E0DD}"/>
              </a:ext>
            </a:extLst>
          </p:cNvPr>
          <p:cNvCxnSpPr/>
          <p:nvPr/>
        </p:nvCxnSpPr>
        <p:spPr>
          <a:xfrm>
            <a:off x="7006234" y="2538150"/>
            <a:ext cx="0" cy="289560"/>
          </a:xfrm>
          <a:prstGeom prst="line">
            <a:avLst/>
          </a:prstGeom>
          <a:noFill/>
          <a:ln w="19050" cap="flat" cmpd="sng" algn="ctr">
            <a:solidFill>
              <a:sysClr val="window" lastClr="FFFFFF">
                <a:lumMod val="75000"/>
              </a:sysClr>
            </a:solidFill>
            <a:prstDash val="sysDash"/>
            <a:miter lim="800000"/>
          </a:ln>
          <a:effectLst/>
        </p:spPr>
      </p:cxnSp>
      <p:cxnSp>
        <p:nvCxnSpPr>
          <p:cNvPr id="14" name="Straight Connector 13">
            <a:extLst>
              <a:ext uri="{FF2B5EF4-FFF2-40B4-BE49-F238E27FC236}">
                <a16:creationId xmlns:a16="http://schemas.microsoft.com/office/drawing/2014/main" id="{2A36AB72-3A5F-A17D-1BEC-8692E9708A8D}"/>
              </a:ext>
            </a:extLst>
          </p:cNvPr>
          <p:cNvCxnSpPr/>
          <p:nvPr/>
        </p:nvCxnSpPr>
        <p:spPr>
          <a:xfrm flipH="1">
            <a:off x="6101359" y="2533705"/>
            <a:ext cx="1903730" cy="3810"/>
          </a:xfrm>
          <a:prstGeom prst="line">
            <a:avLst/>
          </a:prstGeom>
          <a:noFill/>
          <a:ln w="19050" cap="flat" cmpd="sng" algn="ctr">
            <a:solidFill>
              <a:sysClr val="window" lastClr="FFFFFF">
                <a:lumMod val="75000"/>
              </a:sysClr>
            </a:solidFill>
            <a:prstDash val="sysDash"/>
            <a:miter lim="800000"/>
          </a:ln>
          <a:effectLst/>
        </p:spPr>
      </p:cxnSp>
      <p:cxnSp>
        <p:nvCxnSpPr>
          <p:cNvPr id="15" name="Straight Connector 14">
            <a:extLst>
              <a:ext uri="{FF2B5EF4-FFF2-40B4-BE49-F238E27FC236}">
                <a16:creationId xmlns:a16="http://schemas.microsoft.com/office/drawing/2014/main" id="{DE565AC3-D2A3-B3B2-FB72-62E4831E17A8}"/>
              </a:ext>
            </a:extLst>
          </p:cNvPr>
          <p:cNvCxnSpPr/>
          <p:nvPr/>
        </p:nvCxnSpPr>
        <p:spPr>
          <a:xfrm>
            <a:off x="6110249" y="2227000"/>
            <a:ext cx="0" cy="304165"/>
          </a:xfrm>
          <a:prstGeom prst="line">
            <a:avLst/>
          </a:prstGeom>
          <a:noFill/>
          <a:ln w="19050" cap="flat" cmpd="sng" algn="ctr">
            <a:solidFill>
              <a:sysClr val="window" lastClr="FFFFFF">
                <a:lumMod val="75000"/>
              </a:sysClr>
            </a:solidFill>
            <a:prstDash val="sysDash"/>
            <a:miter lim="800000"/>
          </a:ln>
          <a:effectLst/>
        </p:spPr>
      </p:cxnSp>
      <p:cxnSp>
        <p:nvCxnSpPr>
          <p:cNvPr id="16" name="Straight Connector 15">
            <a:extLst>
              <a:ext uri="{FF2B5EF4-FFF2-40B4-BE49-F238E27FC236}">
                <a16:creationId xmlns:a16="http://schemas.microsoft.com/office/drawing/2014/main" id="{4AD8307E-79EF-01AD-ECC5-29154C2945F6}"/>
              </a:ext>
            </a:extLst>
          </p:cNvPr>
          <p:cNvCxnSpPr/>
          <p:nvPr/>
        </p:nvCxnSpPr>
        <p:spPr>
          <a:xfrm>
            <a:off x="7990484" y="2243510"/>
            <a:ext cx="6350" cy="320040"/>
          </a:xfrm>
          <a:prstGeom prst="line">
            <a:avLst/>
          </a:prstGeom>
          <a:noFill/>
          <a:ln w="19050" cap="flat" cmpd="sng" algn="ctr">
            <a:solidFill>
              <a:sysClr val="window" lastClr="FFFFFF">
                <a:lumMod val="75000"/>
              </a:sysClr>
            </a:solidFill>
            <a:prstDash val="sysDash"/>
            <a:miter lim="800000"/>
          </a:ln>
          <a:effectLst/>
        </p:spPr>
      </p:cxnSp>
      <p:cxnSp>
        <p:nvCxnSpPr>
          <p:cNvPr id="17" name="Straight Connector 16">
            <a:extLst>
              <a:ext uri="{FF2B5EF4-FFF2-40B4-BE49-F238E27FC236}">
                <a16:creationId xmlns:a16="http://schemas.microsoft.com/office/drawing/2014/main" id="{2404ACC6-9FEA-0F6D-645C-CBCBDF65EDE1}"/>
              </a:ext>
            </a:extLst>
          </p:cNvPr>
          <p:cNvCxnSpPr>
            <a:cxnSpLocks/>
            <a:endCxn id="29" idx="0"/>
          </p:cNvCxnSpPr>
          <p:nvPr/>
        </p:nvCxnSpPr>
        <p:spPr>
          <a:xfrm>
            <a:off x="9951364" y="3634160"/>
            <a:ext cx="16193" cy="709930"/>
          </a:xfrm>
          <a:prstGeom prst="line">
            <a:avLst/>
          </a:prstGeom>
          <a:noFill/>
          <a:ln w="19050" cap="flat" cmpd="sng" algn="ctr">
            <a:solidFill>
              <a:sysClr val="window" lastClr="FFFFFF">
                <a:lumMod val="75000"/>
              </a:sysClr>
            </a:solidFill>
            <a:prstDash val="sysDash"/>
            <a:miter lim="800000"/>
          </a:ln>
          <a:effectLst/>
        </p:spPr>
      </p:cxnSp>
      <p:sp>
        <p:nvSpPr>
          <p:cNvPr id="18" name="Rectangle: Rounded Corners 17">
            <a:extLst>
              <a:ext uri="{FF2B5EF4-FFF2-40B4-BE49-F238E27FC236}">
                <a16:creationId xmlns:a16="http://schemas.microsoft.com/office/drawing/2014/main" id="{5B382F65-844F-C6F3-4E56-AAF52A4F7F85}"/>
              </a:ext>
            </a:extLst>
          </p:cNvPr>
          <p:cNvSpPr/>
          <p:nvPr/>
        </p:nvSpPr>
        <p:spPr>
          <a:xfrm>
            <a:off x="5433339" y="4071040"/>
            <a:ext cx="1752600" cy="770255"/>
          </a:xfrm>
          <a:prstGeom prst="roundRect">
            <a:avLst/>
          </a:prstGeom>
          <a:solidFill>
            <a:srgbClr val="ABEBB4"/>
          </a:solidFill>
          <a:ln w="12700" cap="flat" cmpd="sng" algn="ctr">
            <a:solidFill>
              <a:srgbClr val="ABEBB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b="1" kern="100">
                <a:effectLst/>
                <a:latin typeface="Aptos" panose="020B0004020202020204" pitchFamily="34" charset="0"/>
                <a:ea typeface="Aptos" panose="020B0004020202020204" pitchFamily="34" charset="0"/>
                <a:cs typeface="Times New Roman" panose="02020603050405020304" pitchFamily="18" charset="0"/>
              </a:rPr>
              <a:t>Universal</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gn="ctr"/>
            <a:r>
              <a:rPr lang="en-GB" sz="1200" kern="100">
                <a:effectLst/>
                <a:latin typeface="Aptos" panose="020B0004020202020204" pitchFamily="34" charset="0"/>
                <a:ea typeface="Aptos" panose="020B0004020202020204" pitchFamily="34" charset="0"/>
                <a:cs typeface="Times New Roman" panose="02020603050405020304" pitchFamily="18" charset="0"/>
              </a:rPr>
              <a:t>(Campaigns, Events, Resource Bank) </a:t>
            </a:r>
          </a:p>
        </p:txBody>
      </p:sp>
      <p:cxnSp>
        <p:nvCxnSpPr>
          <p:cNvPr id="19" name="Straight Connector 18">
            <a:extLst>
              <a:ext uri="{FF2B5EF4-FFF2-40B4-BE49-F238E27FC236}">
                <a16:creationId xmlns:a16="http://schemas.microsoft.com/office/drawing/2014/main" id="{4402BFE4-A2F1-9BF6-A487-BBDE1E552C5A}"/>
              </a:ext>
            </a:extLst>
          </p:cNvPr>
          <p:cNvCxnSpPr/>
          <p:nvPr/>
        </p:nvCxnSpPr>
        <p:spPr>
          <a:xfrm>
            <a:off x="4238269" y="4467280"/>
            <a:ext cx="1196340" cy="1270"/>
          </a:xfrm>
          <a:prstGeom prst="line">
            <a:avLst/>
          </a:prstGeom>
          <a:noFill/>
          <a:ln w="19050" cap="flat" cmpd="sng" algn="ctr">
            <a:solidFill>
              <a:sysClr val="window" lastClr="FFFFFF">
                <a:lumMod val="75000"/>
              </a:sysClr>
            </a:solidFill>
            <a:prstDash val="sysDash"/>
            <a:miter lim="800000"/>
          </a:ln>
          <a:effectLst/>
        </p:spPr>
      </p:cxnSp>
      <p:sp>
        <p:nvSpPr>
          <p:cNvPr id="20" name="Rectangle: Rounded Corners 19">
            <a:extLst>
              <a:ext uri="{FF2B5EF4-FFF2-40B4-BE49-F238E27FC236}">
                <a16:creationId xmlns:a16="http://schemas.microsoft.com/office/drawing/2014/main" id="{62C2C7C0-831B-50F0-9415-5F7DE0A730A9}"/>
              </a:ext>
            </a:extLst>
          </p:cNvPr>
          <p:cNvSpPr/>
          <p:nvPr/>
        </p:nvSpPr>
        <p:spPr>
          <a:xfrm>
            <a:off x="5465089" y="5187370"/>
            <a:ext cx="1717675" cy="1017270"/>
          </a:xfrm>
          <a:prstGeom prst="roundRect">
            <a:avLst/>
          </a:prstGeom>
          <a:solidFill>
            <a:srgbClr val="ABEBB4"/>
          </a:solidFill>
          <a:ln w="12700" cap="flat" cmpd="sng" algn="ctr">
            <a:solidFill>
              <a:srgbClr val="ABEBB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Health Coaching Sessions</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930040F0-27AE-D46D-4537-20B25DE1B8A3}"/>
              </a:ext>
            </a:extLst>
          </p:cNvPr>
          <p:cNvSpPr/>
          <p:nvPr/>
        </p:nvSpPr>
        <p:spPr>
          <a:xfrm>
            <a:off x="3596919" y="5175305"/>
            <a:ext cx="1729740" cy="1017270"/>
          </a:xfrm>
          <a:prstGeom prst="roundRect">
            <a:avLst/>
          </a:prstGeom>
          <a:solidFill>
            <a:srgbClr val="ABEBB4"/>
          </a:solidFill>
          <a:ln w="12700" cap="flat" cmpd="sng" algn="ctr">
            <a:solidFill>
              <a:srgbClr val="ABEBB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Physical Activity Programme            </a:t>
            </a:r>
            <a:r>
              <a:rPr lang="en-GB" sz="1200" kern="100">
                <a:effectLst/>
                <a:latin typeface="Aptos" panose="020B0004020202020204" pitchFamily="34" charset="0"/>
                <a:ea typeface="Aptos" panose="020B0004020202020204" pitchFamily="34" charset="0"/>
                <a:cs typeface="Arial" panose="020B0604020202020204" pitchFamily="34" charset="0"/>
              </a:rPr>
              <a:t>(inc. pre-and-post-natal)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AC9543CA-7099-3A32-1D5E-A9EA14A1027E}"/>
              </a:ext>
            </a:extLst>
          </p:cNvPr>
          <p:cNvCxnSpPr/>
          <p:nvPr/>
        </p:nvCxnSpPr>
        <p:spPr>
          <a:xfrm flipV="1">
            <a:off x="7901584" y="3220775"/>
            <a:ext cx="1147445" cy="1270"/>
          </a:xfrm>
          <a:prstGeom prst="line">
            <a:avLst/>
          </a:prstGeom>
          <a:noFill/>
          <a:ln w="19050" cap="flat" cmpd="sng" algn="ctr">
            <a:solidFill>
              <a:sysClr val="window" lastClr="FFFFFF">
                <a:lumMod val="75000"/>
              </a:sysClr>
            </a:solidFill>
            <a:prstDash val="sysDash"/>
            <a:miter lim="800000"/>
          </a:ln>
          <a:effectLst/>
        </p:spPr>
      </p:cxnSp>
      <p:cxnSp>
        <p:nvCxnSpPr>
          <p:cNvPr id="23" name="Straight Connector 22">
            <a:extLst>
              <a:ext uri="{FF2B5EF4-FFF2-40B4-BE49-F238E27FC236}">
                <a16:creationId xmlns:a16="http://schemas.microsoft.com/office/drawing/2014/main" id="{4BCFFA45-BF3D-9F44-4BD1-F7FB2DE5A5B6}"/>
              </a:ext>
            </a:extLst>
          </p:cNvPr>
          <p:cNvCxnSpPr/>
          <p:nvPr/>
        </p:nvCxnSpPr>
        <p:spPr>
          <a:xfrm flipH="1">
            <a:off x="4429404" y="4792400"/>
            <a:ext cx="1020445" cy="352425"/>
          </a:xfrm>
          <a:prstGeom prst="line">
            <a:avLst/>
          </a:prstGeom>
          <a:noFill/>
          <a:ln w="19050" cap="flat" cmpd="sng" algn="ctr">
            <a:solidFill>
              <a:sysClr val="window" lastClr="FFFFFF">
                <a:lumMod val="75000"/>
              </a:sysClr>
            </a:solidFill>
            <a:prstDash val="sysDash"/>
            <a:miter lim="800000"/>
          </a:ln>
          <a:effectLst/>
        </p:spPr>
      </p:cxnSp>
      <p:cxnSp>
        <p:nvCxnSpPr>
          <p:cNvPr id="24" name="Straight Connector 23">
            <a:extLst>
              <a:ext uri="{FF2B5EF4-FFF2-40B4-BE49-F238E27FC236}">
                <a16:creationId xmlns:a16="http://schemas.microsoft.com/office/drawing/2014/main" id="{A6888766-8356-6E13-4803-F5DD8EC0E785}"/>
              </a:ext>
            </a:extLst>
          </p:cNvPr>
          <p:cNvCxnSpPr/>
          <p:nvPr/>
        </p:nvCxnSpPr>
        <p:spPr>
          <a:xfrm>
            <a:off x="4233189" y="3641145"/>
            <a:ext cx="5080" cy="826770"/>
          </a:xfrm>
          <a:prstGeom prst="line">
            <a:avLst/>
          </a:prstGeom>
          <a:noFill/>
          <a:ln w="19050" cap="flat" cmpd="sng" algn="ctr">
            <a:solidFill>
              <a:sysClr val="window" lastClr="FFFFFF">
                <a:lumMod val="75000"/>
              </a:sysClr>
            </a:solidFill>
            <a:prstDash val="sysDash"/>
            <a:miter lim="800000"/>
          </a:ln>
          <a:effectLst/>
        </p:spPr>
      </p:cxnSp>
      <p:sp>
        <p:nvSpPr>
          <p:cNvPr id="29" name="Rectangle: Rounded Corners 28">
            <a:extLst>
              <a:ext uri="{FF2B5EF4-FFF2-40B4-BE49-F238E27FC236}">
                <a16:creationId xmlns:a16="http://schemas.microsoft.com/office/drawing/2014/main" id="{1D3EEC14-B012-E4EA-C80E-B99ABE350EB0}"/>
              </a:ext>
            </a:extLst>
          </p:cNvPr>
          <p:cNvSpPr/>
          <p:nvPr/>
        </p:nvSpPr>
        <p:spPr>
          <a:xfrm>
            <a:off x="9111894" y="4344090"/>
            <a:ext cx="1711325" cy="1017270"/>
          </a:xfrm>
          <a:prstGeom prst="roundRect">
            <a:avLst/>
          </a:prstGeom>
          <a:solidFill>
            <a:srgbClr val="C39BE1"/>
          </a:solidFill>
          <a:ln w="12700" cap="flat" cmpd="sng" algn="ctr">
            <a:solidFill>
              <a:srgbClr val="C39B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Times New Roman" panose="02020603050405020304" pitchFamily="18" charset="0"/>
              </a:rPr>
              <a:t>Direct Referrals/ Signposting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4AFED86E-5273-4D60-FB8F-F32BFE307E3A}"/>
              </a:ext>
            </a:extLst>
          </p:cNvPr>
          <p:cNvCxnSpPr>
            <a:cxnSpLocks/>
            <a:stCxn id="12" idx="2"/>
            <a:endCxn id="11" idx="0"/>
          </p:cNvCxnSpPr>
          <p:nvPr/>
        </p:nvCxnSpPr>
        <p:spPr>
          <a:xfrm flipH="1">
            <a:off x="9925329" y="2225730"/>
            <a:ext cx="2222" cy="637057"/>
          </a:xfrm>
          <a:prstGeom prst="line">
            <a:avLst/>
          </a:prstGeom>
          <a:noFill/>
          <a:ln w="19050" cap="flat" cmpd="sng" algn="ctr">
            <a:solidFill>
              <a:sysClr val="window" lastClr="FFFFFF">
                <a:lumMod val="75000"/>
              </a:sysClr>
            </a:solidFill>
            <a:prstDash val="solid"/>
            <a:miter lim="800000"/>
          </a:ln>
          <a:effectLst/>
        </p:spPr>
      </p:cxnSp>
      <p:cxnSp>
        <p:nvCxnSpPr>
          <p:cNvPr id="36" name="Straight Connector 35">
            <a:extLst>
              <a:ext uri="{FF2B5EF4-FFF2-40B4-BE49-F238E27FC236}">
                <a16:creationId xmlns:a16="http://schemas.microsoft.com/office/drawing/2014/main" id="{4088088E-DA5B-A0C6-6A00-39E83213C87C}"/>
              </a:ext>
            </a:extLst>
          </p:cNvPr>
          <p:cNvCxnSpPr>
            <a:cxnSpLocks/>
            <a:endCxn id="20" idx="0"/>
          </p:cNvCxnSpPr>
          <p:nvPr/>
        </p:nvCxnSpPr>
        <p:spPr>
          <a:xfrm>
            <a:off x="6323926" y="4841295"/>
            <a:ext cx="1" cy="346075"/>
          </a:xfrm>
          <a:prstGeom prst="line">
            <a:avLst/>
          </a:prstGeom>
          <a:noFill/>
          <a:ln w="19050" cap="flat" cmpd="sng" algn="ctr">
            <a:solidFill>
              <a:sysClr val="window" lastClr="FFFFFF">
                <a:lumMod val="75000"/>
              </a:sysClr>
            </a:solidFill>
            <a:prstDash val="sysDash"/>
            <a:miter lim="800000"/>
          </a:ln>
          <a:effectLst/>
        </p:spPr>
      </p:cxnSp>
      <p:sp>
        <p:nvSpPr>
          <p:cNvPr id="30" name="Rectangle: Rounded Corners 29">
            <a:extLst>
              <a:ext uri="{FF2B5EF4-FFF2-40B4-BE49-F238E27FC236}">
                <a16:creationId xmlns:a16="http://schemas.microsoft.com/office/drawing/2014/main" id="{4510E700-4ADD-A4C1-2D06-526D0E823B51}"/>
              </a:ext>
            </a:extLst>
          </p:cNvPr>
          <p:cNvSpPr/>
          <p:nvPr/>
        </p:nvSpPr>
        <p:spPr>
          <a:xfrm>
            <a:off x="1350924" y="1170373"/>
            <a:ext cx="1743710" cy="1008380"/>
          </a:xfrm>
          <a:prstGeom prst="roundRect">
            <a:avLst/>
          </a:prstGeom>
          <a:solidFill>
            <a:srgbClr val="E7CA81"/>
          </a:solidFill>
          <a:ln w="12700" cap="flat" cmpd="sng" algn="ctr">
            <a:solidFill>
              <a:srgbClr val="E7CA8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i="1" kern="100">
                <a:effectLst/>
                <a:latin typeface="Aptos" panose="020B0004020202020204" pitchFamily="34" charset="0"/>
                <a:ea typeface="Aptos" panose="020B0004020202020204" pitchFamily="34" charset="0"/>
                <a:cs typeface="Arial" panose="020B0604020202020204" pitchFamily="34" charset="0"/>
              </a:rPr>
              <a:t>“Making Every Contact Count Training”</a:t>
            </a:r>
            <a:endParaRPr lang="en-GB" sz="1200" kern="100">
              <a:effectLst/>
              <a:latin typeface="Aptos" panose="020B0004020202020204" pitchFamily="34" charset="0"/>
              <a:ea typeface="Aptos" panose="020B00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206431F1-F9EB-11C3-7654-D1B9D8696C7D}"/>
              </a:ext>
            </a:extLst>
          </p:cNvPr>
          <p:cNvCxnSpPr>
            <a:cxnSpLocks/>
            <a:stCxn id="30" idx="2"/>
            <a:endCxn id="2" idx="0"/>
          </p:cNvCxnSpPr>
          <p:nvPr/>
        </p:nvCxnSpPr>
        <p:spPr>
          <a:xfrm>
            <a:off x="2222779" y="2178753"/>
            <a:ext cx="0" cy="674357"/>
          </a:xfrm>
          <a:prstGeom prst="line">
            <a:avLst/>
          </a:prstGeom>
          <a:noFill/>
          <a:ln w="19050" cap="flat" cmpd="sng" algn="ctr">
            <a:solidFill>
              <a:sysClr val="window" lastClr="FFFFFF">
                <a:lumMod val="75000"/>
              </a:sysClr>
            </a:solidFill>
            <a:prstDash val="solid"/>
            <a:miter lim="800000"/>
          </a:ln>
          <a:effectLst/>
        </p:spPr>
      </p:cxnSp>
      <p:sp>
        <p:nvSpPr>
          <p:cNvPr id="37" name="TextBox 36">
            <a:extLst>
              <a:ext uri="{FF2B5EF4-FFF2-40B4-BE49-F238E27FC236}">
                <a16:creationId xmlns:a16="http://schemas.microsoft.com/office/drawing/2014/main" id="{7D097E65-AA52-E91A-159B-D2BF8C3E9D1F}"/>
              </a:ext>
            </a:extLst>
          </p:cNvPr>
          <p:cNvSpPr txBox="1"/>
          <p:nvPr/>
        </p:nvSpPr>
        <p:spPr>
          <a:xfrm>
            <a:off x="25400" y="490954"/>
            <a:ext cx="12192000" cy="461665"/>
          </a:xfrm>
          <a:prstGeom prst="rect">
            <a:avLst/>
          </a:prstGeom>
          <a:noFill/>
        </p:spPr>
        <p:txBody>
          <a:bodyPr wrap="square">
            <a:spAutoFit/>
          </a:bodyPr>
          <a:lstStyle/>
          <a:p>
            <a:pPr algn="ctr"/>
            <a:r>
              <a:rPr lang="en-GB" sz="2400" b="1">
                <a:effectLst/>
                <a:ea typeface="Aptos" panose="020B0004020202020204" pitchFamily="34" charset="0"/>
              </a:rPr>
              <a:t>LOT 1: Healthy Knowsley Service for Adult and Pregnant Women Service Model </a:t>
            </a:r>
            <a:endParaRPr lang="en-GB" sz="2400"/>
          </a:p>
        </p:txBody>
      </p:sp>
      <p:pic>
        <p:nvPicPr>
          <p:cNvPr id="38" name="Picture 37" descr="Home | Knowsley Council">
            <a:extLst>
              <a:ext uri="{FF2B5EF4-FFF2-40B4-BE49-F238E27FC236}">
                <a16:creationId xmlns:a16="http://schemas.microsoft.com/office/drawing/2014/main" id="{A9FD6A36-2463-9B92-C49A-CD53AFA14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068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362C08-BD10-5DBD-927C-D2D0368B9649}"/>
              </a:ext>
            </a:extLst>
          </p:cNvPr>
          <p:cNvSpPr/>
          <p:nvPr/>
        </p:nvSpPr>
        <p:spPr>
          <a:xfrm>
            <a:off x="1281159" y="2672653"/>
            <a:ext cx="1752600" cy="787400"/>
          </a:xfrm>
          <a:prstGeom prst="roundRect">
            <a:avLst/>
          </a:prstGeom>
          <a:solidFill>
            <a:srgbClr val="E7CA81"/>
          </a:solidFill>
          <a:ln w="12700" cap="flat" cmpd="sng" algn="ctr">
            <a:solidFill>
              <a:srgbClr val="E7CA8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endPar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Single Point of Access (SPOA)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077E034-8D2E-67CB-19AC-5F4DB5292959}"/>
              </a:ext>
            </a:extLst>
          </p:cNvPr>
          <p:cNvSpPr/>
          <p:nvPr/>
        </p:nvSpPr>
        <p:spPr>
          <a:xfrm>
            <a:off x="3332209" y="993078"/>
            <a:ext cx="1711325" cy="1017270"/>
          </a:xfrm>
          <a:prstGeom prst="roundRect">
            <a:avLst/>
          </a:prstGeom>
          <a:solidFill>
            <a:srgbClr val="EF5FE1"/>
          </a:solidFill>
          <a:ln w="12700" cap="flat" cmpd="sng" algn="ctr">
            <a:solidFill>
              <a:srgbClr val="EF5F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Times New Roman" panose="02020603050405020304" pitchFamily="18" charset="0"/>
              </a:rPr>
              <a:t>Direct Referrals/ Signposting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33B6406-10E6-B550-0AF5-F93EC6D95DF3}"/>
              </a:ext>
            </a:extLst>
          </p:cNvPr>
          <p:cNvSpPr/>
          <p:nvPr/>
        </p:nvSpPr>
        <p:spPr>
          <a:xfrm>
            <a:off x="1331959" y="970853"/>
            <a:ext cx="1743710" cy="1008380"/>
          </a:xfrm>
          <a:prstGeom prst="roundRect">
            <a:avLst/>
          </a:prstGeom>
          <a:solidFill>
            <a:srgbClr val="E7CA81"/>
          </a:solidFill>
          <a:ln w="12700" cap="flat" cmpd="sng" algn="ctr">
            <a:solidFill>
              <a:srgbClr val="E7CA8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i="1" kern="100">
                <a:effectLst/>
                <a:latin typeface="Aptos" panose="020B0004020202020204" pitchFamily="34" charset="0"/>
                <a:ea typeface="Aptos" panose="020B0004020202020204" pitchFamily="34" charset="0"/>
                <a:cs typeface="Times New Roman" panose="02020603050405020304" pitchFamily="18" charset="0"/>
              </a:rPr>
              <a:t>“Raising the Issue of Weight Training”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60DB7FDC-9E19-0BE1-0990-DB34E0158FB1}"/>
              </a:ext>
            </a:extLst>
          </p:cNvPr>
          <p:cNvCxnSpPr>
            <a:cxnSpLocks/>
          </p:cNvCxnSpPr>
          <p:nvPr/>
        </p:nvCxnSpPr>
        <p:spPr>
          <a:xfrm flipH="1">
            <a:off x="2163174" y="1974788"/>
            <a:ext cx="0" cy="689610"/>
          </a:xfrm>
          <a:prstGeom prst="line">
            <a:avLst/>
          </a:prstGeom>
          <a:noFill/>
          <a:ln w="19050" cap="flat" cmpd="sng" algn="ctr">
            <a:solidFill>
              <a:sysClr val="window" lastClr="FFFFFF">
                <a:lumMod val="75000"/>
              </a:sysClr>
            </a:solidFill>
            <a:prstDash val="solid"/>
            <a:miter lim="800000"/>
          </a:ln>
          <a:effectLst/>
        </p:spPr>
      </p:cxnSp>
      <p:sp>
        <p:nvSpPr>
          <p:cNvPr id="6" name="Rectangle: Rounded Corners 5">
            <a:extLst>
              <a:ext uri="{FF2B5EF4-FFF2-40B4-BE49-F238E27FC236}">
                <a16:creationId xmlns:a16="http://schemas.microsoft.com/office/drawing/2014/main" id="{452CEA1D-9ED7-E3CD-5F5E-999C71401E35}"/>
              </a:ext>
            </a:extLst>
          </p:cNvPr>
          <p:cNvSpPr/>
          <p:nvPr/>
        </p:nvSpPr>
        <p:spPr>
          <a:xfrm>
            <a:off x="3304269" y="2680908"/>
            <a:ext cx="1752600" cy="770255"/>
          </a:xfrm>
          <a:prstGeom prst="roundRect">
            <a:avLst/>
          </a:prstGeom>
          <a:solidFill>
            <a:srgbClr val="EF5FE1"/>
          </a:solidFill>
          <a:ln w="12700" cap="flat" cmpd="sng" algn="ctr">
            <a:solidFill>
              <a:srgbClr val="EF5F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Triage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27E2F3C-D039-3AB3-2A51-4DA203978410}"/>
              </a:ext>
            </a:extLst>
          </p:cNvPr>
          <p:cNvSpPr/>
          <p:nvPr/>
        </p:nvSpPr>
        <p:spPr>
          <a:xfrm>
            <a:off x="6063979" y="2580577"/>
            <a:ext cx="1752600" cy="995045"/>
          </a:xfrm>
          <a:prstGeom prst="roundRect">
            <a:avLst/>
          </a:prstGeom>
          <a:solidFill>
            <a:srgbClr val="0F9ED5">
              <a:lumMod val="40000"/>
              <a:lumOff val="60000"/>
            </a:srgbClr>
          </a:solidFill>
          <a:ln w="12700" cap="flat" cmpd="sng" algn="ctr">
            <a:solidFill>
              <a:srgbClr val="0F9ED5">
                <a:lumMod val="40000"/>
                <a:lumOff val="6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effectLst/>
                <a:ea typeface="Aptos" panose="020B0004020202020204" pitchFamily="34" charset="0"/>
                <a:cs typeface="Times New Roman" panose="02020603050405020304" pitchFamily="18" charset="0"/>
              </a:rPr>
              <a:t>Targeted </a:t>
            </a:r>
            <a:r>
              <a:rPr lang="en-GB" sz="1200" b="1" kern="100">
                <a:solidFill>
                  <a:srgbClr val="000000"/>
                </a:solidFill>
                <a:ea typeface="Aptos" panose="020B0004020202020204" pitchFamily="34" charset="0"/>
                <a:cs typeface="Times New Roman" panose="02020603050405020304" pitchFamily="18" charset="0"/>
              </a:rPr>
              <a:t>Healthy Weight Programme </a:t>
            </a:r>
            <a:r>
              <a:rPr lang="en-GB" sz="1200" kern="100">
                <a:solidFill>
                  <a:srgbClr val="000000"/>
                </a:solidFill>
                <a:effectLst/>
                <a:ea typeface="Aptos" panose="020B0004020202020204" pitchFamily="34" charset="0"/>
                <a:cs typeface="Times New Roman" panose="02020603050405020304" pitchFamily="18" charset="0"/>
              </a:rPr>
              <a:t>(BMI centile </a:t>
            </a:r>
            <a:r>
              <a:rPr lang="en-GB" sz="1200" kern="100">
                <a:solidFill>
                  <a:srgbClr val="1F1F1F"/>
                </a:solidFill>
                <a:effectLst/>
                <a:ea typeface="Aptos" panose="020B0004020202020204" pitchFamily="34" charset="0"/>
                <a:cs typeface="Arial" panose="020B0604020202020204" pitchFamily="34" charset="0"/>
              </a:rPr>
              <a:t>≥91</a:t>
            </a:r>
            <a:r>
              <a:rPr lang="en-GB" sz="1200" kern="100" baseline="30000">
                <a:solidFill>
                  <a:srgbClr val="1F1F1F"/>
                </a:solidFill>
                <a:effectLst/>
                <a:ea typeface="Aptos" panose="020B0004020202020204" pitchFamily="34" charset="0"/>
                <a:cs typeface="Arial" panose="020B0604020202020204" pitchFamily="34" charset="0"/>
              </a:rPr>
              <a:t>st, </a:t>
            </a:r>
            <a:r>
              <a:rPr lang="en-GB" sz="1200" kern="100">
                <a:solidFill>
                  <a:srgbClr val="1F1F1F"/>
                </a:solidFill>
                <a:effectLst/>
                <a:ea typeface="Aptos" panose="020B0004020202020204" pitchFamily="34" charset="0"/>
                <a:cs typeface="Arial" panose="020B0604020202020204" pitchFamily="34" charset="0"/>
              </a:rPr>
              <a:t>≥98</a:t>
            </a:r>
            <a:r>
              <a:rPr lang="en-GB" sz="1200" kern="100" baseline="30000">
                <a:solidFill>
                  <a:srgbClr val="1F1F1F"/>
                </a:solidFill>
                <a:effectLst/>
                <a:ea typeface="Aptos" panose="020B0004020202020204" pitchFamily="34" charset="0"/>
                <a:cs typeface="Arial" panose="020B0604020202020204" pitchFamily="34" charset="0"/>
              </a:rPr>
              <a:t>th</a:t>
            </a:r>
            <a:r>
              <a:rPr lang="en-GB" sz="1200" kern="100">
                <a:solidFill>
                  <a:srgbClr val="1F1F1F"/>
                </a:solidFill>
                <a:effectLst/>
                <a:ea typeface="Aptos" panose="020B0004020202020204" pitchFamily="34" charset="0"/>
                <a:cs typeface="Arial" panose="020B0604020202020204" pitchFamily="34" charset="0"/>
              </a:rPr>
              <a:t> as a priority</a:t>
            </a:r>
            <a:r>
              <a:rPr lang="en-GB" sz="1200" kern="100">
                <a:solidFill>
                  <a:srgbClr val="000000"/>
                </a:solidFill>
                <a:effectLst/>
                <a:ea typeface="Aptos" panose="020B0004020202020204" pitchFamily="34" charset="0"/>
                <a:cs typeface="Times New Roman" panose="02020603050405020304" pitchFamily="18" charset="0"/>
              </a:rPr>
              <a:t>) </a:t>
            </a:r>
            <a:r>
              <a:rPr lang="en-GB" sz="1200" b="1" kern="100">
                <a:solidFill>
                  <a:srgbClr val="000000"/>
                </a:solidFill>
                <a:latin typeface="Aptos" panose="020B0004020202020204" pitchFamily="34" charset="0"/>
                <a:ea typeface="Aptos" panose="020B0004020202020204" pitchFamily="34" charset="0"/>
                <a:cs typeface="Times New Roman" panose="02020603050405020304" pitchFamily="18" charset="0"/>
              </a:rPr>
              <a:t> </a:t>
            </a: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11DB6AC-387A-535B-044D-9BCB593F62C5}"/>
              </a:ext>
            </a:extLst>
          </p:cNvPr>
          <p:cNvSpPr/>
          <p:nvPr/>
        </p:nvSpPr>
        <p:spPr>
          <a:xfrm>
            <a:off x="5180059" y="1019113"/>
            <a:ext cx="1711325" cy="1057910"/>
          </a:xfrm>
          <a:prstGeom prst="roundRect">
            <a:avLst/>
          </a:prstGeom>
          <a:solidFill>
            <a:srgbClr val="96DCF8"/>
          </a:solidFill>
          <a:ln w="12700" cap="flat" cmpd="sng" algn="ctr">
            <a:solidFill>
              <a:srgbClr val="0F9ED5">
                <a:lumMod val="40000"/>
                <a:lumOff val="6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5-12-Years Healthy Weight Programme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45DD1C54-A476-E3FA-77CB-FB39F310EA1B}"/>
              </a:ext>
            </a:extLst>
          </p:cNvPr>
          <p:cNvSpPr/>
          <p:nvPr/>
        </p:nvSpPr>
        <p:spPr>
          <a:xfrm>
            <a:off x="7046959" y="1026733"/>
            <a:ext cx="1711325" cy="1042670"/>
          </a:xfrm>
          <a:prstGeom prst="roundRect">
            <a:avLst/>
          </a:prstGeom>
          <a:solidFill>
            <a:srgbClr val="0F9ED5">
              <a:lumMod val="40000"/>
              <a:lumOff val="60000"/>
            </a:srgbClr>
          </a:solidFill>
          <a:ln w="12700" cap="flat" cmpd="sng" algn="ctr">
            <a:solidFill>
              <a:srgbClr val="0F9ED5">
                <a:lumMod val="40000"/>
                <a:lumOff val="6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13-17-Years Teen Healthy Weight Programme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4696642-1F3D-6A1D-C3D0-9EE04D04B988}"/>
              </a:ext>
            </a:extLst>
          </p:cNvPr>
          <p:cNvSpPr/>
          <p:nvPr/>
        </p:nvSpPr>
        <p:spPr>
          <a:xfrm>
            <a:off x="8987519" y="2692973"/>
            <a:ext cx="1752600" cy="770255"/>
          </a:xfrm>
          <a:prstGeom prst="roundRect">
            <a:avLst/>
          </a:prstGeom>
          <a:solidFill>
            <a:srgbClr val="C39BE1"/>
          </a:solidFill>
          <a:ln w="12700" cap="flat" cmpd="sng" algn="ctr">
            <a:solidFill>
              <a:srgbClr val="C39B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Maintenance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8BF9FF8-9501-7C43-A44F-8E14A5012BF5}"/>
              </a:ext>
            </a:extLst>
          </p:cNvPr>
          <p:cNvSpPr/>
          <p:nvPr/>
        </p:nvSpPr>
        <p:spPr>
          <a:xfrm>
            <a:off x="8985614" y="1030543"/>
            <a:ext cx="1711325" cy="1017270"/>
          </a:xfrm>
          <a:prstGeom prst="roundRect">
            <a:avLst/>
          </a:prstGeom>
          <a:solidFill>
            <a:srgbClr val="C39BE1"/>
          </a:solidFill>
          <a:ln w="12700" cap="flat" cmpd="sng" algn="ctr">
            <a:solidFill>
              <a:srgbClr val="C39B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dirty="0">
                <a:effectLst/>
                <a:latin typeface="Aptos" panose="020B0004020202020204" pitchFamily="34" charset="0"/>
                <a:ea typeface="Aptos" panose="020B0004020202020204" pitchFamily="34" charset="0"/>
                <a:cs typeface="Arial" panose="020B0604020202020204" pitchFamily="34" charset="0"/>
              </a:rPr>
              <a:t>3-, 6- and 12-Month Review</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8BC6C34B-144C-1DC0-9961-6510445028B4}"/>
              </a:ext>
            </a:extLst>
          </p:cNvPr>
          <p:cNvCxnSpPr/>
          <p:nvPr/>
        </p:nvCxnSpPr>
        <p:spPr>
          <a:xfrm flipH="1">
            <a:off x="6036039" y="2353248"/>
            <a:ext cx="1903730" cy="3810"/>
          </a:xfrm>
          <a:prstGeom prst="line">
            <a:avLst/>
          </a:prstGeom>
          <a:noFill/>
          <a:ln w="19050" cap="flat" cmpd="sng" algn="ctr">
            <a:solidFill>
              <a:sysClr val="window" lastClr="FFFFFF">
                <a:lumMod val="75000"/>
              </a:sysClr>
            </a:solidFill>
            <a:prstDash val="sysDash"/>
            <a:miter lim="800000"/>
          </a:ln>
          <a:effectLst/>
        </p:spPr>
      </p:cxnSp>
      <p:cxnSp>
        <p:nvCxnSpPr>
          <p:cNvPr id="14" name="Straight Connector 13">
            <a:extLst>
              <a:ext uri="{FF2B5EF4-FFF2-40B4-BE49-F238E27FC236}">
                <a16:creationId xmlns:a16="http://schemas.microsoft.com/office/drawing/2014/main" id="{5F2DDFDE-D4D1-783F-F9DC-4D78A0C22526}"/>
              </a:ext>
            </a:extLst>
          </p:cNvPr>
          <p:cNvCxnSpPr/>
          <p:nvPr/>
        </p:nvCxnSpPr>
        <p:spPr>
          <a:xfrm>
            <a:off x="6043659" y="2091628"/>
            <a:ext cx="1905" cy="274955"/>
          </a:xfrm>
          <a:prstGeom prst="line">
            <a:avLst/>
          </a:prstGeom>
          <a:noFill/>
          <a:ln w="19050" cap="flat" cmpd="sng" algn="ctr">
            <a:solidFill>
              <a:sysClr val="window" lastClr="FFFFFF">
                <a:lumMod val="75000"/>
              </a:sysClr>
            </a:solidFill>
            <a:prstDash val="sysDash"/>
            <a:miter lim="800000"/>
          </a:ln>
          <a:effectLst/>
        </p:spPr>
      </p:cxnSp>
      <p:sp>
        <p:nvSpPr>
          <p:cNvPr id="15" name="Rectangle: Rounded Corners 14">
            <a:extLst>
              <a:ext uri="{FF2B5EF4-FFF2-40B4-BE49-F238E27FC236}">
                <a16:creationId xmlns:a16="http://schemas.microsoft.com/office/drawing/2014/main" id="{9361EFD4-9123-7BDC-A043-4A47F87139D2}"/>
              </a:ext>
            </a:extLst>
          </p:cNvPr>
          <p:cNvSpPr/>
          <p:nvPr/>
        </p:nvSpPr>
        <p:spPr>
          <a:xfrm>
            <a:off x="9043399" y="4131883"/>
            <a:ext cx="1711325" cy="1017270"/>
          </a:xfrm>
          <a:prstGeom prst="roundRect">
            <a:avLst/>
          </a:prstGeom>
          <a:solidFill>
            <a:srgbClr val="C39BE1"/>
          </a:solidFill>
          <a:ln w="12700" cap="flat" cmpd="sng" algn="ctr">
            <a:solidFill>
              <a:srgbClr val="C39BE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Times New Roman" panose="02020603050405020304" pitchFamily="18" charset="0"/>
              </a:rPr>
              <a:t>Direct Referrals/ Signposting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55C1CF1A-051B-BD3F-099E-3ACAFA09A574}"/>
              </a:ext>
            </a:extLst>
          </p:cNvPr>
          <p:cNvCxnSpPr/>
          <p:nvPr/>
        </p:nvCxnSpPr>
        <p:spPr>
          <a:xfrm>
            <a:off x="9873979" y="2058608"/>
            <a:ext cx="6985" cy="622300"/>
          </a:xfrm>
          <a:prstGeom prst="line">
            <a:avLst/>
          </a:prstGeom>
          <a:noFill/>
          <a:ln w="19050" cap="flat" cmpd="sng" algn="ctr">
            <a:solidFill>
              <a:sysClr val="window" lastClr="FFFFFF">
                <a:lumMod val="75000"/>
              </a:sysClr>
            </a:solidFill>
            <a:prstDash val="solid"/>
            <a:miter lim="800000"/>
          </a:ln>
          <a:effectLst/>
        </p:spPr>
      </p:cxnSp>
      <p:cxnSp>
        <p:nvCxnSpPr>
          <p:cNvPr id="17" name="Straight Connector 16">
            <a:extLst>
              <a:ext uri="{FF2B5EF4-FFF2-40B4-BE49-F238E27FC236}">
                <a16:creationId xmlns:a16="http://schemas.microsoft.com/office/drawing/2014/main" id="{1FCF3BCC-BF2C-ECE3-2549-F79770A76A7A}"/>
              </a:ext>
            </a:extLst>
          </p:cNvPr>
          <p:cNvCxnSpPr/>
          <p:nvPr/>
        </p:nvCxnSpPr>
        <p:spPr>
          <a:xfrm>
            <a:off x="9893664" y="3479738"/>
            <a:ext cx="7620" cy="637540"/>
          </a:xfrm>
          <a:prstGeom prst="line">
            <a:avLst/>
          </a:prstGeom>
          <a:noFill/>
          <a:ln w="19050" cap="flat" cmpd="sng" algn="ctr">
            <a:solidFill>
              <a:sysClr val="window" lastClr="FFFFFF">
                <a:lumMod val="75000"/>
              </a:sysClr>
            </a:solidFill>
            <a:prstDash val="sysDash"/>
            <a:miter lim="800000"/>
          </a:ln>
          <a:effectLst/>
        </p:spPr>
      </p:cxnSp>
      <p:sp>
        <p:nvSpPr>
          <p:cNvPr id="18" name="Rectangle: Rounded Corners 17">
            <a:extLst>
              <a:ext uri="{FF2B5EF4-FFF2-40B4-BE49-F238E27FC236}">
                <a16:creationId xmlns:a16="http://schemas.microsoft.com/office/drawing/2014/main" id="{9318E1C6-491B-D3C7-D52A-EACC8F84AE82}"/>
              </a:ext>
            </a:extLst>
          </p:cNvPr>
          <p:cNvSpPr/>
          <p:nvPr/>
        </p:nvSpPr>
        <p:spPr>
          <a:xfrm>
            <a:off x="5368019" y="3890583"/>
            <a:ext cx="1752600" cy="770255"/>
          </a:xfrm>
          <a:prstGeom prst="roundRect">
            <a:avLst/>
          </a:prstGeom>
          <a:solidFill>
            <a:srgbClr val="ABEBB4"/>
          </a:solidFill>
          <a:ln w="12700" cap="flat" cmpd="sng" algn="ctr">
            <a:solidFill>
              <a:srgbClr val="ABEBB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200" b="1" kern="100">
                <a:effectLst/>
                <a:latin typeface="Aptos" panose="020B0004020202020204" pitchFamily="34" charset="0"/>
                <a:ea typeface="Aptos" panose="020B0004020202020204" pitchFamily="34" charset="0"/>
                <a:cs typeface="Times New Roman" panose="02020603050405020304" pitchFamily="18" charset="0"/>
              </a:rPr>
              <a:t>Universal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p>
            <a:pPr algn="ctr"/>
            <a:r>
              <a:rPr lang="en-GB" sz="1200" kern="100">
                <a:effectLst/>
                <a:latin typeface="Aptos" panose="020B0004020202020204" pitchFamily="34" charset="0"/>
                <a:ea typeface="Aptos" panose="020B0004020202020204" pitchFamily="34" charset="0"/>
                <a:cs typeface="Times New Roman" panose="02020603050405020304" pitchFamily="18" charset="0"/>
              </a:rPr>
              <a:t>(Campaigns, Events, Resource Bank) </a:t>
            </a:r>
          </a:p>
        </p:txBody>
      </p:sp>
      <p:cxnSp>
        <p:nvCxnSpPr>
          <p:cNvPr id="19" name="Straight Connector 18">
            <a:extLst>
              <a:ext uri="{FF2B5EF4-FFF2-40B4-BE49-F238E27FC236}">
                <a16:creationId xmlns:a16="http://schemas.microsoft.com/office/drawing/2014/main" id="{5AAB94F8-849C-4160-F3A5-AC3912F20EA3}"/>
              </a:ext>
            </a:extLst>
          </p:cNvPr>
          <p:cNvCxnSpPr>
            <a:cxnSpLocks/>
          </p:cNvCxnSpPr>
          <p:nvPr/>
        </p:nvCxnSpPr>
        <p:spPr>
          <a:xfrm>
            <a:off x="2654029" y="4288728"/>
            <a:ext cx="2715260" cy="0"/>
          </a:xfrm>
          <a:prstGeom prst="line">
            <a:avLst/>
          </a:prstGeom>
          <a:noFill/>
          <a:ln w="19050" cap="flat" cmpd="sng" algn="ctr">
            <a:solidFill>
              <a:sysClr val="window" lastClr="FFFFFF">
                <a:lumMod val="75000"/>
              </a:sysClr>
            </a:solidFill>
            <a:prstDash val="sysDash"/>
            <a:miter lim="800000"/>
          </a:ln>
          <a:effectLst/>
        </p:spPr>
      </p:cxnSp>
      <p:sp>
        <p:nvSpPr>
          <p:cNvPr id="20" name="Rectangle: Rounded Corners 19">
            <a:extLst>
              <a:ext uri="{FF2B5EF4-FFF2-40B4-BE49-F238E27FC236}">
                <a16:creationId xmlns:a16="http://schemas.microsoft.com/office/drawing/2014/main" id="{7AED01CE-5788-B438-01BC-E296FB7E428E}"/>
              </a:ext>
            </a:extLst>
          </p:cNvPr>
          <p:cNvSpPr/>
          <p:nvPr/>
        </p:nvSpPr>
        <p:spPr>
          <a:xfrm>
            <a:off x="5396594" y="4987228"/>
            <a:ext cx="1717675" cy="1412875"/>
          </a:xfrm>
          <a:prstGeom prst="roundRect">
            <a:avLst/>
          </a:prstGeom>
          <a:solidFill>
            <a:srgbClr val="ABEBB4"/>
          </a:solidFill>
          <a:ln w="12700" cap="flat" cmpd="sng" algn="ctr">
            <a:solidFill>
              <a:srgbClr val="ABEBB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Healthy Lifestyle Programme for Schools </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704F446-6982-B452-42A4-4E0BE9DDE197}"/>
              </a:ext>
            </a:extLst>
          </p:cNvPr>
          <p:cNvSpPr/>
          <p:nvPr/>
        </p:nvSpPr>
        <p:spPr>
          <a:xfrm>
            <a:off x="7225394" y="4994848"/>
            <a:ext cx="1711325" cy="1405255"/>
          </a:xfrm>
          <a:prstGeom prst="roundRect">
            <a:avLst/>
          </a:prstGeom>
          <a:solidFill>
            <a:srgbClr val="ABEBB4"/>
          </a:solidFill>
          <a:ln w="12700" cap="flat" cmpd="sng" algn="ctr">
            <a:solidFill>
              <a:srgbClr val="9CF2D9"/>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Healthy Early Years Award Scheme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61F6867B-9B1D-EB95-6E85-D1297FEF12ED}"/>
              </a:ext>
            </a:extLst>
          </p:cNvPr>
          <p:cNvSpPr/>
          <p:nvPr/>
        </p:nvSpPr>
        <p:spPr>
          <a:xfrm>
            <a:off x="3567794" y="4987863"/>
            <a:ext cx="1737995" cy="1403985"/>
          </a:xfrm>
          <a:prstGeom prst="roundRect">
            <a:avLst/>
          </a:prstGeom>
          <a:solidFill>
            <a:srgbClr val="ABEBB4"/>
          </a:solidFill>
          <a:ln w="12700" cap="flat" cmpd="sng" algn="ctr">
            <a:solidFill>
              <a:srgbClr val="ABEBB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n-GB" sz="1200" b="1" kern="100">
                <a:effectLst/>
                <a:latin typeface="Aptos" panose="020B0004020202020204" pitchFamily="34" charset="0"/>
                <a:ea typeface="Aptos" panose="020B0004020202020204" pitchFamily="34" charset="0"/>
                <a:cs typeface="Arial" panose="020B0604020202020204" pitchFamily="34" charset="0"/>
              </a:rPr>
              <a:t>Community Cooking Programme</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AB2A2032-3134-6F41-6B8A-892313A73194}"/>
              </a:ext>
            </a:extLst>
          </p:cNvPr>
          <p:cNvCxnSpPr/>
          <p:nvPr/>
        </p:nvCxnSpPr>
        <p:spPr>
          <a:xfrm flipH="1" flipV="1">
            <a:off x="8343629" y="3060003"/>
            <a:ext cx="14605" cy="1920875"/>
          </a:xfrm>
          <a:prstGeom prst="line">
            <a:avLst/>
          </a:prstGeom>
          <a:noFill/>
          <a:ln w="19050" cap="flat" cmpd="sng" algn="ctr">
            <a:solidFill>
              <a:sysClr val="window" lastClr="FFFFFF">
                <a:lumMod val="75000"/>
              </a:sysClr>
            </a:solidFill>
            <a:prstDash val="sysDash"/>
            <a:miter lim="800000"/>
          </a:ln>
          <a:effectLst/>
        </p:spPr>
      </p:cxnSp>
      <p:cxnSp>
        <p:nvCxnSpPr>
          <p:cNvPr id="24" name="Straight Connector 23">
            <a:extLst>
              <a:ext uri="{FF2B5EF4-FFF2-40B4-BE49-F238E27FC236}">
                <a16:creationId xmlns:a16="http://schemas.microsoft.com/office/drawing/2014/main" id="{36B786F8-AA7A-D7FE-9EF6-812D8432985F}"/>
              </a:ext>
            </a:extLst>
          </p:cNvPr>
          <p:cNvCxnSpPr/>
          <p:nvPr/>
        </p:nvCxnSpPr>
        <p:spPr>
          <a:xfrm flipV="1">
            <a:off x="7836264" y="3040318"/>
            <a:ext cx="1147445" cy="1270"/>
          </a:xfrm>
          <a:prstGeom prst="line">
            <a:avLst/>
          </a:prstGeom>
          <a:noFill/>
          <a:ln w="19050" cap="flat" cmpd="sng" algn="ctr">
            <a:solidFill>
              <a:sysClr val="window" lastClr="FFFFFF">
                <a:lumMod val="75000"/>
              </a:sysClr>
            </a:solidFill>
            <a:prstDash val="sysDash"/>
            <a:miter lim="800000"/>
          </a:ln>
          <a:effectLst/>
        </p:spPr>
      </p:cxnSp>
      <p:cxnSp>
        <p:nvCxnSpPr>
          <p:cNvPr id="25" name="Straight Connector 24">
            <a:extLst>
              <a:ext uri="{FF2B5EF4-FFF2-40B4-BE49-F238E27FC236}">
                <a16:creationId xmlns:a16="http://schemas.microsoft.com/office/drawing/2014/main" id="{DF5BC223-F60D-5216-CD12-D6D3BD1498DA}"/>
              </a:ext>
            </a:extLst>
          </p:cNvPr>
          <p:cNvCxnSpPr/>
          <p:nvPr/>
        </p:nvCxnSpPr>
        <p:spPr>
          <a:xfrm flipV="1">
            <a:off x="7128239" y="4248088"/>
            <a:ext cx="1197610" cy="8890"/>
          </a:xfrm>
          <a:prstGeom prst="line">
            <a:avLst/>
          </a:prstGeom>
          <a:noFill/>
          <a:ln w="19050" cap="flat" cmpd="sng" algn="ctr">
            <a:solidFill>
              <a:sysClr val="window" lastClr="FFFFFF">
                <a:lumMod val="75000"/>
              </a:sysClr>
            </a:solidFill>
            <a:prstDash val="sysDash"/>
            <a:miter lim="800000"/>
          </a:ln>
          <a:effectLst/>
        </p:spPr>
      </p:cxnSp>
      <p:cxnSp>
        <p:nvCxnSpPr>
          <p:cNvPr id="26" name="Straight Connector 25">
            <a:extLst>
              <a:ext uri="{FF2B5EF4-FFF2-40B4-BE49-F238E27FC236}">
                <a16:creationId xmlns:a16="http://schemas.microsoft.com/office/drawing/2014/main" id="{FC934BEC-F612-4405-1215-70CCACF29098}"/>
              </a:ext>
            </a:extLst>
          </p:cNvPr>
          <p:cNvCxnSpPr/>
          <p:nvPr/>
        </p:nvCxnSpPr>
        <p:spPr>
          <a:xfrm flipH="1">
            <a:off x="4364084" y="4611943"/>
            <a:ext cx="1020445" cy="352425"/>
          </a:xfrm>
          <a:prstGeom prst="line">
            <a:avLst/>
          </a:prstGeom>
          <a:noFill/>
          <a:ln w="19050" cap="flat" cmpd="sng" algn="ctr">
            <a:solidFill>
              <a:sysClr val="window" lastClr="FFFFFF">
                <a:lumMod val="75000"/>
              </a:sysClr>
            </a:solidFill>
            <a:prstDash val="sysDash"/>
            <a:miter lim="800000"/>
          </a:ln>
          <a:effectLst/>
        </p:spPr>
      </p:cxnSp>
      <p:cxnSp>
        <p:nvCxnSpPr>
          <p:cNvPr id="27" name="Straight Connector 26">
            <a:extLst>
              <a:ext uri="{FF2B5EF4-FFF2-40B4-BE49-F238E27FC236}">
                <a16:creationId xmlns:a16="http://schemas.microsoft.com/office/drawing/2014/main" id="{213650EB-79F5-C9DD-B418-9FFEB9A72EBC}"/>
              </a:ext>
            </a:extLst>
          </p:cNvPr>
          <p:cNvCxnSpPr>
            <a:cxnSpLocks/>
          </p:cNvCxnSpPr>
          <p:nvPr/>
        </p:nvCxnSpPr>
        <p:spPr>
          <a:xfrm>
            <a:off x="2654029" y="3461958"/>
            <a:ext cx="0" cy="826770"/>
          </a:xfrm>
          <a:prstGeom prst="line">
            <a:avLst/>
          </a:prstGeom>
          <a:noFill/>
          <a:ln w="19050" cap="flat" cmpd="sng" algn="ctr">
            <a:solidFill>
              <a:sysClr val="window" lastClr="FFFFFF">
                <a:lumMod val="75000"/>
              </a:sysClr>
            </a:solidFill>
            <a:prstDash val="sysDash"/>
            <a:miter lim="800000"/>
          </a:ln>
          <a:effectLst/>
        </p:spPr>
      </p:cxnSp>
      <p:cxnSp>
        <p:nvCxnSpPr>
          <p:cNvPr id="28" name="Straight Connector 27">
            <a:extLst>
              <a:ext uri="{FF2B5EF4-FFF2-40B4-BE49-F238E27FC236}">
                <a16:creationId xmlns:a16="http://schemas.microsoft.com/office/drawing/2014/main" id="{0A0E7C88-CF29-4058-8FB6-44233A5968FB}"/>
              </a:ext>
            </a:extLst>
          </p:cNvPr>
          <p:cNvCxnSpPr>
            <a:cxnSpLocks/>
            <a:stCxn id="8" idx="2"/>
          </p:cNvCxnSpPr>
          <p:nvPr/>
        </p:nvCxnSpPr>
        <p:spPr>
          <a:xfrm flipH="1">
            <a:off x="6410054" y="3575622"/>
            <a:ext cx="530225" cy="302896"/>
          </a:xfrm>
          <a:prstGeom prst="line">
            <a:avLst/>
          </a:prstGeom>
          <a:noFill/>
          <a:ln w="19050" cap="flat" cmpd="sng" algn="ctr">
            <a:solidFill>
              <a:sysClr val="window" lastClr="FFFFFF">
                <a:lumMod val="75000"/>
              </a:sysClr>
            </a:solidFill>
            <a:prstDash val="sysDash"/>
            <a:miter lim="800000"/>
          </a:ln>
          <a:effectLst/>
        </p:spPr>
      </p:cxnSp>
      <p:cxnSp>
        <p:nvCxnSpPr>
          <p:cNvPr id="29" name="Straight Connector 28">
            <a:extLst>
              <a:ext uri="{FF2B5EF4-FFF2-40B4-BE49-F238E27FC236}">
                <a16:creationId xmlns:a16="http://schemas.microsoft.com/office/drawing/2014/main" id="{3D9618BD-CF16-1BC1-A6E5-889904CEB576}"/>
              </a:ext>
            </a:extLst>
          </p:cNvPr>
          <p:cNvCxnSpPr>
            <a:cxnSpLocks/>
            <a:endCxn id="8" idx="0"/>
          </p:cNvCxnSpPr>
          <p:nvPr/>
        </p:nvCxnSpPr>
        <p:spPr>
          <a:xfrm>
            <a:off x="6935199" y="2372298"/>
            <a:ext cx="5080" cy="208279"/>
          </a:xfrm>
          <a:prstGeom prst="line">
            <a:avLst/>
          </a:prstGeom>
          <a:noFill/>
          <a:ln w="19050" cap="flat" cmpd="sng" algn="ctr">
            <a:solidFill>
              <a:sysClr val="window" lastClr="FFFFFF">
                <a:lumMod val="75000"/>
              </a:sysClr>
            </a:solidFill>
            <a:prstDash val="sysDash"/>
            <a:miter lim="800000"/>
          </a:ln>
          <a:effectLst/>
        </p:spPr>
      </p:cxnSp>
      <p:cxnSp>
        <p:nvCxnSpPr>
          <p:cNvPr id="30" name="Straight Connector 29">
            <a:extLst>
              <a:ext uri="{FF2B5EF4-FFF2-40B4-BE49-F238E27FC236}">
                <a16:creationId xmlns:a16="http://schemas.microsoft.com/office/drawing/2014/main" id="{50699BE7-B4C0-1EFC-93D3-E55612E0CDA2}"/>
              </a:ext>
            </a:extLst>
          </p:cNvPr>
          <p:cNvCxnSpPr/>
          <p:nvPr/>
        </p:nvCxnSpPr>
        <p:spPr>
          <a:xfrm>
            <a:off x="7932149" y="2066863"/>
            <a:ext cx="0" cy="300990"/>
          </a:xfrm>
          <a:prstGeom prst="line">
            <a:avLst/>
          </a:prstGeom>
          <a:noFill/>
          <a:ln w="19050" cap="flat" cmpd="sng" algn="ctr">
            <a:solidFill>
              <a:sysClr val="window" lastClr="FFFFFF">
                <a:lumMod val="75000"/>
              </a:sysClr>
            </a:solidFill>
            <a:prstDash val="sysDash"/>
            <a:miter lim="800000"/>
          </a:ln>
          <a:effectLst/>
        </p:spPr>
      </p:cxnSp>
      <p:cxnSp>
        <p:nvCxnSpPr>
          <p:cNvPr id="31" name="Straight Connector 30">
            <a:extLst>
              <a:ext uri="{FF2B5EF4-FFF2-40B4-BE49-F238E27FC236}">
                <a16:creationId xmlns:a16="http://schemas.microsoft.com/office/drawing/2014/main" id="{BB48366F-66C0-B506-B8A2-A66262DA6300}"/>
              </a:ext>
            </a:extLst>
          </p:cNvPr>
          <p:cNvCxnSpPr/>
          <p:nvPr/>
        </p:nvCxnSpPr>
        <p:spPr>
          <a:xfrm flipH="1">
            <a:off x="6249399" y="4669093"/>
            <a:ext cx="0" cy="319405"/>
          </a:xfrm>
          <a:prstGeom prst="line">
            <a:avLst/>
          </a:prstGeom>
          <a:noFill/>
          <a:ln w="19050" cap="flat" cmpd="sng" algn="ctr">
            <a:solidFill>
              <a:sysClr val="window" lastClr="FFFFFF">
                <a:lumMod val="75000"/>
              </a:sysClr>
            </a:solidFill>
            <a:prstDash val="sysDash"/>
            <a:miter lim="800000"/>
          </a:ln>
          <a:effectLst/>
        </p:spPr>
      </p:cxnSp>
      <p:cxnSp>
        <p:nvCxnSpPr>
          <p:cNvPr id="32" name="Straight Connector 31">
            <a:extLst>
              <a:ext uri="{FF2B5EF4-FFF2-40B4-BE49-F238E27FC236}">
                <a16:creationId xmlns:a16="http://schemas.microsoft.com/office/drawing/2014/main" id="{541E6295-B13F-013A-6B93-8FCC1D48A7F4}"/>
              </a:ext>
            </a:extLst>
          </p:cNvPr>
          <p:cNvCxnSpPr/>
          <p:nvPr/>
        </p:nvCxnSpPr>
        <p:spPr>
          <a:xfrm flipH="1">
            <a:off x="4183744" y="2023683"/>
            <a:ext cx="0" cy="635635"/>
          </a:xfrm>
          <a:prstGeom prst="line">
            <a:avLst/>
          </a:prstGeom>
          <a:noFill/>
          <a:ln w="19050" cap="flat" cmpd="sng" algn="ctr">
            <a:solidFill>
              <a:sysClr val="window" lastClr="FFFFFF">
                <a:lumMod val="75000"/>
              </a:sysClr>
            </a:solidFill>
            <a:prstDash val="solid"/>
            <a:miter lim="800000"/>
          </a:ln>
          <a:effectLst/>
        </p:spPr>
      </p:cxnSp>
      <p:cxnSp>
        <p:nvCxnSpPr>
          <p:cNvPr id="33" name="Straight Connector 32">
            <a:extLst>
              <a:ext uri="{FF2B5EF4-FFF2-40B4-BE49-F238E27FC236}">
                <a16:creationId xmlns:a16="http://schemas.microsoft.com/office/drawing/2014/main" id="{F2990798-E63A-896D-6AA2-19D215ECBC98}"/>
              </a:ext>
            </a:extLst>
          </p:cNvPr>
          <p:cNvCxnSpPr/>
          <p:nvPr/>
        </p:nvCxnSpPr>
        <p:spPr>
          <a:xfrm>
            <a:off x="5086079" y="3066353"/>
            <a:ext cx="977900" cy="3810"/>
          </a:xfrm>
          <a:prstGeom prst="line">
            <a:avLst/>
          </a:prstGeom>
          <a:noFill/>
          <a:ln w="19050" cap="flat" cmpd="sng" algn="ctr">
            <a:solidFill>
              <a:sysClr val="window" lastClr="FFFFFF">
                <a:lumMod val="75000"/>
              </a:sysClr>
            </a:solidFill>
            <a:prstDash val="sysDash"/>
            <a:miter lim="800000"/>
          </a:ln>
          <a:effectLst/>
        </p:spPr>
      </p:cxnSp>
      <p:cxnSp>
        <p:nvCxnSpPr>
          <p:cNvPr id="34" name="Straight Connector 33">
            <a:extLst>
              <a:ext uri="{FF2B5EF4-FFF2-40B4-BE49-F238E27FC236}">
                <a16:creationId xmlns:a16="http://schemas.microsoft.com/office/drawing/2014/main" id="{E212A5E2-2236-9A05-2DA5-933308ACECA1}"/>
              </a:ext>
            </a:extLst>
          </p:cNvPr>
          <p:cNvCxnSpPr/>
          <p:nvPr/>
        </p:nvCxnSpPr>
        <p:spPr>
          <a:xfrm>
            <a:off x="3047729" y="3060003"/>
            <a:ext cx="232410" cy="0"/>
          </a:xfrm>
          <a:prstGeom prst="line">
            <a:avLst/>
          </a:prstGeom>
          <a:noFill/>
          <a:ln w="19050" cap="flat" cmpd="sng" algn="ctr">
            <a:solidFill>
              <a:sysClr val="window" lastClr="FFFFFF">
                <a:lumMod val="75000"/>
              </a:sysClr>
            </a:solidFill>
            <a:prstDash val="sysDash"/>
            <a:miter lim="800000"/>
          </a:ln>
          <a:effectLst/>
        </p:spPr>
      </p:cxnSp>
      <p:sp>
        <p:nvSpPr>
          <p:cNvPr id="43" name="TextBox 42">
            <a:extLst>
              <a:ext uri="{FF2B5EF4-FFF2-40B4-BE49-F238E27FC236}">
                <a16:creationId xmlns:a16="http://schemas.microsoft.com/office/drawing/2014/main" id="{F2249DD0-D4E1-D4EA-F970-8DF604F9885E}"/>
              </a:ext>
            </a:extLst>
          </p:cNvPr>
          <p:cNvSpPr txBox="1"/>
          <p:nvPr/>
        </p:nvSpPr>
        <p:spPr>
          <a:xfrm>
            <a:off x="14605" y="287747"/>
            <a:ext cx="12177395" cy="496098"/>
          </a:xfrm>
          <a:prstGeom prst="rect">
            <a:avLst/>
          </a:prstGeom>
          <a:noFill/>
        </p:spPr>
        <p:txBody>
          <a:bodyPr wrap="square">
            <a:spAutoFit/>
          </a:bodyPr>
          <a:lstStyle/>
          <a:p>
            <a:pPr algn="ctr">
              <a:lnSpc>
                <a:spcPct val="115000"/>
              </a:lnSpc>
              <a:spcAft>
                <a:spcPts val="800"/>
              </a:spcAft>
            </a:pPr>
            <a:r>
              <a:rPr lang="en-GB" sz="2400" b="1" kern="100" dirty="0">
                <a:effectLst/>
                <a:latin typeface="Aptos" panose="020B0004020202020204" pitchFamily="34" charset="0"/>
                <a:ea typeface="Aptos" panose="020B0004020202020204" pitchFamily="34" charset="0"/>
                <a:cs typeface="Arial" panose="020B0604020202020204" pitchFamily="34" charset="0"/>
              </a:rPr>
              <a:t>LOT 2: Healthy Knowsley for Children, Young People and their Families Service Model</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5" name="Picture 44" descr="Home | Knowsley Council">
            <a:extLst>
              <a:ext uri="{FF2B5EF4-FFF2-40B4-BE49-F238E27FC236}">
                <a16:creationId xmlns:a16="http://schemas.microsoft.com/office/drawing/2014/main" id="{3DD1C34B-EFCE-7F65-EAE8-F42669DB2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74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Knowsley Council">
            <a:extLst>
              <a:ext uri="{FF2B5EF4-FFF2-40B4-BE49-F238E27FC236}">
                <a16:creationId xmlns:a16="http://schemas.microsoft.com/office/drawing/2014/main" id="{A5AB13D3-B8EC-0A00-0B20-1AB9693ED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812B60-0F94-453C-3410-75CE8A65FD91}"/>
              </a:ext>
            </a:extLst>
          </p:cNvPr>
          <p:cNvSpPr txBox="1"/>
          <p:nvPr/>
        </p:nvSpPr>
        <p:spPr>
          <a:xfrm>
            <a:off x="25400" y="490954"/>
            <a:ext cx="12192000" cy="461665"/>
          </a:xfrm>
          <a:prstGeom prst="rect">
            <a:avLst/>
          </a:prstGeom>
          <a:noFill/>
        </p:spPr>
        <p:txBody>
          <a:bodyPr wrap="square">
            <a:spAutoFit/>
          </a:bodyPr>
          <a:lstStyle/>
          <a:p>
            <a:pPr algn="ctr"/>
            <a:r>
              <a:rPr lang="en-GB" sz="2400" b="1">
                <a:effectLst/>
                <a:ea typeface="Aptos" panose="020B0004020202020204" pitchFamily="34" charset="0"/>
              </a:rPr>
              <a:t>LOT 3: </a:t>
            </a:r>
            <a:r>
              <a:rPr lang="en-GB" sz="2400" b="1">
                <a:ea typeface="Aptos" panose="020B0004020202020204" pitchFamily="34" charset="0"/>
              </a:rPr>
              <a:t>Oral Health Improvement</a:t>
            </a:r>
            <a:r>
              <a:rPr lang="en-GB" sz="2400" b="1">
                <a:effectLst/>
                <a:ea typeface="Aptos" panose="020B0004020202020204" pitchFamily="34" charset="0"/>
              </a:rPr>
              <a:t> Service Model </a:t>
            </a:r>
            <a:endParaRPr lang="en-GB" sz="2400"/>
          </a:p>
        </p:txBody>
      </p:sp>
      <p:graphicFrame>
        <p:nvGraphicFramePr>
          <p:cNvPr id="4" name="Diagram 3">
            <a:extLst>
              <a:ext uri="{FF2B5EF4-FFF2-40B4-BE49-F238E27FC236}">
                <a16:creationId xmlns:a16="http://schemas.microsoft.com/office/drawing/2014/main" id="{92523C61-2441-DAB2-CB3D-D8A9B3F2BAAC}"/>
              </a:ext>
            </a:extLst>
          </p:cNvPr>
          <p:cNvGraphicFramePr/>
          <p:nvPr>
            <p:extLst>
              <p:ext uri="{D42A27DB-BD31-4B8C-83A1-F6EECF244321}">
                <p14:modId xmlns:p14="http://schemas.microsoft.com/office/powerpoint/2010/main" val="1078894170"/>
              </p:ext>
            </p:extLst>
          </p:nvPr>
        </p:nvGraphicFramePr>
        <p:xfrm>
          <a:off x="327073" y="1054204"/>
          <a:ext cx="11537853" cy="5212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706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57D852-64F7-63AF-37EC-FE1BC576B07B}"/>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270AB4E-1566-F1E9-E5DD-39ECE61B4111}"/>
              </a:ext>
            </a:extLst>
          </p:cNvPr>
          <p:cNvSpPr>
            <a:spLocks noGrp="1"/>
          </p:cNvSpPr>
          <p:nvPr>
            <p:ph type="title"/>
          </p:nvPr>
        </p:nvSpPr>
        <p:spPr>
          <a:xfrm>
            <a:off x="0" y="219588"/>
            <a:ext cx="12192000" cy="789581"/>
          </a:xfrm>
        </p:spPr>
        <p:txBody>
          <a:bodyPr vert="horz" lIns="91440" tIns="45720" rIns="91440" bIns="45720" rtlCol="0" anchor="b">
            <a:normAutofit/>
          </a:bodyPr>
          <a:lstStyle/>
          <a:p>
            <a:r>
              <a:rPr lang="en-US" sz="4000" b="1" kern="1200">
                <a:solidFill>
                  <a:schemeClr val="tx1"/>
                </a:solidFill>
                <a:latin typeface="+mj-lt"/>
                <a:ea typeface="+mj-ea"/>
                <a:cs typeface="+mj-cs"/>
              </a:rPr>
              <a:t>	Indicative Finances: </a:t>
            </a:r>
          </a:p>
        </p:txBody>
      </p:sp>
      <p:sp>
        <p:nvSpPr>
          <p:cNvPr id="8" name="Freeform: Shape 7">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5" name="Picture 4" descr="Home | Knowsley Council">
            <a:extLst>
              <a:ext uri="{FF2B5EF4-FFF2-40B4-BE49-F238E27FC236}">
                <a16:creationId xmlns:a16="http://schemas.microsoft.com/office/drawing/2014/main" id="{49E7FB0D-3A4F-C73B-C7AA-23F08B32A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A2BC64DE-9972-1869-5014-952D8B15DEFF}"/>
              </a:ext>
            </a:extLst>
          </p:cNvPr>
          <p:cNvGraphicFramePr>
            <a:graphicFrameLocks noGrp="1"/>
          </p:cNvGraphicFramePr>
          <p:nvPr>
            <p:extLst>
              <p:ext uri="{D42A27DB-BD31-4B8C-83A1-F6EECF244321}">
                <p14:modId xmlns:p14="http://schemas.microsoft.com/office/powerpoint/2010/main" val="2182347658"/>
              </p:ext>
            </p:extLst>
          </p:nvPr>
        </p:nvGraphicFramePr>
        <p:xfrm>
          <a:off x="897678" y="1360389"/>
          <a:ext cx="10520232" cy="3907031"/>
        </p:xfrm>
        <a:graphic>
          <a:graphicData uri="http://schemas.openxmlformats.org/drawingml/2006/table">
            <a:tbl>
              <a:tblPr firstRow="1" bandRow="1">
                <a:tableStyleId>{69012ECD-51FC-41F1-AA8D-1B2483CD663E}</a:tableStyleId>
              </a:tblPr>
              <a:tblGrid>
                <a:gridCol w="5742878">
                  <a:extLst>
                    <a:ext uri="{9D8B030D-6E8A-4147-A177-3AD203B41FA5}">
                      <a16:colId xmlns:a16="http://schemas.microsoft.com/office/drawing/2014/main" val="1882646795"/>
                    </a:ext>
                  </a:extLst>
                </a:gridCol>
                <a:gridCol w="2575932">
                  <a:extLst>
                    <a:ext uri="{9D8B030D-6E8A-4147-A177-3AD203B41FA5}">
                      <a16:colId xmlns:a16="http://schemas.microsoft.com/office/drawing/2014/main" val="3043380821"/>
                    </a:ext>
                  </a:extLst>
                </a:gridCol>
                <a:gridCol w="2201422">
                  <a:extLst>
                    <a:ext uri="{9D8B030D-6E8A-4147-A177-3AD203B41FA5}">
                      <a16:colId xmlns:a16="http://schemas.microsoft.com/office/drawing/2014/main" val="181568875"/>
                    </a:ext>
                  </a:extLst>
                </a:gridCol>
              </a:tblGrid>
              <a:tr h="653048">
                <a:tc>
                  <a:txBody>
                    <a:bodyPr/>
                    <a:lstStyle/>
                    <a:p>
                      <a:r>
                        <a:rPr lang="en-GB" sz="2400" b="1" cap="all" spc="60">
                          <a:solidFill>
                            <a:srgbClr val="FFFFFF"/>
                          </a:solidFill>
                        </a:rPr>
                        <a:t>SERVICE:</a:t>
                      </a:r>
                    </a:p>
                  </a:txBody>
                  <a:tcPr marL="142799" marR="85679" marT="85679" marB="85679">
                    <a:solidFill>
                      <a:schemeClr val="accent4"/>
                    </a:solidFill>
                  </a:tcPr>
                </a:tc>
                <a:tc>
                  <a:txBody>
                    <a:bodyPr/>
                    <a:lstStyle/>
                    <a:p>
                      <a:r>
                        <a:rPr lang="en-GB" sz="2400" b="1" cap="all" spc="60">
                          <a:solidFill>
                            <a:srgbClr val="FFFFFF"/>
                          </a:solidFill>
                        </a:rPr>
                        <a:t>Annual BUDGET: </a:t>
                      </a:r>
                    </a:p>
                  </a:txBody>
                  <a:tcPr marL="142799" marR="85679" marT="85679" marB="85679">
                    <a:solidFill>
                      <a:schemeClr val="accent4"/>
                    </a:solidFill>
                  </a:tcPr>
                </a:tc>
                <a:tc>
                  <a:txBody>
                    <a:bodyPr/>
                    <a:lstStyle/>
                    <a:p>
                      <a:r>
                        <a:rPr lang="en-GB" sz="2400" b="1" cap="all" spc="60">
                          <a:solidFill>
                            <a:srgbClr val="FFFFFF"/>
                          </a:solidFill>
                        </a:rPr>
                        <a:t>Total budget:</a:t>
                      </a:r>
                    </a:p>
                  </a:txBody>
                  <a:tcPr marL="142799" marR="85679" marT="85679" marB="85679">
                    <a:solidFill>
                      <a:schemeClr val="accent4"/>
                    </a:solidFill>
                  </a:tcPr>
                </a:tc>
                <a:extLst>
                  <a:ext uri="{0D108BD9-81ED-4DB2-BD59-A6C34878D82A}">
                    <a16:rowId xmlns:a16="http://schemas.microsoft.com/office/drawing/2014/main" val="3101187294"/>
                  </a:ext>
                </a:extLst>
              </a:tr>
              <a:tr h="880260">
                <a:tc>
                  <a:txBody>
                    <a:bodyPr/>
                    <a:lstStyle/>
                    <a:p>
                      <a:r>
                        <a:rPr lang="en-GB" sz="2400" cap="none" spc="0" dirty="0">
                          <a:solidFill>
                            <a:schemeClr val="tx1"/>
                          </a:solidFill>
                        </a:rPr>
                        <a:t>Lot 1: Healthy Knowsley Service for Adults and Pregnant Women </a:t>
                      </a:r>
                    </a:p>
                  </a:txBody>
                  <a:tcPr marL="142799" marR="85679" marT="85679" marB="85679"/>
                </a:tc>
                <a:tc>
                  <a:txBody>
                    <a:bodyPr/>
                    <a:lstStyle/>
                    <a:p>
                      <a:r>
                        <a:rPr lang="en-GB" sz="2400" cap="none" spc="0">
                          <a:solidFill>
                            <a:schemeClr val="tx1"/>
                          </a:solidFill>
                        </a:rPr>
                        <a:t>£658,000</a:t>
                      </a:r>
                    </a:p>
                  </a:txBody>
                  <a:tcPr marL="142799" marR="85679" marT="85679" marB="85679"/>
                </a:tc>
                <a:tc>
                  <a:txBody>
                    <a:bodyPr/>
                    <a:lstStyle/>
                    <a:p>
                      <a:r>
                        <a:rPr lang="en-GB" sz="2400" cap="none" spc="0">
                          <a:solidFill>
                            <a:schemeClr val="tx1"/>
                          </a:solidFill>
                        </a:rPr>
                        <a:t>£3,948,000</a:t>
                      </a:r>
                    </a:p>
                  </a:txBody>
                  <a:tcPr marL="142799" marR="85679" marT="85679" marB="85679"/>
                </a:tc>
                <a:extLst>
                  <a:ext uri="{0D108BD9-81ED-4DB2-BD59-A6C34878D82A}">
                    <a16:rowId xmlns:a16="http://schemas.microsoft.com/office/drawing/2014/main" val="95758907"/>
                  </a:ext>
                </a:extLst>
              </a:tr>
              <a:tr h="911109">
                <a:tc>
                  <a:txBody>
                    <a:bodyPr/>
                    <a:lstStyle/>
                    <a:p>
                      <a:r>
                        <a:rPr lang="en-GB" sz="2400" cap="none" spc="0">
                          <a:solidFill>
                            <a:schemeClr val="tx1"/>
                          </a:solidFill>
                        </a:rPr>
                        <a:t>Lot 2: Healthy Knowsley Service for Children, Young People and Families </a:t>
                      </a:r>
                    </a:p>
                  </a:txBody>
                  <a:tcPr marL="142799" marR="85679" marT="85679" marB="85679"/>
                </a:tc>
                <a:tc>
                  <a:txBody>
                    <a:bodyPr/>
                    <a:lstStyle/>
                    <a:p>
                      <a:r>
                        <a:rPr lang="en-GB" sz="2400" cap="none" spc="0">
                          <a:solidFill>
                            <a:schemeClr val="tx1"/>
                          </a:solidFill>
                        </a:rPr>
                        <a:t>£414,000</a:t>
                      </a:r>
                    </a:p>
                  </a:txBody>
                  <a:tcPr marL="142799" marR="85679" marT="85679" marB="85679"/>
                </a:tc>
                <a:tc>
                  <a:txBody>
                    <a:bodyPr/>
                    <a:lstStyle/>
                    <a:p>
                      <a:r>
                        <a:rPr lang="en-GB" sz="2400" cap="none" spc="0">
                          <a:solidFill>
                            <a:schemeClr val="tx1"/>
                          </a:solidFill>
                        </a:rPr>
                        <a:t>£2,484,000</a:t>
                      </a:r>
                    </a:p>
                  </a:txBody>
                  <a:tcPr marL="142799" marR="85679" marT="85679" marB="85679"/>
                </a:tc>
                <a:extLst>
                  <a:ext uri="{0D108BD9-81ED-4DB2-BD59-A6C34878D82A}">
                    <a16:rowId xmlns:a16="http://schemas.microsoft.com/office/drawing/2014/main" val="557131687"/>
                  </a:ext>
                </a:extLst>
              </a:tr>
              <a:tr h="653048">
                <a:tc>
                  <a:txBody>
                    <a:bodyPr/>
                    <a:lstStyle/>
                    <a:p>
                      <a:r>
                        <a:rPr lang="en-GB" sz="2400" cap="none" spc="0">
                          <a:solidFill>
                            <a:schemeClr val="tx1"/>
                          </a:solidFill>
                        </a:rPr>
                        <a:t>Lot 3: Oral Health Improvement Service </a:t>
                      </a:r>
                    </a:p>
                  </a:txBody>
                  <a:tcPr marL="142799" marR="85679" marT="85679" marB="85679"/>
                </a:tc>
                <a:tc>
                  <a:txBody>
                    <a:bodyPr/>
                    <a:lstStyle/>
                    <a:p>
                      <a:r>
                        <a:rPr lang="en-GB" sz="2400" cap="none" spc="0">
                          <a:solidFill>
                            <a:schemeClr val="tx1"/>
                          </a:solidFill>
                        </a:rPr>
                        <a:t>£65,000</a:t>
                      </a:r>
                    </a:p>
                  </a:txBody>
                  <a:tcPr marL="142799" marR="85679" marT="85679" marB="85679"/>
                </a:tc>
                <a:tc>
                  <a:txBody>
                    <a:bodyPr/>
                    <a:lstStyle/>
                    <a:p>
                      <a:r>
                        <a:rPr lang="en-GB" sz="2400" cap="none" spc="0">
                          <a:solidFill>
                            <a:schemeClr val="tx1"/>
                          </a:solidFill>
                        </a:rPr>
                        <a:t>£390,000</a:t>
                      </a:r>
                    </a:p>
                  </a:txBody>
                  <a:tcPr marL="142799" marR="85679" marT="85679" marB="85679"/>
                </a:tc>
                <a:extLst>
                  <a:ext uri="{0D108BD9-81ED-4DB2-BD59-A6C34878D82A}">
                    <a16:rowId xmlns:a16="http://schemas.microsoft.com/office/drawing/2014/main" val="916732513"/>
                  </a:ext>
                </a:extLst>
              </a:tr>
              <a:tr h="425836">
                <a:tc>
                  <a:txBody>
                    <a:bodyPr/>
                    <a:lstStyle/>
                    <a:p>
                      <a:r>
                        <a:rPr lang="en-GB" sz="2400" b="1" cap="none" spc="0">
                          <a:solidFill>
                            <a:schemeClr val="tx1">
                              <a:lumMod val="85000"/>
                              <a:lumOff val="15000"/>
                            </a:schemeClr>
                          </a:solidFill>
                        </a:rPr>
                        <a:t>TOTAL: </a:t>
                      </a:r>
                    </a:p>
                  </a:txBody>
                  <a:tcPr marL="142799" marR="85679" marT="85679" marB="85679"/>
                </a:tc>
                <a:tc>
                  <a:txBody>
                    <a:bodyPr/>
                    <a:lstStyle/>
                    <a:p>
                      <a:r>
                        <a:rPr lang="en-GB" sz="2400" b="1" cap="none" spc="0">
                          <a:solidFill>
                            <a:schemeClr val="tx1">
                              <a:lumMod val="85000"/>
                              <a:lumOff val="15000"/>
                            </a:schemeClr>
                          </a:solidFill>
                        </a:rPr>
                        <a:t>£1,137,000</a:t>
                      </a:r>
                    </a:p>
                  </a:txBody>
                  <a:tcPr marL="142799" marR="85679" marT="85679" marB="85679"/>
                </a:tc>
                <a:tc>
                  <a:txBody>
                    <a:bodyPr/>
                    <a:lstStyle/>
                    <a:p>
                      <a:r>
                        <a:rPr lang="en-GB" sz="2400" b="1" cap="none" spc="0" dirty="0">
                          <a:solidFill>
                            <a:schemeClr val="tx1">
                              <a:lumMod val="85000"/>
                              <a:lumOff val="15000"/>
                            </a:schemeClr>
                          </a:solidFill>
                        </a:rPr>
                        <a:t>£6,822,000</a:t>
                      </a:r>
                    </a:p>
                  </a:txBody>
                  <a:tcPr marL="142799" marR="85679" marT="85679" marB="85679"/>
                </a:tc>
                <a:extLst>
                  <a:ext uri="{0D108BD9-81ED-4DB2-BD59-A6C34878D82A}">
                    <a16:rowId xmlns:a16="http://schemas.microsoft.com/office/drawing/2014/main" val="128671259"/>
                  </a:ext>
                </a:extLst>
              </a:tr>
            </a:tbl>
          </a:graphicData>
        </a:graphic>
      </p:graphicFrame>
    </p:spTree>
    <p:extLst>
      <p:ext uri="{BB962C8B-B14F-4D97-AF65-F5344CB8AC3E}">
        <p14:creationId xmlns:p14="http://schemas.microsoft.com/office/powerpoint/2010/main" val="263702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1B2821-CF0D-A2B3-D35C-93F1561D5E6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AD0B742-6C4E-CFA6-83F1-54BAB8575697}"/>
              </a:ext>
            </a:extLst>
          </p:cNvPr>
          <p:cNvSpPr>
            <a:spLocks noGrp="1"/>
          </p:cNvSpPr>
          <p:nvPr>
            <p:ph type="title"/>
          </p:nvPr>
        </p:nvSpPr>
        <p:spPr>
          <a:xfrm>
            <a:off x="-79871" y="276229"/>
            <a:ext cx="12192000" cy="840188"/>
          </a:xfrm>
        </p:spPr>
        <p:txBody>
          <a:bodyPr vert="horz" lIns="91440" tIns="45720" rIns="91440" bIns="45720" rtlCol="0" anchor="b">
            <a:normAutofit/>
          </a:bodyPr>
          <a:lstStyle/>
          <a:p>
            <a:r>
              <a:rPr lang="en-US" sz="4000" b="1" kern="1200">
                <a:solidFill>
                  <a:schemeClr val="tx1"/>
                </a:solidFill>
                <a:latin typeface="+mj-lt"/>
                <a:ea typeface="+mj-ea"/>
                <a:cs typeface="+mj-cs"/>
              </a:rPr>
              <a:t>	Indicative Timescales: </a:t>
            </a:r>
          </a:p>
        </p:txBody>
      </p:sp>
      <p:sp>
        <p:nvSpPr>
          <p:cNvPr id="7" name="Freeform: Shape 6">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5" name="Picture 4" descr="Home | Knowsley Council">
            <a:extLst>
              <a:ext uri="{FF2B5EF4-FFF2-40B4-BE49-F238E27FC236}">
                <a16:creationId xmlns:a16="http://schemas.microsoft.com/office/drawing/2014/main" id="{572FDE7A-8B56-1593-133C-5C773DB7E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A2774DA-3AE9-4D02-69F0-D62DA221B521}"/>
              </a:ext>
            </a:extLst>
          </p:cNvPr>
          <p:cNvGraphicFramePr>
            <a:graphicFrameLocks noGrp="1"/>
          </p:cNvGraphicFramePr>
          <p:nvPr>
            <p:extLst>
              <p:ext uri="{D42A27DB-BD31-4B8C-83A1-F6EECF244321}">
                <p14:modId xmlns:p14="http://schemas.microsoft.com/office/powerpoint/2010/main" val="304836828"/>
              </p:ext>
            </p:extLst>
          </p:nvPr>
        </p:nvGraphicFramePr>
        <p:xfrm>
          <a:off x="841923" y="1653716"/>
          <a:ext cx="10575987" cy="3925684"/>
        </p:xfrm>
        <a:graphic>
          <a:graphicData uri="http://schemas.openxmlformats.org/drawingml/2006/table">
            <a:tbl>
              <a:tblPr firstRow="1" bandRow="1">
                <a:tableStyleId>{69012ECD-51FC-41F1-AA8D-1B2483CD663E}</a:tableStyleId>
              </a:tblPr>
              <a:tblGrid>
                <a:gridCol w="5208519">
                  <a:extLst>
                    <a:ext uri="{9D8B030D-6E8A-4147-A177-3AD203B41FA5}">
                      <a16:colId xmlns:a16="http://schemas.microsoft.com/office/drawing/2014/main" val="1882646795"/>
                    </a:ext>
                  </a:extLst>
                </a:gridCol>
                <a:gridCol w="5367468">
                  <a:extLst>
                    <a:ext uri="{9D8B030D-6E8A-4147-A177-3AD203B41FA5}">
                      <a16:colId xmlns:a16="http://schemas.microsoft.com/office/drawing/2014/main" val="3043380821"/>
                    </a:ext>
                  </a:extLst>
                </a:gridCol>
              </a:tblGrid>
              <a:tr h="510283">
                <a:tc>
                  <a:txBody>
                    <a:bodyPr/>
                    <a:lstStyle/>
                    <a:p>
                      <a:r>
                        <a:rPr lang="en-GB" sz="2400" b="1" cap="all" spc="60">
                          <a:solidFill>
                            <a:srgbClr val="FFFFFF"/>
                          </a:solidFill>
                        </a:rPr>
                        <a:t>Activity:</a:t>
                      </a:r>
                    </a:p>
                  </a:txBody>
                  <a:tcPr marL="162543" marR="97526" marT="97526" marB="97526">
                    <a:solidFill>
                      <a:schemeClr val="accent4"/>
                    </a:solidFill>
                  </a:tcPr>
                </a:tc>
                <a:tc>
                  <a:txBody>
                    <a:bodyPr/>
                    <a:lstStyle/>
                    <a:p>
                      <a:r>
                        <a:rPr lang="en-GB" sz="2400" b="1" cap="all" spc="60">
                          <a:solidFill>
                            <a:srgbClr val="FFFFFF"/>
                          </a:solidFill>
                        </a:rPr>
                        <a:t>Date:</a:t>
                      </a:r>
                    </a:p>
                  </a:txBody>
                  <a:tcPr marL="162543" marR="97526" marT="97526" marB="97526">
                    <a:solidFill>
                      <a:schemeClr val="accent4"/>
                    </a:solidFill>
                  </a:tcPr>
                </a:tc>
                <a:extLst>
                  <a:ext uri="{0D108BD9-81ED-4DB2-BD59-A6C34878D82A}">
                    <a16:rowId xmlns:a16="http://schemas.microsoft.com/office/drawing/2014/main" val="3101187294"/>
                  </a:ext>
                </a:extLst>
              </a:tr>
              <a:tr h="510283">
                <a:tc>
                  <a:txBody>
                    <a:bodyPr/>
                    <a:lstStyle/>
                    <a:p>
                      <a:r>
                        <a:rPr lang="en-GB" sz="2400" cap="none" spc="0">
                          <a:solidFill>
                            <a:schemeClr val="tx1"/>
                          </a:solidFill>
                        </a:rPr>
                        <a:t>Tender to be Published:</a:t>
                      </a:r>
                    </a:p>
                  </a:txBody>
                  <a:tcPr marL="162543" marR="97526" marT="97526" marB="97526"/>
                </a:tc>
                <a:tc>
                  <a:txBody>
                    <a:bodyPr/>
                    <a:lstStyle/>
                    <a:p>
                      <a:r>
                        <a:rPr lang="en-GB" sz="2400" cap="none" spc="0">
                          <a:solidFill>
                            <a:schemeClr val="tx1"/>
                          </a:solidFill>
                        </a:rPr>
                        <a:t>Mid-June </a:t>
                      </a:r>
                    </a:p>
                  </a:txBody>
                  <a:tcPr marL="162543" marR="97526" marT="97526" marB="97526"/>
                </a:tc>
                <a:extLst>
                  <a:ext uri="{0D108BD9-81ED-4DB2-BD59-A6C34878D82A}">
                    <a16:rowId xmlns:a16="http://schemas.microsoft.com/office/drawing/2014/main" val="95758907"/>
                  </a:ext>
                </a:extLst>
              </a:tr>
              <a:tr h="510283">
                <a:tc>
                  <a:txBody>
                    <a:bodyPr/>
                    <a:lstStyle/>
                    <a:p>
                      <a:r>
                        <a:rPr lang="en-GB" sz="2400" cap="none" spc="0">
                          <a:solidFill>
                            <a:schemeClr val="tx1"/>
                          </a:solidFill>
                        </a:rPr>
                        <a:t>Closing Date:</a:t>
                      </a:r>
                    </a:p>
                  </a:txBody>
                  <a:tcPr marL="162543" marR="97526" marT="97526" marB="97526"/>
                </a:tc>
                <a:tc>
                  <a:txBody>
                    <a:bodyPr/>
                    <a:lstStyle/>
                    <a:p>
                      <a:r>
                        <a:rPr lang="en-GB" sz="2400" cap="none" spc="0">
                          <a:solidFill>
                            <a:schemeClr val="tx1"/>
                          </a:solidFill>
                        </a:rPr>
                        <a:t>Mid-July </a:t>
                      </a:r>
                    </a:p>
                  </a:txBody>
                  <a:tcPr marL="162543" marR="97526" marT="97526" marB="97526"/>
                </a:tc>
                <a:extLst>
                  <a:ext uri="{0D108BD9-81ED-4DB2-BD59-A6C34878D82A}">
                    <a16:rowId xmlns:a16="http://schemas.microsoft.com/office/drawing/2014/main" val="557131687"/>
                  </a:ext>
                </a:extLst>
              </a:tr>
              <a:tr h="510283">
                <a:tc>
                  <a:txBody>
                    <a:bodyPr/>
                    <a:lstStyle/>
                    <a:p>
                      <a:r>
                        <a:rPr lang="en-GB" sz="2400" cap="none" spc="0">
                          <a:solidFill>
                            <a:schemeClr val="tx1"/>
                          </a:solidFill>
                        </a:rPr>
                        <a:t>Contract Award:</a:t>
                      </a:r>
                    </a:p>
                  </a:txBody>
                  <a:tcPr marL="162543" marR="97526" marT="97526" marB="97526"/>
                </a:tc>
                <a:tc>
                  <a:txBody>
                    <a:bodyPr/>
                    <a:lstStyle/>
                    <a:p>
                      <a:r>
                        <a:rPr lang="en-GB" sz="2400" cap="none" spc="0">
                          <a:solidFill>
                            <a:schemeClr val="tx1"/>
                          </a:solidFill>
                        </a:rPr>
                        <a:t>Mid-November </a:t>
                      </a:r>
                    </a:p>
                  </a:txBody>
                  <a:tcPr marL="162543" marR="97526" marT="97526" marB="97526"/>
                </a:tc>
                <a:extLst>
                  <a:ext uri="{0D108BD9-81ED-4DB2-BD59-A6C34878D82A}">
                    <a16:rowId xmlns:a16="http://schemas.microsoft.com/office/drawing/2014/main" val="916732513"/>
                  </a:ext>
                </a:extLst>
              </a:tr>
              <a:tr h="510283">
                <a:tc>
                  <a:txBody>
                    <a:bodyPr/>
                    <a:lstStyle/>
                    <a:p>
                      <a:r>
                        <a:rPr lang="en-GB" sz="2400" cap="none" spc="0">
                          <a:solidFill>
                            <a:schemeClr val="tx1"/>
                          </a:solidFill>
                        </a:rPr>
                        <a:t>Mobilisation:</a:t>
                      </a:r>
                    </a:p>
                  </a:txBody>
                  <a:tcPr marL="162543" marR="97526" marT="97526" marB="97526"/>
                </a:tc>
                <a:tc>
                  <a:txBody>
                    <a:bodyPr/>
                    <a:lstStyle/>
                    <a:p>
                      <a:r>
                        <a:rPr lang="en-GB" sz="2400" cap="none" spc="0">
                          <a:solidFill>
                            <a:schemeClr val="tx1"/>
                          </a:solidFill>
                        </a:rPr>
                        <a:t>December – March 2026</a:t>
                      </a:r>
                    </a:p>
                  </a:txBody>
                  <a:tcPr marL="162543" marR="97526" marT="97526" marB="97526"/>
                </a:tc>
                <a:extLst>
                  <a:ext uri="{0D108BD9-81ED-4DB2-BD59-A6C34878D82A}">
                    <a16:rowId xmlns:a16="http://schemas.microsoft.com/office/drawing/2014/main" val="1568900589"/>
                  </a:ext>
                </a:extLst>
              </a:tr>
              <a:tr h="510283">
                <a:tc>
                  <a:txBody>
                    <a:bodyPr/>
                    <a:lstStyle/>
                    <a:p>
                      <a:r>
                        <a:rPr lang="en-GB" sz="2400" cap="none" spc="0">
                          <a:solidFill>
                            <a:schemeClr val="tx1"/>
                          </a:solidFill>
                        </a:rPr>
                        <a:t>Contract Start Date: </a:t>
                      </a:r>
                    </a:p>
                  </a:txBody>
                  <a:tcPr marL="162543" marR="97526" marT="97526" marB="97526"/>
                </a:tc>
                <a:tc>
                  <a:txBody>
                    <a:bodyPr/>
                    <a:lstStyle/>
                    <a:p>
                      <a:r>
                        <a:rPr lang="en-GB" sz="2400" cap="none" spc="0">
                          <a:solidFill>
                            <a:schemeClr val="tx1"/>
                          </a:solidFill>
                        </a:rPr>
                        <a:t>April 2026</a:t>
                      </a:r>
                    </a:p>
                  </a:txBody>
                  <a:tcPr marL="162543" marR="97526" marT="97526" marB="97526"/>
                </a:tc>
                <a:extLst>
                  <a:ext uri="{0D108BD9-81ED-4DB2-BD59-A6C34878D82A}">
                    <a16:rowId xmlns:a16="http://schemas.microsoft.com/office/drawing/2014/main" val="2618289294"/>
                  </a:ext>
                </a:extLst>
              </a:tr>
              <a:tr h="510283">
                <a:tc>
                  <a:txBody>
                    <a:bodyPr/>
                    <a:lstStyle/>
                    <a:p>
                      <a:r>
                        <a:rPr lang="en-GB" sz="2400" cap="none" spc="0">
                          <a:solidFill>
                            <a:schemeClr val="tx1"/>
                          </a:solidFill>
                        </a:rPr>
                        <a:t>Contract End Date:</a:t>
                      </a:r>
                    </a:p>
                  </a:txBody>
                  <a:tcPr marL="162543" marR="97526" marT="97526" marB="97526"/>
                </a:tc>
                <a:tc>
                  <a:txBody>
                    <a:bodyPr/>
                    <a:lstStyle/>
                    <a:p>
                      <a:r>
                        <a:rPr lang="en-GB" sz="2400" cap="none" spc="0">
                          <a:solidFill>
                            <a:schemeClr val="tx1"/>
                          </a:solidFill>
                        </a:rPr>
                        <a:t>March 2032 (4+2 years)</a:t>
                      </a:r>
                    </a:p>
                  </a:txBody>
                  <a:tcPr marL="162543" marR="97526" marT="97526" marB="97526"/>
                </a:tc>
                <a:extLst>
                  <a:ext uri="{0D108BD9-81ED-4DB2-BD59-A6C34878D82A}">
                    <a16:rowId xmlns:a16="http://schemas.microsoft.com/office/drawing/2014/main" val="1530978414"/>
                  </a:ext>
                </a:extLst>
              </a:tr>
            </a:tbl>
          </a:graphicData>
        </a:graphic>
      </p:graphicFrame>
    </p:spTree>
    <p:extLst>
      <p:ext uri="{BB962C8B-B14F-4D97-AF65-F5344CB8AC3E}">
        <p14:creationId xmlns:p14="http://schemas.microsoft.com/office/powerpoint/2010/main" val="667891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1FE0F6-2DB3-7DC5-D78B-BDC32BD42780}"/>
              </a:ext>
            </a:extLst>
          </p:cNvPr>
          <p:cNvSpPr txBox="1"/>
          <p:nvPr/>
        </p:nvSpPr>
        <p:spPr>
          <a:xfrm>
            <a:off x="638882" y="3577456"/>
            <a:ext cx="10909640" cy="1687814"/>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600" b="1" kern="1200" dirty="0">
                <a:solidFill>
                  <a:schemeClr val="tx1"/>
                </a:solidFill>
                <a:latin typeface="+mj-lt"/>
                <a:ea typeface="+mj-ea"/>
                <a:cs typeface="+mj-cs"/>
              </a:rPr>
              <a:t>Eloise Patten</a:t>
            </a:r>
          </a:p>
        </p:txBody>
      </p:sp>
      <p:pic>
        <p:nvPicPr>
          <p:cNvPr id="1026" name="Picture 2" descr="STAR Procurement">
            <a:extLst>
              <a:ext uri="{FF2B5EF4-FFF2-40B4-BE49-F238E27FC236}">
                <a16:creationId xmlns:a16="http://schemas.microsoft.com/office/drawing/2014/main" id="{7B5BC412-9338-021A-A246-897271D292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09791" y="591670"/>
            <a:ext cx="5367821" cy="2742004"/>
          </a:xfrm>
          <a:prstGeom prst="rect">
            <a:avLst/>
          </a:pr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39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CEFF86B-2DE8-DFC2-6D71-F80206F02391}"/>
              </a:ext>
            </a:extLst>
          </p:cNvPr>
          <p:cNvSpPr txBox="1"/>
          <p:nvPr/>
        </p:nvSpPr>
        <p:spPr>
          <a:xfrm>
            <a:off x="6194716" y="739978"/>
            <a:ext cx="5334930" cy="300414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solidFill>
                  <a:schemeClr val="accent2"/>
                </a:solidFill>
                <a:latin typeface="+mj-lt"/>
                <a:ea typeface="+mj-ea"/>
                <a:cs typeface="+mj-cs"/>
              </a:rPr>
              <a:t>ANY QUESTIONS?</a:t>
            </a:r>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3" name="Picture 2" descr="A giraffe eating from a tree&#10;&#10;AI-generated content may be incorrect.">
            <a:extLst>
              <a:ext uri="{FF2B5EF4-FFF2-40B4-BE49-F238E27FC236}">
                <a16:creationId xmlns:a16="http://schemas.microsoft.com/office/drawing/2014/main" id="{EFEAB7EC-284A-68E5-4E2D-376921693FC4}"/>
              </a:ext>
            </a:extLst>
          </p:cNvPr>
          <p:cNvPicPr>
            <a:picLocks noChangeAspect="1"/>
          </p:cNvPicPr>
          <p:nvPr/>
        </p:nvPicPr>
        <p:blipFill>
          <a:blip r:embed="rId2">
            <a:extLst>
              <a:ext uri="{28A0092B-C50C-407E-A947-70E740481C1C}">
                <a14:useLocalDpi xmlns:a14="http://schemas.microsoft.com/office/drawing/2010/main" val="0"/>
              </a:ext>
            </a:extLst>
          </a:blip>
          <a:srcRect l="22523" r="21226"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Home | Knowsley Council">
            <a:extLst>
              <a:ext uri="{FF2B5EF4-FFF2-40B4-BE49-F238E27FC236}">
                <a16:creationId xmlns:a16="http://schemas.microsoft.com/office/drawing/2014/main" id="{FF869881-0E9A-5269-B504-669AD0F39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012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B8D80-BB18-6210-CE17-B32C8FD77358}"/>
              </a:ext>
            </a:extLst>
          </p:cNvPr>
          <p:cNvSpPr>
            <a:spLocks noGrp="1"/>
          </p:cNvSpPr>
          <p:nvPr>
            <p:ph type="title"/>
          </p:nvPr>
        </p:nvSpPr>
        <p:spPr>
          <a:xfrm>
            <a:off x="1389278" y="1233241"/>
            <a:ext cx="3240506" cy="4064628"/>
          </a:xfrm>
        </p:spPr>
        <p:txBody>
          <a:bodyPr vert="horz" lIns="91440" tIns="45720" rIns="91440" bIns="45720" rtlCol="0" anchor="ctr">
            <a:normAutofit/>
          </a:bodyPr>
          <a:lstStyle/>
          <a:p>
            <a:r>
              <a:rPr lang="en-US" b="1" kern="1200">
                <a:solidFill>
                  <a:srgbClr val="FFFFFF"/>
                </a:solidFill>
                <a:latin typeface="+mj-lt"/>
                <a:ea typeface="+mj-ea"/>
                <a:cs typeface="+mj-cs"/>
              </a:rPr>
              <a:t>Key Contacts </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4768242-2CF9-7FF2-F41E-0FCDDAA0A927}"/>
              </a:ext>
            </a:extLst>
          </p:cNvPr>
          <p:cNvSpPr>
            <a:spLocks noGrp="1"/>
          </p:cNvSpPr>
          <p:nvPr>
            <p:ph sz="half" idx="1"/>
          </p:nvPr>
        </p:nvSpPr>
        <p:spPr>
          <a:xfrm>
            <a:off x="6096000" y="820880"/>
            <a:ext cx="5257799" cy="4889350"/>
          </a:xfrm>
        </p:spPr>
        <p:txBody>
          <a:bodyPr vert="horz" lIns="91440" tIns="45720" rIns="91440" bIns="45720" rtlCol="0" anchor="t">
            <a:normAutofit/>
          </a:bodyPr>
          <a:lstStyle/>
          <a:p>
            <a:pPr marL="0" indent="0">
              <a:buNone/>
            </a:pPr>
            <a:r>
              <a:rPr lang="en-US" sz="2000" b="1" dirty="0"/>
              <a:t>Anna McDougall</a:t>
            </a:r>
          </a:p>
          <a:p>
            <a:pPr marL="0" indent="0">
              <a:buNone/>
            </a:pPr>
            <a:r>
              <a:rPr lang="en-US" sz="2000" dirty="0"/>
              <a:t>Commissioning Manager</a:t>
            </a:r>
          </a:p>
          <a:p>
            <a:pPr marL="0" indent="0">
              <a:buNone/>
            </a:pPr>
            <a:r>
              <a:rPr lang="en-US" sz="2000" dirty="0">
                <a:hlinkClick r:id="rId2"/>
              </a:rPr>
              <a:t>Anna.McDougall@Knowsley.gov.uk</a:t>
            </a:r>
            <a:r>
              <a:rPr lang="en-US" sz="2000" dirty="0"/>
              <a:t> </a:t>
            </a:r>
          </a:p>
          <a:p>
            <a:pPr marL="0"/>
            <a:endParaRPr lang="en-US" sz="2000" dirty="0"/>
          </a:p>
          <a:p>
            <a:pPr marL="0" indent="0">
              <a:buNone/>
            </a:pPr>
            <a:r>
              <a:rPr lang="en-US" sz="2000" b="1" dirty="0"/>
              <a:t>Leanne Dykes</a:t>
            </a:r>
          </a:p>
          <a:p>
            <a:pPr marL="0" indent="0">
              <a:buNone/>
            </a:pPr>
            <a:r>
              <a:rPr lang="en-US" sz="2000" dirty="0"/>
              <a:t>Commissioning and Contracts officer</a:t>
            </a:r>
          </a:p>
          <a:p>
            <a:pPr marL="0" indent="0">
              <a:buNone/>
            </a:pPr>
            <a:r>
              <a:rPr lang="en-US" sz="2000" dirty="0">
                <a:hlinkClick r:id="rId3"/>
              </a:rPr>
              <a:t>Leanne.Dykes@Knowsley.gov.uk</a:t>
            </a:r>
            <a:r>
              <a:rPr lang="en-US" sz="2000" dirty="0"/>
              <a:t> </a:t>
            </a:r>
          </a:p>
          <a:p>
            <a:pPr marL="0"/>
            <a:endParaRPr lang="en-US" sz="2000" dirty="0"/>
          </a:p>
          <a:p>
            <a:pPr marL="0" indent="0">
              <a:buNone/>
            </a:pPr>
            <a:r>
              <a:rPr lang="en-US" sz="2000" b="1" dirty="0"/>
              <a:t>Lynda Brooks</a:t>
            </a:r>
          </a:p>
          <a:p>
            <a:pPr marL="0" indent="0">
              <a:buNone/>
            </a:pPr>
            <a:r>
              <a:rPr lang="en-US" sz="2000" dirty="0"/>
              <a:t>Procurement lead</a:t>
            </a:r>
          </a:p>
          <a:p>
            <a:pPr marL="0" indent="0">
              <a:buNone/>
            </a:pPr>
            <a:r>
              <a:rPr lang="en-US" sz="2000" dirty="0">
                <a:hlinkClick r:id="rId4"/>
              </a:rPr>
              <a:t>Lynda.Brookes@star-procurement.gov.uk</a:t>
            </a:r>
            <a:r>
              <a:rPr lang="en-US" sz="2000" dirty="0"/>
              <a:t> </a:t>
            </a:r>
          </a:p>
          <a:p>
            <a:endParaRPr lang="en-US" sz="2000" dirty="0"/>
          </a:p>
        </p:txBody>
      </p:sp>
      <p:sp>
        <p:nvSpPr>
          <p:cNvPr id="24" name="Freeform: Shape 23">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Home | Knowsley Council">
            <a:extLst>
              <a:ext uri="{FF2B5EF4-FFF2-40B4-BE49-F238E27FC236}">
                <a16:creationId xmlns:a16="http://schemas.microsoft.com/office/drawing/2014/main" id="{B945D683-C8AC-5AE3-70BD-84C202B7F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4699" y="5835649"/>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01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F255613-AAE8-4321-9EBA-89253DD45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EA188-E741-CC09-2460-FA8E16528769}"/>
              </a:ext>
            </a:extLst>
          </p:cNvPr>
          <p:cNvSpPr>
            <a:spLocks noGrp="1"/>
          </p:cNvSpPr>
          <p:nvPr>
            <p:ph type="title"/>
          </p:nvPr>
        </p:nvSpPr>
        <p:spPr>
          <a:xfrm>
            <a:off x="838201" y="156747"/>
            <a:ext cx="5393360" cy="1325563"/>
          </a:xfrm>
        </p:spPr>
        <p:txBody>
          <a:bodyPr vert="horz" lIns="91440" tIns="45720" rIns="91440" bIns="45720" rtlCol="0" anchor="ctr">
            <a:normAutofit/>
          </a:bodyPr>
          <a:lstStyle/>
          <a:p>
            <a:r>
              <a:rPr lang="en-US" sz="4000" b="1" dirty="0"/>
              <a:t>About Knowsley</a:t>
            </a:r>
          </a:p>
        </p:txBody>
      </p:sp>
      <p:sp>
        <p:nvSpPr>
          <p:cNvPr id="30" name="Freeform: Shape 29">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6774"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endParaRPr lang="en-US"/>
          </a:p>
        </p:txBody>
      </p:sp>
      <p:sp>
        <p:nvSpPr>
          <p:cNvPr id="32" name="Freeform: Shape 31">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0770" y="-702"/>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B7C70F7-F655-B203-188F-95B73060AE51}"/>
              </a:ext>
            </a:extLst>
          </p:cNvPr>
          <p:cNvSpPr>
            <a:spLocks noGrp="1"/>
          </p:cNvSpPr>
          <p:nvPr>
            <p:ph sz="half" idx="1"/>
          </p:nvPr>
        </p:nvSpPr>
        <p:spPr>
          <a:xfrm>
            <a:off x="838201" y="2190123"/>
            <a:ext cx="5393361" cy="2847864"/>
          </a:xfrm>
        </p:spPr>
        <p:txBody>
          <a:bodyPr vert="horz" lIns="91440" tIns="45720" rIns="91440" bIns="45720" rtlCol="0">
            <a:normAutofit/>
          </a:bodyPr>
          <a:lstStyle/>
          <a:p>
            <a:r>
              <a:rPr lang="en-US" sz="2000" dirty="0"/>
              <a:t>Knowsley is one of six Local Authorities that compromises the Liverpool City Region </a:t>
            </a:r>
          </a:p>
          <a:p>
            <a:r>
              <a:rPr lang="en-US" sz="2000" dirty="0"/>
              <a:t>Located in the heart of the North-West, between Liverpool and Manchester</a:t>
            </a:r>
          </a:p>
          <a:p>
            <a:r>
              <a:rPr lang="en-US" sz="2000" dirty="0"/>
              <a:t>Large suburban towns and villages: Huyton, Kirkby, Prescot, Whiston, and Halewood </a:t>
            </a:r>
          </a:p>
          <a:p>
            <a:r>
              <a:rPr lang="en-US" sz="2000" dirty="0"/>
              <a:t>Knowsley is ranked as the 2</a:t>
            </a:r>
            <a:r>
              <a:rPr lang="en-US" sz="2000" baseline="30000" dirty="0"/>
              <a:t>nd</a:t>
            </a:r>
            <a:r>
              <a:rPr lang="en-US" sz="2000" dirty="0"/>
              <a:t> most deprived area in England</a:t>
            </a:r>
          </a:p>
        </p:txBody>
      </p:sp>
      <p:pic>
        <p:nvPicPr>
          <p:cNvPr id="20" name="Picture 19" descr="A stage in a building&#10;&#10;AI-generated content may be incorrect.">
            <a:extLst>
              <a:ext uri="{FF2B5EF4-FFF2-40B4-BE49-F238E27FC236}">
                <a16:creationId xmlns:a16="http://schemas.microsoft.com/office/drawing/2014/main" id="{92D32C35-6FE2-E5F8-8D7D-FD93A9844275}"/>
              </a:ext>
            </a:extLst>
          </p:cNvPr>
          <p:cNvPicPr>
            <a:picLocks noChangeAspect="1"/>
          </p:cNvPicPr>
          <p:nvPr/>
        </p:nvPicPr>
        <p:blipFill>
          <a:blip r:embed="rId2">
            <a:extLst>
              <a:ext uri="{28A0092B-C50C-407E-A947-70E740481C1C}">
                <a14:useLocalDpi xmlns:a14="http://schemas.microsoft.com/office/drawing/2010/main" val="0"/>
              </a:ext>
            </a:extLst>
          </a:blip>
          <a:srcRect l="18550" r="-1" b="-1"/>
          <a:stretch/>
        </p:blipFill>
        <p:spPr>
          <a:xfrm>
            <a:off x="6706774" y="1271985"/>
            <a:ext cx="2533422" cy="1749596"/>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18" name="Picture 17" descr="A bridge with a large structure&#10;&#10;AI-generated content may be incorrect.">
            <a:extLst>
              <a:ext uri="{FF2B5EF4-FFF2-40B4-BE49-F238E27FC236}">
                <a16:creationId xmlns:a16="http://schemas.microsoft.com/office/drawing/2014/main" id="{14706352-32F0-4571-0377-861AE8710805}"/>
              </a:ext>
            </a:extLst>
          </p:cNvPr>
          <p:cNvPicPr>
            <a:picLocks noChangeAspect="1"/>
          </p:cNvPicPr>
          <p:nvPr/>
        </p:nvPicPr>
        <p:blipFill>
          <a:blip r:embed="rId3">
            <a:extLst>
              <a:ext uri="{28A0092B-C50C-407E-A947-70E740481C1C}">
                <a14:useLocalDpi xmlns:a14="http://schemas.microsoft.com/office/drawing/2010/main" val="0"/>
              </a:ext>
            </a:extLst>
          </a:blip>
          <a:srcRect l="20829"/>
          <a:stretch/>
        </p:blipFill>
        <p:spPr>
          <a:xfrm>
            <a:off x="9479313" y="865270"/>
            <a:ext cx="2548728" cy="1810838"/>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16" name="Content Placeholder 15" descr="A statue of a person sitting on a bench&#10;&#10;AI-generated content may be incorrect.">
            <a:extLst>
              <a:ext uri="{FF2B5EF4-FFF2-40B4-BE49-F238E27FC236}">
                <a16:creationId xmlns:a16="http://schemas.microsoft.com/office/drawing/2014/main" id="{E6CCF834-DAB3-FF56-3C55-2AE65C45FE8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l="20454" r="-1" b="-1"/>
          <a:stretch/>
        </p:blipFill>
        <p:spPr>
          <a:xfrm>
            <a:off x="6706774" y="3998060"/>
            <a:ext cx="2552700" cy="1805106"/>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22" name="Picture 21" descr="A group of people in clothing playing drums&#10;&#10;AI-generated content may be incorrect.">
            <a:extLst>
              <a:ext uri="{FF2B5EF4-FFF2-40B4-BE49-F238E27FC236}">
                <a16:creationId xmlns:a16="http://schemas.microsoft.com/office/drawing/2014/main" id="{776BC3B5-ABAB-9C14-0617-691D50503B6F}"/>
              </a:ext>
            </a:extLst>
          </p:cNvPr>
          <p:cNvPicPr>
            <a:picLocks noChangeAspect="1"/>
          </p:cNvPicPr>
          <p:nvPr/>
        </p:nvPicPr>
        <p:blipFill>
          <a:blip r:embed="rId5">
            <a:extLst>
              <a:ext uri="{28A0092B-C50C-407E-A947-70E740481C1C}">
                <a14:useLocalDpi xmlns:a14="http://schemas.microsoft.com/office/drawing/2010/main" val="0"/>
              </a:ext>
            </a:extLst>
          </a:blip>
          <a:srcRect l="20408" t="1284" r="647" b="2839"/>
          <a:stretch/>
        </p:blipFill>
        <p:spPr>
          <a:xfrm>
            <a:off x="9473872" y="3614055"/>
            <a:ext cx="2533423" cy="173068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4" name="Freeform: Shape 33">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232"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10118500" y="6009536"/>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pic>
        <p:nvPicPr>
          <p:cNvPr id="23" name="Picture 22" descr="Home | Knowsley Council">
            <a:extLst>
              <a:ext uri="{FF2B5EF4-FFF2-40B4-BE49-F238E27FC236}">
                <a16:creationId xmlns:a16="http://schemas.microsoft.com/office/drawing/2014/main" id="{9FAC4F00-3E93-BCFF-4020-EA8D5D81D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99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858451-C793-D027-4906-9ECFF5955155}"/>
            </a:ext>
          </a:extLst>
        </p:cNvPr>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C5AA4803-E459-9283-B34E-416EABA0B23D}"/>
              </a:ext>
            </a:extLst>
          </p:cNvPr>
          <p:cNvSpPr>
            <a:spLocks noGrp="1"/>
          </p:cNvSpPr>
          <p:nvPr>
            <p:ph type="title"/>
          </p:nvPr>
        </p:nvSpPr>
        <p:spPr>
          <a:xfrm>
            <a:off x="523764" y="99199"/>
            <a:ext cx="5930197" cy="1325563"/>
          </a:xfrm>
        </p:spPr>
        <p:txBody>
          <a:bodyPr>
            <a:normAutofit/>
          </a:bodyPr>
          <a:lstStyle/>
          <a:p>
            <a:r>
              <a:rPr lang="en-GB" sz="4000" b="1"/>
              <a:t>Excess Weight: Nationally</a:t>
            </a:r>
          </a:p>
        </p:txBody>
      </p:sp>
      <p:sp>
        <p:nvSpPr>
          <p:cNvPr id="2072" name="Freeform: Shape 207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9718CDD3-61AA-6C22-3DB9-FD333381DEDF}"/>
              </a:ext>
            </a:extLst>
          </p:cNvPr>
          <p:cNvSpPr txBox="1">
            <a:spLocks noGrp="1"/>
          </p:cNvSpPr>
          <p:nvPr>
            <p:ph idx="1"/>
          </p:nvPr>
        </p:nvSpPr>
        <p:spPr>
          <a:xfrm>
            <a:off x="523943" y="1284420"/>
            <a:ext cx="5707797" cy="4752200"/>
          </a:xfrm>
          <a:prstGeom prst="rect">
            <a:avLst/>
          </a:prstGeom>
        </p:spPr>
        <p:txBody>
          <a:bodyPr>
            <a:normAutofit lnSpcReduction="10000"/>
          </a:bodyPr>
          <a:lstStyle/>
          <a:p>
            <a:r>
              <a:rPr lang="en-GB" sz="2000" dirty="0">
                <a:latin typeface="Aptos" panose="020B0004020202020204" pitchFamily="34" charset="0"/>
                <a:ea typeface="Aptos" panose="020B0004020202020204" pitchFamily="34" charset="0"/>
                <a:cs typeface="Times New Roman" panose="02020603050405020304" pitchFamily="18" charset="0"/>
              </a:rPr>
              <a:t>Overweight and obesity is a </a:t>
            </a:r>
            <a:r>
              <a:rPr lang="en-GB" sz="2000" dirty="0">
                <a:effectLst/>
                <a:latin typeface="Aptos" panose="020B0004020202020204" pitchFamily="34" charset="0"/>
                <a:ea typeface="Aptos" panose="020B0004020202020204" pitchFamily="34" charset="0"/>
                <a:cs typeface="Times New Roman" panose="02020603050405020304" pitchFamily="18" charset="0"/>
              </a:rPr>
              <a:t>significant public health challenge</a:t>
            </a:r>
          </a:p>
          <a:p>
            <a:r>
              <a:rPr lang="en-GB" sz="2000" dirty="0">
                <a:latin typeface="Aptos" panose="020B0004020202020204" pitchFamily="34" charset="0"/>
                <a:ea typeface="Aptos" panose="020B0004020202020204" pitchFamily="34" charset="0"/>
                <a:cs typeface="Times New Roman" panose="02020603050405020304" pitchFamily="18" charset="0"/>
              </a:rPr>
              <a:t>64% of adults in England are living with overweight or obesity </a:t>
            </a:r>
            <a:endParaRPr lang="en-GB" sz="2000" dirty="0">
              <a:effectLst/>
              <a:latin typeface="Aptos" panose="020B0004020202020204" pitchFamily="34" charset="0"/>
              <a:ea typeface="Aptos" panose="020B0004020202020204" pitchFamily="34" charset="0"/>
              <a:cs typeface="Times New Roman" panose="02020603050405020304" pitchFamily="18" charset="0"/>
            </a:endParaRPr>
          </a:p>
          <a:p>
            <a:r>
              <a:rPr lang="en-GB" sz="2000" dirty="0">
                <a:effectLst/>
                <a:latin typeface="Aptos" panose="020B0004020202020204" pitchFamily="34" charset="0"/>
                <a:ea typeface="Aptos" panose="020B0004020202020204" pitchFamily="34" charset="0"/>
                <a:cs typeface="Times New Roman" panose="02020603050405020304" pitchFamily="18" charset="0"/>
              </a:rPr>
              <a:t>22.1% of children in reception (aged 4 to 5 years) are living with overweight or obesity</a:t>
            </a:r>
          </a:p>
          <a:p>
            <a:r>
              <a:rPr lang="en-GB" sz="2000" dirty="0">
                <a:latin typeface="Aptos" panose="020B0004020202020204" pitchFamily="34" charset="0"/>
                <a:ea typeface="Aptos" panose="020B0004020202020204" pitchFamily="34" charset="0"/>
                <a:cs typeface="Times New Roman" panose="02020603050405020304" pitchFamily="18" charset="0"/>
              </a:rPr>
              <a:t>R</a:t>
            </a:r>
            <a:r>
              <a:rPr lang="en-GB" sz="2000" dirty="0">
                <a:effectLst/>
                <a:latin typeface="Aptos" panose="020B0004020202020204" pitchFamily="34" charset="0"/>
                <a:ea typeface="Aptos" panose="020B0004020202020204" pitchFamily="34" charset="0"/>
                <a:cs typeface="Times New Roman" panose="02020603050405020304" pitchFamily="18" charset="0"/>
              </a:rPr>
              <a:t>ising to 35.8% of children in year 6 (aged 10 to 11 years) living with overweight or obesity </a:t>
            </a:r>
          </a:p>
          <a:p>
            <a:r>
              <a:rPr lang="en-GB" sz="2000" dirty="0">
                <a:latin typeface="Aptos" panose="020B0004020202020204" pitchFamily="34" charset="0"/>
                <a:ea typeface="Aptos" panose="020B0004020202020204" pitchFamily="34" charset="0"/>
                <a:cs typeface="Times New Roman" panose="02020603050405020304" pitchFamily="18" charset="0"/>
              </a:rPr>
              <a:t>Strong relationship between deprivation and obesity</a:t>
            </a:r>
          </a:p>
          <a:p>
            <a:r>
              <a:rPr lang="en-GB" sz="2000" dirty="0">
                <a:effectLst/>
                <a:latin typeface="Aptos" panose="020B0004020202020204" pitchFamily="34" charset="0"/>
                <a:ea typeface="Aptos" panose="020B0004020202020204" pitchFamily="34" charset="0"/>
                <a:cs typeface="Times New Roman" panose="02020603050405020304" pitchFamily="18" charset="0"/>
              </a:rPr>
              <a:t>Clear association between parental and childhood excess weight </a:t>
            </a:r>
          </a:p>
          <a:p>
            <a:r>
              <a:rPr lang="en-GB" sz="2000" dirty="0">
                <a:latin typeface="Aptos" panose="020B0004020202020204" pitchFamily="34" charset="0"/>
                <a:ea typeface="Aptos" panose="020B0004020202020204" pitchFamily="34" charset="0"/>
                <a:cs typeface="Times New Roman" panose="02020603050405020304" pitchFamily="18" charset="0"/>
              </a:rPr>
              <a:t>Overweight and obesity increases peoples risks of developing various health problems such as Type 2 diabetes and cardiovascular disease</a:t>
            </a:r>
            <a:endParaRPr lang="en-GB"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73" name="Oval 207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ustrated plump woman stands on the scales and thinks. Excess weight. Frustrated plump woman stands on the scales and thinks. Excess weight. Vector flat illustration. stressed overweight woman on weight scale stock illustrations">
            <a:extLst>
              <a:ext uri="{FF2B5EF4-FFF2-40B4-BE49-F238E27FC236}">
                <a16:creationId xmlns:a16="http://schemas.microsoft.com/office/drawing/2014/main" id="{A1ABE2B0-770B-5E13-C52F-1909E37385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2074" name="Freeform: Shape 2073">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75" name="Straight Connector 207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76" name="Freeform: Shape 2075">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077" name="Freeform: Shape 207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8" name="Freeform: Shape 207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8" name="Picture 7" descr="Home | Knowsley Council">
            <a:extLst>
              <a:ext uri="{FF2B5EF4-FFF2-40B4-BE49-F238E27FC236}">
                <a16:creationId xmlns:a16="http://schemas.microsoft.com/office/drawing/2014/main" id="{E5454C4A-A8D3-1A36-A92A-8B1960742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65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6" name="Rectangle 2075">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D4444C76-5108-1449-0DBF-B95E10FB15F6}"/>
              </a:ext>
            </a:extLst>
          </p:cNvPr>
          <p:cNvSpPr>
            <a:spLocks noGrp="1"/>
          </p:cNvSpPr>
          <p:nvPr>
            <p:ph type="title"/>
          </p:nvPr>
        </p:nvSpPr>
        <p:spPr>
          <a:xfrm>
            <a:off x="-1" y="0"/>
            <a:ext cx="12138746" cy="1325563"/>
          </a:xfrm>
        </p:spPr>
        <p:txBody>
          <a:bodyPr>
            <a:normAutofit/>
          </a:bodyPr>
          <a:lstStyle/>
          <a:p>
            <a:r>
              <a:rPr lang="en-GB" sz="4000" b="1"/>
              <a:t>      Excess Weight: Knowsley</a:t>
            </a:r>
          </a:p>
        </p:txBody>
      </p:sp>
      <p:sp>
        <p:nvSpPr>
          <p:cNvPr id="2078" name="Freeform: Shape 2077">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70AD729A-2C29-1F53-B8FA-E816D4588D57}"/>
              </a:ext>
            </a:extLst>
          </p:cNvPr>
          <p:cNvSpPr txBox="1">
            <a:spLocks noGrp="1"/>
          </p:cNvSpPr>
          <p:nvPr>
            <p:ph idx="1"/>
          </p:nvPr>
        </p:nvSpPr>
        <p:spPr>
          <a:xfrm>
            <a:off x="646465" y="1727910"/>
            <a:ext cx="5945617" cy="3597839"/>
          </a:xfrm>
          <a:prstGeom prst="rect">
            <a:avLst/>
          </a:prstGeom>
        </p:spPr>
        <p:txBody>
          <a:bodyPr>
            <a:noAutofit/>
          </a:bodyPr>
          <a:lstStyle/>
          <a:p>
            <a:r>
              <a:rPr lang="en-GB" sz="2000" dirty="0">
                <a:latin typeface="Aptos" panose="020B0004020202020204" pitchFamily="34" charset="0"/>
              </a:rPr>
              <a:t>Significantly higher and faster rising excess weight prevalence than both nationally and regionally</a:t>
            </a:r>
            <a:endParaRPr lang="en-US" sz="2000" dirty="0">
              <a:latin typeface="Aptos" panose="020B0004020202020204" pitchFamily="34" charset="0"/>
            </a:endParaRPr>
          </a:p>
          <a:p>
            <a:r>
              <a:rPr lang="en-GB" sz="2000" dirty="0">
                <a:latin typeface="Aptos" panose="020B0004020202020204" pitchFamily="34" charset="0"/>
              </a:rPr>
              <a:t>Highest levels of overweight and obesity in the country</a:t>
            </a:r>
            <a:r>
              <a:rPr lang="en-GB" sz="2000" dirty="0">
                <a:latin typeface="Aptos" panose="020B0004020202020204" pitchFamily="34" charset="0"/>
                <a:cs typeface="Arial" panose="020B0604020202020204" pitchFamily="34" charset="0"/>
              </a:rPr>
              <a:t> - </a:t>
            </a:r>
            <a:r>
              <a:rPr lang="en-GB" sz="2000" dirty="0">
                <a:latin typeface="Aptos" panose="020B0004020202020204" pitchFamily="34" charset="0"/>
                <a:ea typeface="Aptos" panose="020B0004020202020204" pitchFamily="34" charset="0"/>
                <a:cs typeface="Arial" panose="020B0604020202020204" pitchFamily="34" charset="0"/>
              </a:rPr>
              <a:t>73.9% of adults in Knowsley are living with overweight or obesity </a:t>
            </a:r>
          </a:p>
          <a:p>
            <a:r>
              <a:rPr lang="en-GB" sz="2000" dirty="0">
                <a:latin typeface="Aptos" panose="020B0004020202020204" pitchFamily="34" charset="0"/>
              </a:rPr>
              <a:t>Highest levels in the country of children living with overweight and obesity - </a:t>
            </a:r>
            <a:r>
              <a:rPr lang="en-GB" sz="2000" dirty="0">
                <a:latin typeface="Aptos" panose="020B0004020202020204" pitchFamily="34" charset="0"/>
                <a:ea typeface="Aptos" panose="020B0004020202020204" pitchFamily="34" charset="0"/>
                <a:cs typeface="Times New Roman" panose="02020603050405020304" pitchFamily="18" charset="0"/>
              </a:rPr>
              <a:t>28.8% of children in reception (aged 4 to 5 years) are living with overweight or obesity</a:t>
            </a:r>
          </a:p>
          <a:p>
            <a:r>
              <a:rPr lang="en-GB" sz="2000" dirty="0">
                <a:latin typeface="Aptos" panose="020B0004020202020204" pitchFamily="34" charset="0"/>
                <a:ea typeface="Aptos" panose="020B0004020202020204" pitchFamily="34" charset="0"/>
                <a:cs typeface="Times New Roman" panose="02020603050405020304" pitchFamily="18" charset="0"/>
              </a:rPr>
              <a:t>Rising to 45.5% of children in year 6 (age 10 to 11 years) are living with overweight or obesity</a:t>
            </a:r>
          </a:p>
        </p:txBody>
      </p:sp>
      <p:sp>
        <p:nvSpPr>
          <p:cNvPr id="2080" name="Oval 2079">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Freeform: Shape 2081">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052" name="Picture 4" descr="1,676 Weight Loss Journey Stock Photos, High-Res Pictures, and Images -  Getty Images | Weight loss success, Support, Overweight exercise">
            <a:extLst>
              <a:ext uri="{FF2B5EF4-FFF2-40B4-BE49-F238E27FC236}">
                <a16:creationId xmlns:a16="http://schemas.microsoft.com/office/drawing/2014/main" id="{4D6E8A00-E497-C0DF-A3A2-C9E1F71EAD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9" t="5330" r="38573" b="5908"/>
          <a:stretch/>
        </p:blipFill>
        <p:spPr bwMode="auto">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84" name="Freeform: Shape 2083">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86" name="Straight Connector 2085">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88" name="Freeform: Shape 208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90" name="Freeform: Shape 2089">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8" name="Picture 7" descr="Home | Knowsley Council">
            <a:extLst>
              <a:ext uri="{FF2B5EF4-FFF2-40B4-BE49-F238E27FC236}">
                <a16:creationId xmlns:a16="http://schemas.microsoft.com/office/drawing/2014/main" id="{484F8F1F-D93E-ECE3-5128-603A7FFD1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6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1">
            <a:extLst>
              <a:ext uri="{FF2B5EF4-FFF2-40B4-BE49-F238E27FC236}">
                <a16:creationId xmlns:a16="http://schemas.microsoft.com/office/drawing/2014/main" id="{D1C15772-1037-C352-AC09-1026259A1098}"/>
              </a:ext>
            </a:extLst>
          </p:cNvPr>
          <p:cNvSpPr>
            <a:spLocks noGrp="1"/>
          </p:cNvSpPr>
          <p:nvPr>
            <p:ph type="title"/>
          </p:nvPr>
        </p:nvSpPr>
        <p:spPr>
          <a:xfrm>
            <a:off x="500638" y="-37754"/>
            <a:ext cx="6172582" cy="1325563"/>
          </a:xfrm>
        </p:spPr>
        <p:txBody>
          <a:bodyPr>
            <a:normAutofit/>
          </a:bodyPr>
          <a:lstStyle/>
          <a:p>
            <a:r>
              <a:rPr lang="en-GB" sz="4000" b="1"/>
              <a:t>Oral Health: Nationally</a:t>
            </a:r>
          </a:p>
        </p:txBody>
      </p:sp>
      <p:sp>
        <p:nvSpPr>
          <p:cNvPr id="1037" name="Freeform: Shape 1036">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65DFA07-B144-C213-E33C-987322F6E49B}"/>
              </a:ext>
            </a:extLst>
          </p:cNvPr>
          <p:cNvSpPr>
            <a:spLocks noGrp="1"/>
          </p:cNvSpPr>
          <p:nvPr>
            <p:ph idx="1"/>
          </p:nvPr>
        </p:nvSpPr>
        <p:spPr>
          <a:xfrm>
            <a:off x="500638" y="1125819"/>
            <a:ext cx="6013709" cy="4608782"/>
          </a:xfrm>
        </p:spPr>
        <p:txBody>
          <a:bodyPr vert="horz" lIns="91440" tIns="45720" rIns="91440" bIns="45720" rtlCol="0" anchor="t">
            <a:normAutofit lnSpcReduction="10000"/>
          </a:bodyPr>
          <a:lstStyle/>
          <a:p>
            <a:r>
              <a:rPr lang="en-GB" sz="2000" dirty="0"/>
              <a:t>Tooth decay is a significant, yet largely preventable public health problem </a:t>
            </a:r>
          </a:p>
          <a:p>
            <a:r>
              <a:rPr lang="en-GB" sz="2000" dirty="0"/>
              <a:t>22.4% of 5-year-old children have experience of visually obvious dental decay </a:t>
            </a:r>
          </a:p>
          <a:p>
            <a:r>
              <a:rPr lang="en-GB" sz="2000" dirty="0"/>
              <a:t>Children in deprived communities have poorer oral health than those living in more affluent areas </a:t>
            </a:r>
          </a:p>
          <a:p>
            <a:r>
              <a:rPr lang="en-GB" sz="2000" dirty="0"/>
              <a:t>More than half of older adults who live in care homes have tooth decay, compared to 40% of over-75s who do not live in care homes </a:t>
            </a:r>
          </a:p>
          <a:p>
            <a:r>
              <a:rPr lang="en-GB" sz="2000" dirty="0"/>
              <a:t>Prevalence of dental decay is also significantly higher in Asian or Asian British ethnic groups </a:t>
            </a:r>
          </a:p>
          <a:p>
            <a:r>
              <a:rPr lang="en-GB" sz="2000" dirty="0"/>
              <a:t>Dental decay remains the most common reason for hospital admissions in children aged 5 to 9, with 19,381 being admitted to hospital in 2023/24</a:t>
            </a:r>
          </a:p>
          <a:p>
            <a:r>
              <a:rPr lang="en-GB" sz="2000" dirty="0"/>
              <a:t>Access to NHS dentistry can be challenging</a:t>
            </a:r>
          </a:p>
          <a:p>
            <a:endParaRPr lang="en-GB" sz="2000" dirty="0"/>
          </a:p>
          <a:p>
            <a:endParaRPr lang="en-GB" sz="2000" dirty="0"/>
          </a:p>
          <a:p>
            <a:endParaRPr lang="en-GB" sz="2000" dirty="0"/>
          </a:p>
        </p:txBody>
      </p:sp>
      <p:sp>
        <p:nvSpPr>
          <p:cNvPr id="1039" name="Oval 103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ealthy cute cartoon tooth character Royalty Free Vector">
            <a:extLst>
              <a:ext uri="{FF2B5EF4-FFF2-40B4-BE49-F238E27FC236}">
                <a16:creationId xmlns:a16="http://schemas.microsoft.com/office/drawing/2014/main" id="{4FF5EBA6-87CE-8BCA-9F6B-74DE784F04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931"/>
          <a:stretch/>
        </p:blipFill>
        <p:spPr bwMode="auto">
          <a:xfrm>
            <a:off x="7887184" y="1266171"/>
            <a:ext cx="3781051" cy="368168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041" name="Freeform: Shape 104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43" name="Straight Connector 104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5" name="Freeform: Shape 104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 name="Freeform: Shape 104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2" name="Picture 1" descr="Home | Knowsley Council">
            <a:extLst>
              <a:ext uri="{FF2B5EF4-FFF2-40B4-BE49-F238E27FC236}">
                <a16:creationId xmlns:a16="http://schemas.microsoft.com/office/drawing/2014/main" id="{0ED373F3-005A-DCF7-392C-C2D464728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0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F03EF7-0063-BB5F-5FBB-BA7964054C2C}"/>
            </a:ext>
          </a:extLst>
        </p:cNvPr>
        <p:cNvGrpSpPr/>
        <p:nvPr/>
      </p:nvGrpSpPr>
      <p:grpSpPr>
        <a:xfrm>
          <a:off x="0" y="0"/>
          <a:ext cx="0" cy="0"/>
          <a:chOff x="0" y="0"/>
          <a:chExt cx="0" cy="0"/>
        </a:xfrm>
      </p:grpSpPr>
      <p:sp useBgFill="1">
        <p:nvSpPr>
          <p:cNvPr id="1083" name="Rectangle 108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1">
            <a:extLst>
              <a:ext uri="{FF2B5EF4-FFF2-40B4-BE49-F238E27FC236}">
                <a16:creationId xmlns:a16="http://schemas.microsoft.com/office/drawing/2014/main" id="{2011A677-DE2B-ADC2-2710-8471F2376464}"/>
              </a:ext>
            </a:extLst>
          </p:cNvPr>
          <p:cNvSpPr>
            <a:spLocks noGrp="1"/>
          </p:cNvSpPr>
          <p:nvPr>
            <p:ph type="title"/>
          </p:nvPr>
        </p:nvSpPr>
        <p:spPr>
          <a:xfrm>
            <a:off x="523765" y="235033"/>
            <a:ext cx="5649685" cy="1325563"/>
          </a:xfrm>
        </p:spPr>
        <p:txBody>
          <a:bodyPr>
            <a:normAutofit/>
          </a:bodyPr>
          <a:lstStyle/>
          <a:p>
            <a:r>
              <a:rPr lang="en-GB" sz="4000" b="1"/>
              <a:t>Oral Health in Knowsley</a:t>
            </a:r>
          </a:p>
        </p:txBody>
      </p:sp>
      <p:sp>
        <p:nvSpPr>
          <p:cNvPr id="1085" name="Freeform: Shape 108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4C6281E-D630-ECDC-E83F-9DBA26E8C1CF}"/>
              </a:ext>
            </a:extLst>
          </p:cNvPr>
          <p:cNvSpPr>
            <a:spLocks noGrp="1"/>
          </p:cNvSpPr>
          <p:nvPr>
            <p:ph idx="1"/>
          </p:nvPr>
        </p:nvSpPr>
        <p:spPr>
          <a:xfrm>
            <a:off x="478101" y="1474414"/>
            <a:ext cx="6271500" cy="4351338"/>
          </a:xfrm>
        </p:spPr>
        <p:txBody>
          <a:bodyPr>
            <a:noAutofit/>
          </a:bodyPr>
          <a:lstStyle/>
          <a:p>
            <a:r>
              <a:rPr lang="en-GB" sz="2000" dirty="0"/>
              <a:t>Oral Health of children living in Knowsley remains a concern </a:t>
            </a:r>
          </a:p>
          <a:p>
            <a:r>
              <a:rPr lang="en-GB" sz="2000" dirty="0"/>
              <a:t>The level of tooth decay is significantly worse than both the North West and England </a:t>
            </a:r>
          </a:p>
          <a:p>
            <a:r>
              <a:rPr lang="en-GB" sz="2000" dirty="0"/>
              <a:t>35.8% of 5-year-olds in Knowsley are experiencing visually obvious  dental decay</a:t>
            </a:r>
          </a:p>
          <a:p>
            <a:r>
              <a:rPr lang="en-GB" sz="2000" dirty="0"/>
              <a:t>Almost 1 in 3 adults in Knowsley has active decay</a:t>
            </a:r>
          </a:p>
          <a:p>
            <a:r>
              <a:rPr lang="en-GB" sz="2000" dirty="0"/>
              <a:t>Good progress has been made locally, particularly for groups which need additional support (such as children and older people)  </a:t>
            </a:r>
          </a:p>
          <a:p>
            <a:r>
              <a:rPr lang="en-GB" sz="2000" dirty="0"/>
              <a:t>210,000 dental care packs have been distributed across Cheshire and Merseyside </a:t>
            </a:r>
          </a:p>
          <a:p>
            <a:endParaRPr lang="en-GB" sz="2000" dirty="0"/>
          </a:p>
          <a:p>
            <a:endParaRPr lang="en-GB" sz="2000" dirty="0"/>
          </a:p>
          <a:p>
            <a:endParaRPr lang="en-GB" sz="2000" dirty="0"/>
          </a:p>
        </p:txBody>
      </p:sp>
      <p:sp>
        <p:nvSpPr>
          <p:cNvPr id="1087" name="Oval 108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 Labour government would bring in supervised tooth brushing for three- to-five-year-olds in schools PHOTO Adobe Stock">
            <a:extLst>
              <a:ext uri="{FF2B5EF4-FFF2-40B4-BE49-F238E27FC236}">
                <a16:creationId xmlns:a16="http://schemas.microsoft.com/office/drawing/2014/main" id="{22BAAFD4-92B7-3203-21EF-EECCA33A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50" r="14500"/>
          <a:stretch/>
        </p:blipFill>
        <p:spPr bwMode="auto">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089" name="Freeform: Shape 108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82" name="Straight Connector 1081">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84" name="Freeform: Shape 1083">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8" name="Freeform: Shape 108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5" name="Picture 4" descr="Home | Knowsley Council">
            <a:extLst>
              <a:ext uri="{FF2B5EF4-FFF2-40B4-BE49-F238E27FC236}">
                <a16:creationId xmlns:a16="http://schemas.microsoft.com/office/drawing/2014/main" id="{189AD723-5F5F-9C87-BC9A-69C3296B9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94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D44850F-188C-CF61-8DF1-133CB0BEF9B1}"/>
              </a:ext>
            </a:extLst>
          </p:cNvPr>
          <p:cNvSpPr>
            <a:spLocks noGrp="1"/>
          </p:cNvSpPr>
          <p:nvPr>
            <p:ph type="title"/>
          </p:nvPr>
        </p:nvSpPr>
        <p:spPr>
          <a:xfrm>
            <a:off x="-53256" y="31985"/>
            <a:ext cx="12192001" cy="1325563"/>
          </a:xfrm>
        </p:spPr>
        <p:txBody>
          <a:bodyPr>
            <a:normAutofit/>
          </a:bodyPr>
          <a:lstStyle/>
          <a:p>
            <a:r>
              <a:rPr lang="en-GB" sz="4000" b="1"/>
              <a:t>      Deprivation</a:t>
            </a:r>
          </a:p>
        </p:txBody>
      </p:sp>
      <p:sp>
        <p:nvSpPr>
          <p:cNvPr id="59" name="Freeform: Shape 5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0D9E918-B22B-2215-0479-8C0F2E20711D}"/>
              </a:ext>
            </a:extLst>
          </p:cNvPr>
          <p:cNvSpPr>
            <a:spLocks noGrp="1"/>
          </p:cNvSpPr>
          <p:nvPr>
            <p:ph idx="1"/>
          </p:nvPr>
        </p:nvSpPr>
        <p:spPr>
          <a:xfrm>
            <a:off x="437808" y="1062208"/>
            <a:ext cx="6302027" cy="3861342"/>
          </a:xfrm>
        </p:spPr>
        <p:txBody>
          <a:bodyPr>
            <a:noAutofit/>
          </a:bodyPr>
          <a:lstStyle/>
          <a:p>
            <a:r>
              <a:rPr lang="en-GB" sz="2000" dirty="0"/>
              <a:t>Deprivation remains a significant challenge</a:t>
            </a:r>
          </a:p>
          <a:p>
            <a:r>
              <a:rPr lang="en-US" sz="2000" dirty="0"/>
              <a:t>Ranked as the 2</a:t>
            </a:r>
            <a:r>
              <a:rPr lang="en-US" sz="2000" baseline="30000" dirty="0"/>
              <a:t>nd</a:t>
            </a:r>
            <a:r>
              <a:rPr lang="en-US" sz="2000" dirty="0"/>
              <a:t> most deprived area in England</a:t>
            </a:r>
            <a:endParaRPr lang="en-GB" sz="2000" dirty="0"/>
          </a:p>
          <a:p>
            <a:r>
              <a:rPr lang="en-GB" sz="2000" dirty="0"/>
              <a:t>A high proportion of Knowsley residents reside in the 10% most deprived areas </a:t>
            </a:r>
          </a:p>
          <a:p>
            <a:r>
              <a:rPr lang="en-GB" sz="2000" dirty="0"/>
              <a:t>Significant inequalities in oral health continue to exist with children in deprived communities having poorer oral health </a:t>
            </a:r>
          </a:p>
          <a:p>
            <a:r>
              <a:rPr lang="en-GB" sz="2000" dirty="0"/>
              <a:t>The latest NCMP data illustrates there are differences in areas of deprivation, particularly in year 6</a:t>
            </a:r>
          </a:p>
          <a:p>
            <a:r>
              <a:rPr lang="en-GB" sz="2000" dirty="0"/>
              <a:t>Cherryfield (53.2%), Northwood (53.5%), Prescot South (52.4%) and Stockbridge (52%) </a:t>
            </a:r>
          </a:p>
          <a:p>
            <a:r>
              <a:rPr lang="en-GB" sz="2000" dirty="0"/>
              <a:t>Here, more than half of children and young people in year 6 are overweight or obese</a:t>
            </a:r>
          </a:p>
          <a:p>
            <a:r>
              <a:rPr lang="en-GB" sz="2000" dirty="0"/>
              <a:t>Compared to the Knowsley average of 47.4%</a:t>
            </a:r>
          </a:p>
          <a:p>
            <a:endParaRPr lang="en-GB" sz="2000" dirty="0"/>
          </a:p>
        </p:txBody>
      </p:sp>
      <p:sp>
        <p:nvSpPr>
          <p:cNvPr id="61" name="Oval 6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jumping in the air&#10;&#10;AI-generated content may be incorrect.">
            <a:extLst>
              <a:ext uri="{FF2B5EF4-FFF2-40B4-BE49-F238E27FC236}">
                <a16:creationId xmlns:a16="http://schemas.microsoft.com/office/drawing/2014/main" id="{80131694-0643-4949-DDD3-991E54B71D26}"/>
              </a:ext>
            </a:extLst>
          </p:cNvPr>
          <p:cNvPicPr>
            <a:picLocks noChangeAspect="1"/>
          </p:cNvPicPr>
          <p:nvPr/>
        </p:nvPicPr>
        <p:blipFill>
          <a:blip r:embed="rId2">
            <a:extLst>
              <a:ext uri="{28A0092B-C50C-407E-A947-70E740481C1C}">
                <a14:useLocalDpi xmlns:a14="http://schemas.microsoft.com/office/drawing/2010/main" val="0"/>
              </a:ext>
            </a:extLst>
          </a:blip>
          <a:srcRect l="-97" t="2293" r="52166" b="359"/>
          <a:stretch/>
        </p:blipFill>
        <p:spPr>
          <a:xfrm>
            <a:off x="8314674" y="1565881"/>
            <a:ext cx="2763745" cy="315741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63" name="Freeform: Shape 6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65" name="Straight Connector 6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7" name="Freeform: Shape 6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7" name="Picture 6" descr="Home | Knowsley Council">
            <a:extLst>
              <a:ext uri="{FF2B5EF4-FFF2-40B4-BE49-F238E27FC236}">
                <a16:creationId xmlns:a16="http://schemas.microsoft.com/office/drawing/2014/main" id="{6B12DD4F-C76F-DA3A-B33D-337619578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73" y="5893162"/>
            <a:ext cx="1427866" cy="78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7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875D7-7A9E-AABE-8DD8-5D671C2045AA}"/>
              </a:ext>
            </a:extLst>
          </p:cNvPr>
          <p:cNvSpPr>
            <a:spLocks noGrp="1"/>
          </p:cNvSpPr>
          <p:nvPr>
            <p:ph type="title"/>
          </p:nvPr>
        </p:nvSpPr>
        <p:spPr>
          <a:xfrm>
            <a:off x="468630" y="521775"/>
            <a:ext cx="5146358" cy="1971674"/>
          </a:xfrm>
        </p:spPr>
        <p:txBody>
          <a:bodyPr vert="horz" lIns="91440" tIns="45720" rIns="91440" bIns="45720" rtlCol="0" anchor="b">
            <a:noAutofit/>
          </a:bodyPr>
          <a:lstStyle/>
          <a:p>
            <a:r>
              <a:rPr lang="en-GB" sz="2800" b="1" kern="10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We are committed to tackling excess weight and empowering residents to make the healthier choices they want to make.</a:t>
            </a:r>
            <a:endParaRPr lang="en-US" sz="2800" b="1">
              <a:solidFill>
                <a:schemeClr val="accent2"/>
              </a:solidFill>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lunch box with fruits and a bottle of water&#10;&#10;AI-generated content may be incorrect.">
            <a:extLst>
              <a:ext uri="{FF2B5EF4-FFF2-40B4-BE49-F238E27FC236}">
                <a16:creationId xmlns:a16="http://schemas.microsoft.com/office/drawing/2014/main" id="{142A8849-4501-4BEE-4E45-E8FDD6BAF7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6872" r="3670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D3C22884-4355-D55B-630D-4E86F9FC6B43}"/>
              </a:ext>
            </a:extLst>
          </p:cNvPr>
          <p:cNvSpPr txBox="1"/>
          <p:nvPr/>
        </p:nvSpPr>
        <p:spPr>
          <a:xfrm>
            <a:off x="468630" y="3056971"/>
            <a:ext cx="4603433" cy="3108543"/>
          </a:xfrm>
          <a:prstGeom prst="rect">
            <a:avLst/>
          </a:prstGeom>
          <a:noFill/>
        </p:spPr>
        <p:txBody>
          <a:bodyPr wrap="square">
            <a:spAutoFit/>
          </a:bodyPr>
          <a:lstStyle/>
          <a:p>
            <a:r>
              <a:rPr lang="en-GB" sz="2800" b="1" kern="100">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Committed to prioritising action to promote good oral health, by </a:t>
            </a:r>
            <a:r>
              <a:rPr lang="en-GB" sz="2800" b="1">
                <a:solidFill>
                  <a:schemeClr val="accent4"/>
                </a:solidFill>
                <a:effectLst/>
                <a:latin typeface="Aptos" panose="020B0004020202020204" pitchFamily="34" charset="0"/>
                <a:ea typeface="Aptos" panose="020B0004020202020204" pitchFamily="34" charset="0"/>
                <a:cs typeface="Times New Roman" panose="02020603050405020304" pitchFamily="18" charset="0"/>
              </a:rPr>
              <a:t>prioritising the delivery of oral health interventions in our schools and community settings.</a:t>
            </a:r>
            <a:endParaRPr lang="en-GB" sz="2800" b="1" kern="100">
              <a:solidFill>
                <a:schemeClr val="accent4"/>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8360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C3674B7-68A0-2A90-D62D-E1326E9553AC}"/>
              </a:ext>
            </a:extLst>
          </p:cNvPr>
          <p:cNvSpPr>
            <a:spLocks noGrp="1"/>
          </p:cNvSpPr>
          <p:nvPr>
            <p:ph type="title"/>
          </p:nvPr>
        </p:nvSpPr>
        <p:spPr>
          <a:xfrm>
            <a:off x="640080" y="626364"/>
            <a:ext cx="4368602" cy="1330477"/>
          </a:xfrm>
        </p:spPr>
        <p:txBody>
          <a:bodyPr vert="horz" lIns="91440" tIns="45720" rIns="91440" bIns="45720" rtlCol="0" anchor="b">
            <a:normAutofit/>
          </a:bodyPr>
          <a:lstStyle/>
          <a:p>
            <a:r>
              <a:rPr lang="en-US" sz="4000" b="1" dirty="0"/>
              <a:t>Current Healthy Knowsley Service</a:t>
            </a:r>
          </a:p>
        </p:txBody>
      </p:sp>
      <p:sp>
        <p:nvSpPr>
          <p:cNvPr id="4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0CE550FB-1488-8B82-AE3C-C7D4EFFC2B40}"/>
              </a:ext>
            </a:extLst>
          </p:cNvPr>
          <p:cNvSpPr>
            <a:spLocks noGrp="1"/>
          </p:cNvSpPr>
          <p:nvPr>
            <p:ph sz="half" idx="1"/>
          </p:nvPr>
        </p:nvSpPr>
        <p:spPr>
          <a:xfrm>
            <a:off x="505262" y="2811100"/>
            <a:ext cx="4503420" cy="3841082"/>
          </a:xfrm>
        </p:spPr>
        <p:txBody>
          <a:bodyPr vert="horz" lIns="91440" tIns="45720" rIns="91440" bIns="45720" rtlCol="0">
            <a:normAutofit/>
          </a:bodyPr>
          <a:lstStyle/>
          <a:p>
            <a:r>
              <a:rPr lang="en-US" sz="2000" dirty="0"/>
              <a:t>Integrated Healthy Lifestyle Service </a:t>
            </a:r>
          </a:p>
          <a:p>
            <a:r>
              <a:rPr lang="en-US" sz="2000" dirty="0"/>
              <a:t>Covers 7 Key Areas:  </a:t>
            </a:r>
          </a:p>
          <a:p>
            <a:pPr marL="0" indent="0">
              <a:buNone/>
            </a:pPr>
            <a:r>
              <a:rPr lang="en-US" sz="2000" dirty="0"/>
              <a:t>      1. Healthy Knowsley Hub</a:t>
            </a:r>
          </a:p>
          <a:p>
            <a:pPr marL="0" indent="0">
              <a:buNone/>
            </a:pPr>
            <a:r>
              <a:rPr lang="en-US" sz="2000" dirty="0"/>
              <a:t>      2. Health Trainers </a:t>
            </a:r>
          </a:p>
          <a:p>
            <a:pPr marL="0" indent="0">
              <a:buNone/>
            </a:pPr>
            <a:r>
              <a:rPr lang="en-US" sz="2000" dirty="0"/>
              <a:t>      3. MECC</a:t>
            </a:r>
          </a:p>
          <a:p>
            <a:pPr marL="0" indent="0">
              <a:buNone/>
            </a:pPr>
            <a:r>
              <a:rPr lang="en-US" sz="2000" dirty="0"/>
              <a:t>      4. Children and Families </a:t>
            </a:r>
            <a:r>
              <a:rPr lang="en-US" sz="2000" dirty="0" err="1"/>
              <a:t>Programme</a:t>
            </a:r>
            <a:endParaRPr lang="en-US" sz="2000" dirty="0"/>
          </a:p>
          <a:p>
            <a:pPr marL="0" indent="0">
              <a:buNone/>
            </a:pPr>
            <a:r>
              <a:rPr lang="en-US" sz="2000" dirty="0"/>
              <a:t>      5. Adult Weight Management </a:t>
            </a:r>
          </a:p>
          <a:p>
            <a:pPr marL="0" indent="0">
              <a:buNone/>
            </a:pPr>
            <a:r>
              <a:rPr lang="en-US" sz="2000" dirty="0"/>
              <a:t>      6. Health Check Support Service</a:t>
            </a:r>
          </a:p>
          <a:p>
            <a:pPr marL="0" indent="0">
              <a:buNone/>
            </a:pPr>
            <a:r>
              <a:rPr lang="en-US" sz="2000" dirty="0"/>
              <a:t>      7. Oral Health</a:t>
            </a:r>
          </a:p>
        </p:txBody>
      </p:sp>
      <p:pic>
        <p:nvPicPr>
          <p:cNvPr id="5" name="Content Placeholder 4" descr="A person in shorts and a red top&#10;&#10;AI-generated content may be incorrect.">
            <a:extLst>
              <a:ext uri="{FF2B5EF4-FFF2-40B4-BE49-F238E27FC236}">
                <a16:creationId xmlns:a16="http://schemas.microsoft.com/office/drawing/2014/main" id="{E5ADBBE3-118B-84BF-AE65-E867B3E1FF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8547" t="2819" r="18764" b="3525"/>
          <a:stretch/>
        </p:blipFill>
        <p:spPr>
          <a:xfrm>
            <a:off x="6215839" y="0"/>
            <a:ext cx="5976161" cy="558010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28" name="Picture 4">
            <a:extLst>
              <a:ext uri="{FF2B5EF4-FFF2-40B4-BE49-F238E27FC236}">
                <a16:creationId xmlns:a16="http://schemas.microsoft.com/office/drawing/2014/main" id="{32D63C81-E14C-DF1B-341B-8CB7B9401F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8" r="1385"/>
          <a:stretch/>
        </p:blipFill>
        <p:spPr bwMode="auto">
          <a:xfrm>
            <a:off x="5113784" y="4307783"/>
            <a:ext cx="7078216" cy="255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171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06B9B2A6BCCA41B9083DF33B041AC2" ma:contentTypeVersion="3" ma:contentTypeDescription="Create a new document." ma:contentTypeScope="" ma:versionID="c144fcd0ef0e3183ccdde2e762eb47d8">
  <xsd:schema xmlns:xsd="http://www.w3.org/2001/XMLSchema" xmlns:xs="http://www.w3.org/2001/XMLSchema" xmlns:p="http://schemas.microsoft.com/office/2006/metadata/properties" xmlns:ns2="99ce7ba1-5322-4107-99bc-cf8b54ef55f3" targetNamespace="http://schemas.microsoft.com/office/2006/metadata/properties" ma:root="true" ma:fieldsID="ebe08becfa3f48322539b87af15ef3cf" ns2:_="">
    <xsd:import namespace="99ce7ba1-5322-4107-99bc-cf8b54ef55f3"/>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e7ba1-5322-4107-99bc-cf8b54ef55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7F2AB9-7C9C-4A8C-BE4E-F975BD702C76}"/>
</file>

<file path=customXml/itemProps2.xml><?xml version="1.0" encoding="utf-8"?>
<ds:datastoreItem xmlns:ds="http://schemas.openxmlformats.org/officeDocument/2006/customXml" ds:itemID="{8F630B9F-26C1-4505-A150-8929D011B5DC}">
  <ds:schemaRefs>
    <ds:schemaRef ds:uri="cbe3fc71-7b74-4114-84f3-25f9442810c8"/>
    <ds:schemaRef ds:uri="dc42d8de-c148-4990-a108-fdff7ef50a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32B4C05-A727-4E0B-A409-670EEC5000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331</TotalTime>
  <Words>1168</Words>
  <Application>Microsoft Office PowerPoint</Application>
  <PresentationFormat>Widescreen</PresentationFormat>
  <Paragraphs>179</Paragraphs>
  <Slides>19</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PowerPoint Presentation</vt:lpstr>
      <vt:lpstr>About Knowsley</vt:lpstr>
      <vt:lpstr>Excess Weight: Nationally</vt:lpstr>
      <vt:lpstr>      Excess Weight: Knowsley</vt:lpstr>
      <vt:lpstr>Oral Health: Nationally</vt:lpstr>
      <vt:lpstr>Oral Health in Knowsley</vt:lpstr>
      <vt:lpstr>      Deprivation</vt:lpstr>
      <vt:lpstr>We are committed to tackling excess weight and empowering residents to make the healthier choices they want to make.</vt:lpstr>
      <vt:lpstr>Current Healthy Knowsley Service</vt:lpstr>
      <vt:lpstr>Healthy Knowsley Service  2026 – 2032</vt:lpstr>
      <vt:lpstr>Services in Scope</vt:lpstr>
      <vt:lpstr>PowerPoint Presentation</vt:lpstr>
      <vt:lpstr>PowerPoint Presentation</vt:lpstr>
      <vt:lpstr>PowerPoint Presentation</vt:lpstr>
      <vt:lpstr> Indicative Finances: </vt:lpstr>
      <vt:lpstr> Indicative Timescales: </vt:lpstr>
      <vt:lpstr>PowerPoint Presentation</vt:lpstr>
      <vt:lpstr>PowerPoint Presentation</vt:lpstr>
      <vt:lpstr>Key Contacts </vt:lpstr>
    </vt:vector>
  </TitlesOfParts>
  <Company>Knowsley Metropolitan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Dykes, Leanne</dc:creator>
  <cp:lastModifiedBy>Dykes, Leanne</cp:lastModifiedBy>
  <cp:revision>21</cp:revision>
  <dcterms:created xsi:type="dcterms:W3CDTF">2025-01-20T15:19:41Z</dcterms:created>
  <dcterms:modified xsi:type="dcterms:W3CDTF">2025-05-07T17:47:10Z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0x0101001606B9B2A6BCCA41B9083DF33B041AC2</vt:lpwstr>
  </property>
  <property fmtid="{D5CDD505-2E9C-101B-9397-08002B2CF9AE}" pid="3" name="MediaServiceImageTags">
    <vt:lpwstr/>
  </property>
</Properties>
</file>