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64" r:id="rId5"/>
  </p:sldMasterIdLst>
  <p:notesMasterIdLst>
    <p:notesMasterId r:id="rId22"/>
  </p:notesMasterIdLst>
  <p:sldIdLst>
    <p:sldId id="2147471050" r:id="rId6"/>
    <p:sldId id="289" r:id="rId7"/>
    <p:sldId id="2147471054" r:id="rId8"/>
    <p:sldId id="2147471055" r:id="rId9"/>
    <p:sldId id="256" r:id="rId10"/>
    <p:sldId id="2147470949" r:id="rId11"/>
    <p:sldId id="257" r:id="rId12"/>
    <p:sldId id="2147471056" r:id="rId13"/>
    <p:sldId id="2147471057" r:id="rId14"/>
    <p:sldId id="2147471043" r:id="rId15"/>
    <p:sldId id="2147471048" r:id="rId16"/>
    <p:sldId id="295" r:id="rId17"/>
    <p:sldId id="2147471053" r:id="rId18"/>
    <p:sldId id="2147471040" r:id="rId19"/>
    <p:sldId id="2147471051" r:id="rId20"/>
    <p:sldId id="2147471041"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487629"/>
    <a:srgbClr val="1D2A5A"/>
    <a:srgbClr val="93C320"/>
    <a:srgbClr val="416171"/>
    <a:srgbClr val="7DBB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72A0F4D-507D-4400-9712-A1CF8497C9C8}" v="3" dt="2025-03-14T15:53:34.2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853" autoAdjust="0"/>
    <p:restoredTop sz="96357" autoAdjust="0"/>
  </p:normalViewPr>
  <p:slideViewPr>
    <p:cSldViewPr snapToGrid="0" snapToObjects="1">
      <p:cViewPr varScale="1">
        <p:scale>
          <a:sx n="71" d="100"/>
          <a:sy n="71" d="100"/>
        </p:scale>
        <p:origin x="564" y="36"/>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9B1E5C"/>
              </a:solidFill>
              <a:ln w="19050">
                <a:solidFill>
                  <a:schemeClr val="lt1"/>
                </a:solidFill>
              </a:ln>
              <a:effectLst/>
            </c:spPr>
            <c:extLst>
              <c:ext xmlns:c16="http://schemas.microsoft.com/office/drawing/2014/chart" uri="{C3380CC4-5D6E-409C-BE32-E72D297353CC}">
                <c16:uniqueId val="{00000001-F462-0B41-8F63-C0DE3E0E5F07}"/>
              </c:ext>
            </c:extLst>
          </c:dPt>
          <c:dPt>
            <c:idx val="1"/>
            <c:bubble3D val="0"/>
            <c:spPr>
              <a:solidFill>
                <a:srgbClr val="F26631"/>
              </a:solidFill>
              <a:ln w="19050">
                <a:solidFill>
                  <a:schemeClr val="lt1"/>
                </a:solidFill>
              </a:ln>
              <a:effectLst/>
            </c:spPr>
            <c:extLst>
              <c:ext xmlns:c16="http://schemas.microsoft.com/office/drawing/2014/chart" uri="{C3380CC4-5D6E-409C-BE32-E72D297353CC}">
                <c16:uniqueId val="{00000003-F462-0B41-8F63-C0DE3E0E5F07}"/>
              </c:ext>
            </c:extLst>
          </c:dPt>
          <c:dPt>
            <c:idx val="2"/>
            <c:bubble3D val="0"/>
            <c:spPr>
              <a:solidFill>
                <a:srgbClr val="009290"/>
              </a:solidFill>
              <a:ln w="19050">
                <a:solidFill>
                  <a:schemeClr val="lt1"/>
                </a:solidFill>
              </a:ln>
              <a:effectLst/>
            </c:spPr>
            <c:extLst>
              <c:ext xmlns:c16="http://schemas.microsoft.com/office/drawing/2014/chart" uri="{C3380CC4-5D6E-409C-BE32-E72D297353CC}">
                <c16:uniqueId val="{00000005-F462-0B41-8F63-C0DE3E0E5F0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F462-0B41-8F63-C0DE3E0E5F07}"/>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F462-0B41-8F63-C0DE3E0E5F07}"/>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Entry>
      <c:legendEntry>
        <c:idx val="1"/>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Entry>
      <c:legendEntry>
        <c:idx val="2"/>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Entry>
      <c:legendEntry>
        <c:idx val="3"/>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9B1E5C"/>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E03E-A14E-9CB0-3C5889EE19FA}"/>
            </c:ext>
          </c:extLst>
        </c:ser>
        <c:ser>
          <c:idx val="1"/>
          <c:order val="1"/>
          <c:tx>
            <c:strRef>
              <c:f>Sheet1!$C$1</c:f>
              <c:strCache>
                <c:ptCount val="1"/>
                <c:pt idx="0">
                  <c:v>Series 2</c:v>
                </c:pt>
              </c:strCache>
            </c:strRef>
          </c:tx>
          <c:spPr>
            <a:solidFill>
              <a:srgbClr val="F26631"/>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E03E-A14E-9CB0-3C5889EE19FA}"/>
            </c:ext>
          </c:extLst>
        </c:ser>
        <c:ser>
          <c:idx val="2"/>
          <c:order val="2"/>
          <c:tx>
            <c:strRef>
              <c:f>Sheet1!$D$1</c:f>
              <c:strCache>
                <c:ptCount val="1"/>
                <c:pt idx="0">
                  <c:v>Series 3</c:v>
                </c:pt>
              </c:strCache>
            </c:strRef>
          </c:tx>
          <c:spPr>
            <a:solidFill>
              <a:srgbClr val="009290"/>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E03E-A14E-9CB0-3C5889EE19FA}"/>
            </c:ext>
          </c:extLst>
        </c:ser>
        <c:dLbls>
          <c:showLegendKey val="0"/>
          <c:showVal val="0"/>
          <c:showCatName val="0"/>
          <c:showSerName val="0"/>
          <c:showPercent val="0"/>
          <c:showBubbleSize val="0"/>
        </c:dLbls>
        <c:gapWidth val="219"/>
        <c:overlap val="-27"/>
        <c:axId val="515113440"/>
        <c:axId val="515111472"/>
      </c:barChart>
      <c:catAx>
        <c:axId val="515113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15111472"/>
        <c:crosses val="autoZero"/>
        <c:auto val="1"/>
        <c:lblAlgn val="ctr"/>
        <c:lblOffset val="100"/>
        <c:noMultiLvlLbl val="0"/>
      </c:catAx>
      <c:valAx>
        <c:axId val="5151114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15113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_rels/drawing1.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DDBC7B-3A9F-4F65-AEB4-E5FE5D5648B8}"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6AC51CCB-0E94-418F-B542-46E9D8CFDF73}">
      <dgm:prSet custT="1"/>
      <dgm:spPr/>
      <dgm:t>
        <a:bodyPr/>
        <a:lstStyle/>
        <a:p>
          <a:pPr algn="l">
            <a:lnSpc>
              <a:spcPct val="100000"/>
            </a:lnSpc>
          </a:pPr>
          <a:r>
            <a:rPr lang="en-GB" sz="1600" b="1" dirty="0"/>
            <a:t>5 new Community Tech Coaches</a:t>
          </a:r>
          <a:r>
            <a:rPr lang="en-GB" sz="1600" dirty="0"/>
            <a:t> (4.6 FTE) started 20 May, total of 8 coaches (7.6FTE).</a:t>
          </a:r>
        </a:p>
        <a:p>
          <a:pPr algn="l">
            <a:lnSpc>
              <a:spcPct val="100000"/>
            </a:lnSpc>
          </a:pPr>
          <a:r>
            <a:rPr lang="en-GB" sz="1600" dirty="0"/>
            <a:t>Working in the community with groups and individual.</a:t>
          </a:r>
          <a:endParaRPr lang="en-US" sz="1600" dirty="0"/>
        </a:p>
      </dgm:t>
    </dgm:pt>
    <dgm:pt modelId="{B2A91F35-BFE5-4FFD-8610-3F6E717930DE}" type="parTrans" cxnId="{C54DEB23-5619-4091-955D-BE725F4FE749}">
      <dgm:prSet/>
      <dgm:spPr/>
      <dgm:t>
        <a:bodyPr/>
        <a:lstStyle/>
        <a:p>
          <a:endParaRPr lang="en-US"/>
        </a:p>
      </dgm:t>
    </dgm:pt>
    <dgm:pt modelId="{CBD73E4C-126E-46FC-BFFA-E89004F22B36}" type="sibTrans" cxnId="{C54DEB23-5619-4091-955D-BE725F4FE749}">
      <dgm:prSet/>
      <dgm:spPr/>
      <dgm:t>
        <a:bodyPr/>
        <a:lstStyle/>
        <a:p>
          <a:endParaRPr lang="en-US"/>
        </a:p>
      </dgm:t>
    </dgm:pt>
    <dgm:pt modelId="{719E60C1-4AB9-4FDE-A7D9-A9095100920E}">
      <dgm:prSet custT="1"/>
      <dgm:spPr/>
      <dgm:t>
        <a:bodyPr/>
        <a:lstStyle/>
        <a:p>
          <a:pPr algn="l">
            <a:lnSpc>
              <a:spcPct val="100000"/>
            </a:lnSpc>
          </a:pPr>
          <a:r>
            <a:rPr lang="en-GB" sz="1600" b="1" dirty="0"/>
            <a:t>Expanded</a:t>
          </a:r>
          <a:r>
            <a:rPr lang="en-GB" sz="1600" dirty="0"/>
            <a:t> area to </a:t>
          </a:r>
          <a:r>
            <a:rPr lang="en-GB" sz="1600" b="1" dirty="0"/>
            <a:t>North Norfolk</a:t>
          </a:r>
          <a:r>
            <a:rPr lang="en-GB" sz="1600" dirty="0"/>
            <a:t>, parts of Breckland e.g. </a:t>
          </a:r>
          <a:r>
            <a:rPr lang="en-GB" sz="1600" b="1" dirty="0"/>
            <a:t>Thetford and Swaffham </a:t>
          </a:r>
          <a:r>
            <a:rPr lang="en-GB" sz="1600" dirty="0"/>
            <a:t>and </a:t>
          </a:r>
          <a:r>
            <a:rPr lang="en-GB" sz="1600" b="1" dirty="0"/>
            <a:t>Great Yarmouth and surrounding areas into Waveney </a:t>
          </a:r>
          <a:r>
            <a:rPr lang="en-GB" sz="1600" dirty="0"/>
            <a:t>as well as continuing in </a:t>
          </a:r>
          <a:r>
            <a:rPr lang="en-GB" sz="1600" b="1" dirty="0"/>
            <a:t>West Norfolk.</a:t>
          </a:r>
          <a:endParaRPr lang="en-US" sz="1600" b="1" dirty="0"/>
        </a:p>
      </dgm:t>
    </dgm:pt>
    <dgm:pt modelId="{10703493-4D6B-42C0-86A8-E7AB60FF4881}" type="parTrans" cxnId="{F87034DB-AF50-42E8-9368-23ADE7E659EB}">
      <dgm:prSet/>
      <dgm:spPr/>
      <dgm:t>
        <a:bodyPr/>
        <a:lstStyle/>
        <a:p>
          <a:endParaRPr lang="en-US"/>
        </a:p>
      </dgm:t>
    </dgm:pt>
    <dgm:pt modelId="{ABB42D7C-D712-4CFF-A9C7-93F4D7BEE950}" type="sibTrans" cxnId="{F87034DB-AF50-42E8-9368-23ADE7E659EB}">
      <dgm:prSet/>
      <dgm:spPr/>
      <dgm:t>
        <a:bodyPr/>
        <a:lstStyle/>
        <a:p>
          <a:endParaRPr lang="en-US"/>
        </a:p>
      </dgm:t>
    </dgm:pt>
    <dgm:pt modelId="{3CFCB2EF-7E16-4E5B-830D-199B63975D2D}">
      <dgm:prSet custT="1"/>
      <dgm:spPr/>
      <dgm:t>
        <a:bodyPr/>
        <a:lstStyle/>
        <a:p>
          <a:pPr algn="l">
            <a:lnSpc>
              <a:spcPct val="100000"/>
            </a:lnSpc>
          </a:pPr>
          <a:r>
            <a:rPr lang="en-GB" sz="1600" dirty="0"/>
            <a:t>Focus is still on those who are </a:t>
          </a:r>
          <a:r>
            <a:rPr lang="en-GB" sz="1600" b="1" dirty="0"/>
            <a:t>digitally excluded </a:t>
          </a:r>
          <a:r>
            <a:rPr lang="en-GB" sz="1600" dirty="0"/>
            <a:t>but has an additional emphasis on providing </a:t>
          </a:r>
          <a:r>
            <a:rPr lang="en-GB" sz="1600" b="1" dirty="0"/>
            <a:t>information, advice and guidance through tech for unpaid/informal carers.</a:t>
          </a:r>
          <a:endParaRPr lang="en-US" sz="1600" b="1" dirty="0"/>
        </a:p>
      </dgm:t>
    </dgm:pt>
    <dgm:pt modelId="{7E78FB15-0AB0-490D-AA59-6A2D0BDDA10F}" type="parTrans" cxnId="{038781D6-07E8-4CF4-9A76-19334EA0DBC9}">
      <dgm:prSet/>
      <dgm:spPr/>
      <dgm:t>
        <a:bodyPr/>
        <a:lstStyle/>
        <a:p>
          <a:endParaRPr lang="en-US"/>
        </a:p>
      </dgm:t>
    </dgm:pt>
    <dgm:pt modelId="{3A6956BC-4EA1-4ECA-9798-4F6818A27B99}" type="sibTrans" cxnId="{038781D6-07E8-4CF4-9A76-19334EA0DBC9}">
      <dgm:prSet/>
      <dgm:spPr/>
      <dgm:t>
        <a:bodyPr/>
        <a:lstStyle/>
        <a:p>
          <a:endParaRPr lang="en-US"/>
        </a:p>
      </dgm:t>
    </dgm:pt>
    <dgm:pt modelId="{45117B22-59AE-4C31-951A-142FF92922D2}">
      <dgm:prSet custT="1"/>
      <dgm:spPr/>
      <dgm:t>
        <a:bodyPr/>
        <a:lstStyle/>
        <a:p>
          <a:pPr algn="l">
            <a:lnSpc>
              <a:spcPct val="100000"/>
            </a:lnSpc>
          </a:pPr>
          <a:r>
            <a:rPr lang="en-GB" sz="1600" dirty="0"/>
            <a:t>Working with partners in the council, Districts, Health and VCSE as well as local community.</a:t>
          </a:r>
          <a:endParaRPr lang="en-US" sz="1600" dirty="0"/>
        </a:p>
      </dgm:t>
    </dgm:pt>
    <dgm:pt modelId="{1ADCA207-5F99-43CF-AEF0-942414910FC0}" type="parTrans" cxnId="{2F043245-41B4-4ADF-BE2E-FD14FF7C1979}">
      <dgm:prSet/>
      <dgm:spPr/>
      <dgm:t>
        <a:bodyPr/>
        <a:lstStyle/>
        <a:p>
          <a:endParaRPr lang="en-US"/>
        </a:p>
      </dgm:t>
    </dgm:pt>
    <dgm:pt modelId="{859860FE-25D5-4C81-888D-7B7CE190DF46}" type="sibTrans" cxnId="{2F043245-41B4-4ADF-BE2E-FD14FF7C1979}">
      <dgm:prSet/>
      <dgm:spPr/>
      <dgm:t>
        <a:bodyPr/>
        <a:lstStyle/>
        <a:p>
          <a:endParaRPr lang="en-US"/>
        </a:p>
      </dgm:t>
    </dgm:pt>
    <dgm:pt modelId="{77825A7E-6A76-43B1-9B09-8058C8B9AD89}" type="pres">
      <dgm:prSet presAssocID="{2CDDBC7B-3A9F-4F65-AEB4-E5FE5D5648B8}" presName="root" presStyleCnt="0">
        <dgm:presLayoutVars>
          <dgm:dir/>
          <dgm:resizeHandles val="exact"/>
        </dgm:presLayoutVars>
      </dgm:prSet>
      <dgm:spPr/>
    </dgm:pt>
    <dgm:pt modelId="{DEE91A9A-07BF-4808-8AB3-26AD408EC80A}" type="pres">
      <dgm:prSet presAssocID="{6AC51CCB-0E94-418F-B542-46E9D8CFDF73}" presName="compNode" presStyleCnt="0"/>
      <dgm:spPr/>
    </dgm:pt>
    <dgm:pt modelId="{3C76E1C8-E1A2-4BDF-B325-DE556437A610}" type="pres">
      <dgm:prSet presAssocID="{6AC51CCB-0E94-418F-B542-46E9D8CFDF73}"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Teacher"/>
        </a:ext>
      </dgm:extLst>
    </dgm:pt>
    <dgm:pt modelId="{B214D6CE-5B43-4F42-9AE7-CE09AABCDF04}" type="pres">
      <dgm:prSet presAssocID="{6AC51CCB-0E94-418F-B542-46E9D8CFDF73}" presName="spaceRect" presStyleCnt="0"/>
      <dgm:spPr/>
    </dgm:pt>
    <dgm:pt modelId="{9FDF95DC-8918-4B66-A9E7-49D4D2736C11}" type="pres">
      <dgm:prSet presAssocID="{6AC51CCB-0E94-418F-B542-46E9D8CFDF73}" presName="textRect" presStyleLbl="revTx" presStyleIdx="0" presStyleCnt="4" custScaleX="117348">
        <dgm:presLayoutVars>
          <dgm:chMax val="1"/>
          <dgm:chPref val="1"/>
        </dgm:presLayoutVars>
      </dgm:prSet>
      <dgm:spPr/>
    </dgm:pt>
    <dgm:pt modelId="{C310D1B8-EC40-473E-94C1-0E12A7364323}" type="pres">
      <dgm:prSet presAssocID="{CBD73E4C-126E-46FC-BFFA-E89004F22B36}" presName="sibTrans" presStyleCnt="0"/>
      <dgm:spPr/>
    </dgm:pt>
    <dgm:pt modelId="{B32DD718-4616-43DF-9DC6-C7CDEB8CB4AF}" type="pres">
      <dgm:prSet presAssocID="{719E60C1-4AB9-4FDE-A7D9-A9095100920E}" presName="compNode" presStyleCnt="0"/>
      <dgm:spPr/>
    </dgm:pt>
    <dgm:pt modelId="{40417633-B21A-4599-864A-BED20F4BCCB2}" type="pres">
      <dgm:prSet presAssocID="{719E60C1-4AB9-4FDE-A7D9-A9095100920E}"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Lighthouse scene"/>
        </a:ext>
      </dgm:extLst>
    </dgm:pt>
    <dgm:pt modelId="{53E44715-E8D3-4CE1-BD97-4C4349FBA478}" type="pres">
      <dgm:prSet presAssocID="{719E60C1-4AB9-4FDE-A7D9-A9095100920E}" presName="spaceRect" presStyleCnt="0"/>
      <dgm:spPr/>
    </dgm:pt>
    <dgm:pt modelId="{E519F12B-834A-49B0-A6D6-52974F012B3A}" type="pres">
      <dgm:prSet presAssocID="{719E60C1-4AB9-4FDE-A7D9-A9095100920E}" presName="textRect" presStyleLbl="revTx" presStyleIdx="1" presStyleCnt="4" custScaleX="121898">
        <dgm:presLayoutVars>
          <dgm:chMax val="1"/>
          <dgm:chPref val="1"/>
        </dgm:presLayoutVars>
      </dgm:prSet>
      <dgm:spPr/>
    </dgm:pt>
    <dgm:pt modelId="{25A7F652-8D75-44D1-A655-F5A41AFE9CC4}" type="pres">
      <dgm:prSet presAssocID="{ABB42D7C-D712-4CFF-A9C7-93F4D7BEE950}" presName="sibTrans" presStyleCnt="0"/>
      <dgm:spPr/>
    </dgm:pt>
    <dgm:pt modelId="{4D112610-D592-480B-B829-84843031A473}" type="pres">
      <dgm:prSet presAssocID="{3CFCB2EF-7E16-4E5B-830D-199B63975D2D}" presName="compNode" presStyleCnt="0"/>
      <dgm:spPr/>
    </dgm:pt>
    <dgm:pt modelId="{2CE65C01-E5AB-4F4B-8AB0-2786600539D8}" type="pres">
      <dgm:prSet presAssocID="{3CFCB2EF-7E16-4E5B-830D-199B63975D2D}"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Judge"/>
        </a:ext>
      </dgm:extLst>
    </dgm:pt>
    <dgm:pt modelId="{E9E0A043-E9A8-4146-8C55-BC3AF6C75BAD}" type="pres">
      <dgm:prSet presAssocID="{3CFCB2EF-7E16-4E5B-830D-199B63975D2D}" presName="spaceRect" presStyleCnt="0"/>
      <dgm:spPr/>
    </dgm:pt>
    <dgm:pt modelId="{7A647B94-B287-48E4-A349-ECAF37295044}" type="pres">
      <dgm:prSet presAssocID="{3CFCB2EF-7E16-4E5B-830D-199B63975D2D}" presName="textRect" presStyleLbl="revTx" presStyleIdx="2" presStyleCnt="4" custScaleX="128008">
        <dgm:presLayoutVars>
          <dgm:chMax val="1"/>
          <dgm:chPref val="1"/>
        </dgm:presLayoutVars>
      </dgm:prSet>
      <dgm:spPr/>
    </dgm:pt>
    <dgm:pt modelId="{06514DA1-DA0D-4262-8F8E-944A29340A5A}" type="pres">
      <dgm:prSet presAssocID="{3A6956BC-4EA1-4ECA-9798-4F6818A27B99}" presName="sibTrans" presStyleCnt="0"/>
      <dgm:spPr/>
    </dgm:pt>
    <dgm:pt modelId="{E9B1EA69-19D2-481C-8B55-C63616EA55D5}" type="pres">
      <dgm:prSet presAssocID="{45117B22-59AE-4C31-951A-142FF92922D2}" presName="compNode" presStyleCnt="0"/>
      <dgm:spPr/>
    </dgm:pt>
    <dgm:pt modelId="{BC6F5E6A-80C6-4DD6-BAF8-77ECC7F08815}" type="pres">
      <dgm:prSet presAssocID="{45117B22-59AE-4C31-951A-142FF92922D2}"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Handshake"/>
        </a:ext>
      </dgm:extLst>
    </dgm:pt>
    <dgm:pt modelId="{67DE3750-1C98-4442-8C66-0C0980ECA701}" type="pres">
      <dgm:prSet presAssocID="{45117B22-59AE-4C31-951A-142FF92922D2}" presName="spaceRect" presStyleCnt="0"/>
      <dgm:spPr/>
    </dgm:pt>
    <dgm:pt modelId="{7161864A-2A5C-4683-BEF1-BCBF9E3D8D00}" type="pres">
      <dgm:prSet presAssocID="{45117B22-59AE-4C31-951A-142FF92922D2}" presName="textRect" presStyleLbl="revTx" presStyleIdx="3" presStyleCnt="4" custLinFactNeighborX="447" custLinFactNeighborY="-825">
        <dgm:presLayoutVars>
          <dgm:chMax val="1"/>
          <dgm:chPref val="1"/>
        </dgm:presLayoutVars>
      </dgm:prSet>
      <dgm:spPr/>
    </dgm:pt>
  </dgm:ptLst>
  <dgm:cxnLst>
    <dgm:cxn modelId="{A2889203-086D-469D-BFEB-D0AD88061C56}" type="presOf" srcId="{6AC51CCB-0E94-418F-B542-46E9D8CFDF73}" destId="{9FDF95DC-8918-4B66-A9E7-49D4D2736C11}" srcOrd="0" destOrd="0" presId="urn:microsoft.com/office/officeart/2018/2/layout/IconLabelList"/>
    <dgm:cxn modelId="{C54DEB23-5619-4091-955D-BE725F4FE749}" srcId="{2CDDBC7B-3A9F-4F65-AEB4-E5FE5D5648B8}" destId="{6AC51CCB-0E94-418F-B542-46E9D8CFDF73}" srcOrd="0" destOrd="0" parTransId="{B2A91F35-BFE5-4FFD-8610-3F6E717930DE}" sibTransId="{CBD73E4C-126E-46FC-BFFA-E89004F22B36}"/>
    <dgm:cxn modelId="{1F267A61-0EFE-4DD1-81C0-6A78AA01A5C2}" type="presOf" srcId="{45117B22-59AE-4C31-951A-142FF92922D2}" destId="{7161864A-2A5C-4683-BEF1-BCBF9E3D8D00}" srcOrd="0" destOrd="0" presId="urn:microsoft.com/office/officeart/2018/2/layout/IconLabelList"/>
    <dgm:cxn modelId="{2F043245-41B4-4ADF-BE2E-FD14FF7C1979}" srcId="{2CDDBC7B-3A9F-4F65-AEB4-E5FE5D5648B8}" destId="{45117B22-59AE-4C31-951A-142FF92922D2}" srcOrd="3" destOrd="0" parTransId="{1ADCA207-5F99-43CF-AEF0-942414910FC0}" sibTransId="{859860FE-25D5-4C81-888D-7B7CE190DF46}"/>
    <dgm:cxn modelId="{5D7F146E-932D-447A-B0AA-036322E4DEDC}" type="presOf" srcId="{2CDDBC7B-3A9F-4F65-AEB4-E5FE5D5648B8}" destId="{77825A7E-6A76-43B1-9B09-8058C8B9AD89}" srcOrd="0" destOrd="0" presId="urn:microsoft.com/office/officeart/2018/2/layout/IconLabelList"/>
    <dgm:cxn modelId="{E377749A-C1C9-475F-9FF9-7DBE421271FC}" type="presOf" srcId="{719E60C1-4AB9-4FDE-A7D9-A9095100920E}" destId="{E519F12B-834A-49B0-A6D6-52974F012B3A}" srcOrd="0" destOrd="0" presId="urn:microsoft.com/office/officeart/2018/2/layout/IconLabelList"/>
    <dgm:cxn modelId="{C51AD8A7-8C9C-4E1F-B4DA-3D8E477E99BF}" type="presOf" srcId="{3CFCB2EF-7E16-4E5B-830D-199B63975D2D}" destId="{7A647B94-B287-48E4-A349-ECAF37295044}" srcOrd="0" destOrd="0" presId="urn:microsoft.com/office/officeart/2018/2/layout/IconLabelList"/>
    <dgm:cxn modelId="{038781D6-07E8-4CF4-9A76-19334EA0DBC9}" srcId="{2CDDBC7B-3A9F-4F65-AEB4-E5FE5D5648B8}" destId="{3CFCB2EF-7E16-4E5B-830D-199B63975D2D}" srcOrd="2" destOrd="0" parTransId="{7E78FB15-0AB0-490D-AA59-6A2D0BDDA10F}" sibTransId="{3A6956BC-4EA1-4ECA-9798-4F6818A27B99}"/>
    <dgm:cxn modelId="{F87034DB-AF50-42E8-9368-23ADE7E659EB}" srcId="{2CDDBC7B-3A9F-4F65-AEB4-E5FE5D5648B8}" destId="{719E60C1-4AB9-4FDE-A7D9-A9095100920E}" srcOrd="1" destOrd="0" parTransId="{10703493-4D6B-42C0-86A8-E7AB60FF4881}" sibTransId="{ABB42D7C-D712-4CFF-A9C7-93F4D7BEE950}"/>
    <dgm:cxn modelId="{AC9B0C7D-ACDA-4D31-A3E2-459B9275257D}" type="presParOf" srcId="{77825A7E-6A76-43B1-9B09-8058C8B9AD89}" destId="{DEE91A9A-07BF-4808-8AB3-26AD408EC80A}" srcOrd="0" destOrd="0" presId="urn:microsoft.com/office/officeart/2018/2/layout/IconLabelList"/>
    <dgm:cxn modelId="{B530667F-336A-4DF3-A09E-A953FF9DB7DE}" type="presParOf" srcId="{DEE91A9A-07BF-4808-8AB3-26AD408EC80A}" destId="{3C76E1C8-E1A2-4BDF-B325-DE556437A610}" srcOrd="0" destOrd="0" presId="urn:microsoft.com/office/officeart/2018/2/layout/IconLabelList"/>
    <dgm:cxn modelId="{4057DCCE-C1A7-4A63-B833-F8BF26E98F90}" type="presParOf" srcId="{DEE91A9A-07BF-4808-8AB3-26AD408EC80A}" destId="{B214D6CE-5B43-4F42-9AE7-CE09AABCDF04}" srcOrd="1" destOrd="0" presId="urn:microsoft.com/office/officeart/2018/2/layout/IconLabelList"/>
    <dgm:cxn modelId="{C03ED9E2-083B-4324-8A0E-099FBB59908A}" type="presParOf" srcId="{DEE91A9A-07BF-4808-8AB3-26AD408EC80A}" destId="{9FDF95DC-8918-4B66-A9E7-49D4D2736C11}" srcOrd="2" destOrd="0" presId="urn:microsoft.com/office/officeart/2018/2/layout/IconLabelList"/>
    <dgm:cxn modelId="{AA550440-05D5-49C4-B4CE-77954835D26B}" type="presParOf" srcId="{77825A7E-6A76-43B1-9B09-8058C8B9AD89}" destId="{C310D1B8-EC40-473E-94C1-0E12A7364323}" srcOrd="1" destOrd="0" presId="urn:microsoft.com/office/officeart/2018/2/layout/IconLabelList"/>
    <dgm:cxn modelId="{C3EFAC6D-5CF3-4A9E-857E-737B6FB9BFBA}" type="presParOf" srcId="{77825A7E-6A76-43B1-9B09-8058C8B9AD89}" destId="{B32DD718-4616-43DF-9DC6-C7CDEB8CB4AF}" srcOrd="2" destOrd="0" presId="urn:microsoft.com/office/officeart/2018/2/layout/IconLabelList"/>
    <dgm:cxn modelId="{E9D5250F-85B9-46E3-9A0B-DA9EABC0D32D}" type="presParOf" srcId="{B32DD718-4616-43DF-9DC6-C7CDEB8CB4AF}" destId="{40417633-B21A-4599-864A-BED20F4BCCB2}" srcOrd="0" destOrd="0" presId="urn:microsoft.com/office/officeart/2018/2/layout/IconLabelList"/>
    <dgm:cxn modelId="{F5CACF31-4301-4007-B288-60D691CAFAA9}" type="presParOf" srcId="{B32DD718-4616-43DF-9DC6-C7CDEB8CB4AF}" destId="{53E44715-E8D3-4CE1-BD97-4C4349FBA478}" srcOrd="1" destOrd="0" presId="urn:microsoft.com/office/officeart/2018/2/layout/IconLabelList"/>
    <dgm:cxn modelId="{85F81B5F-78D7-48E3-B1D5-AF40BD35A36D}" type="presParOf" srcId="{B32DD718-4616-43DF-9DC6-C7CDEB8CB4AF}" destId="{E519F12B-834A-49B0-A6D6-52974F012B3A}" srcOrd="2" destOrd="0" presId="urn:microsoft.com/office/officeart/2018/2/layout/IconLabelList"/>
    <dgm:cxn modelId="{99EB632B-C764-45DB-BEDF-AEDE8FC6EF4D}" type="presParOf" srcId="{77825A7E-6A76-43B1-9B09-8058C8B9AD89}" destId="{25A7F652-8D75-44D1-A655-F5A41AFE9CC4}" srcOrd="3" destOrd="0" presId="urn:microsoft.com/office/officeart/2018/2/layout/IconLabelList"/>
    <dgm:cxn modelId="{CBD9B5C7-5B55-4AC9-BE40-F68874D2EAC0}" type="presParOf" srcId="{77825A7E-6A76-43B1-9B09-8058C8B9AD89}" destId="{4D112610-D592-480B-B829-84843031A473}" srcOrd="4" destOrd="0" presId="urn:microsoft.com/office/officeart/2018/2/layout/IconLabelList"/>
    <dgm:cxn modelId="{A09474A1-8817-4923-9238-26DD766AE3ED}" type="presParOf" srcId="{4D112610-D592-480B-B829-84843031A473}" destId="{2CE65C01-E5AB-4F4B-8AB0-2786600539D8}" srcOrd="0" destOrd="0" presId="urn:microsoft.com/office/officeart/2018/2/layout/IconLabelList"/>
    <dgm:cxn modelId="{F68974C1-53CC-4DB5-A35B-A4788E32ECF4}" type="presParOf" srcId="{4D112610-D592-480B-B829-84843031A473}" destId="{E9E0A043-E9A8-4146-8C55-BC3AF6C75BAD}" srcOrd="1" destOrd="0" presId="urn:microsoft.com/office/officeart/2018/2/layout/IconLabelList"/>
    <dgm:cxn modelId="{7887C29F-9B81-48D0-B56E-BEBEA29A96EE}" type="presParOf" srcId="{4D112610-D592-480B-B829-84843031A473}" destId="{7A647B94-B287-48E4-A349-ECAF37295044}" srcOrd="2" destOrd="0" presId="urn:microsoft.com/office/officeart/2018/2/layout/IconLabelList"/>
    <dgm:cxn modelId="{3F4F277B-1E43-4A87-BB4D-9ED195F5C963}" type="presParOf" srcId="{77825A7E-6A76-43B1-9B09-8058C8B9AD89}" destId="{06514DA1-DA0D-4262-8F8E-944A29340A5A}" srcOrd="5" destOrd="0" presId="urn:microsoft.com/office/officeart/2018/2/layout/IconLabelList"/>
    <dgm:cxn modelId="{DAAB04F4-DC43-4E43-8440-06F5D1C5FB2F}" type="presParOf" srcId="{77825A7E-6A76-43B1-9B09-8058C8B9AD89}" destId="{E9B1EA69-19D2-481C-8B55-C63616EA55D5}" srcOrd="6" destOrd="0" presId="urn:microsoft.com/office/officeart/2018/2/layout/IconLabelList"/>
    <dgm:cxn modelId="{F338CDC1-6C76-4E52-A8B4-58637675ECE6}" type="presParOf" srcId="{E9B1EA69-19D2-481C-8B55-C63616EA55D5}" destId="{BC6F5E6A-80C6-4DD6-BAF8-77ECC7F08815}" srcOrd="0" destOrd="0" presId="urn:microsoft.com/office/officeart/2018/2/layout/IconLabelList"/>
    <dgm:cxn modelId="{1B9848D4-2BD5-4BC2-B21D-15EE2969FDDE}" type="presParOf" srcId="{E9B1EA69-19D2-481C-8B55-C63616EA55D5}" destId="{67DE3750-1C98-4442-8C66-0C0980ECA701}" srcOrd="1" destOrd="0" presId="urn:microsoft.com/office/officeart/2018/2/layout/IconLabelList"/>
    <dgm:cxn modelId="{CE9666C6-7D6B-4F9A-83E4-C36CED6734FC}" type="presParOf" srcId="{E9B1EA69-19D2-481C-8B55-C63616EA55D5}" destId="{7161864A-2A5C-4683-BEF1-BCBF9E3D8D00}"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76E1C8-E1A2-4BDF-B325-DE556437A610}">
      <dsp:nvSpPr>
        <dsp:cNvPr id="0" name=""/>
        <dsp:cNvSpPr/>
      </dsp:nvSpPr>
      <dsp:spPr>
        <a:xfrm>
          <a:off x="1129546" y="506320"/>
          <a:ext cx="810000" cy="81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DF95DC-8918-4B66-A9E7-49D4D2736C11}">
      <dsp:nvSpPr>
        <dsp:cNvPr id="0" name=""/>
        <dsp:cNvSpPr/>
      </dsp:nvSpPr>
      <dsp:spPr>
        <a:xfrm>
          <a:off x="478414" y="1813221"/>
          <a:ext cx="2112264" cy="2004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pPr>
          <a:r>
            <a:rPr lang="en-GB" sz="1600" b="1" kern="1200" dirty="0"/>
            <a:t>5 new Community Tech Coaches</a:t>
          </a:r>
          <a:r>
            <a:rPr lang="en-GB" sz="1600" kern="1200" dirty="0"/>
            <a:t> (4.6 FTE) started 20 May, total of 8 coaches (7.6FTE).</a:t>
          </a:r>
        </a:p>
        <a:p>
          <a:pPr marL="0" lvl="0" indent="0" algn="l" defTabSz="711200">
            <a:lnSpc>
              <a:spcPct val="100000"/>
            </a:lnSpc>
            <a:spcBef>
              <a:spcPct val="0"/>
            </a:spcBef>
            <a:spcAft>
              <a:spcPct val="35000"/>
            </a:spcAft>
            <a:buNone/>
          </a:pPr>
          <a:r>
            <a:rPr lang="en-GB" sz="1600" kern="1200" dirty="0"/>
            <a:t>Working in the community with groups and individual.</a:t>
          </a:r>
          <a:endParaRPr lang="en-US" sz="1600" kern="1200" dirty="0"/>
        </a:p>
      </dsp:txBody>
      <dsp:txXfrm>
        <a:off x="478414" y="1813221"/>
        <a:ext cx="2112264" cy="2004566"/>
      </dsp:txXfrm>
    </dsp:sp>
    <dsp:sp modelId="{40417633-B21A-4599-864A-BED20F4BCCB2}">
      <dsp:nvSpPr>
        <dsp:cNvPr id="0" name=""/>
        <dsp:cNvSpPr/>
      </dsp:nvSpPr>
      <dsp:spPr>
        <a:xfrm>
          <a:off x="3597760" y="506320"/>
          <a:ext cx="810000" cy="81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19F12B-834A-49B0-A6D6-52974F012B3A}">
      <dsp:nvSpPr>
        <dsp:cNvPr id="0" name=""/>
        <dsp:cNvSpPr/>
      </dsp:nvSpPr>
      <dsp:spPr>
        <a:xfrm>
          <a:off x="2905678" y="1813221"/>
          <a:ext cx="2194164" cy="2004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pPr>
          <a:r>
            <a:rPr lang="en-GB" sz="1600" b="1" kern="1200" dirty="0"/>
            <a:t>Expanded</a:t>
          </a:r>
          <a:r>
            <a:rPr lang="en-GB" sz="1600" kern="1200" dirty="0"/>
            <a:t> area to </a:t>
          </a:r>
          <a:r>
            <a:rPr lang="en-GB" sz="1600" b="1" kern="1200" dirty="0"/>
            <a:t>North Norfolk</a:t>
          </a:r>
          <a:r>
            <a:rPr lang="en-GB" sz="1600" kern="1200" dirty="0"/>
            <a:t>, parts of Breckland e.g. </a:t>
          </a:r>
          <a:r>
            <a:rPr lang="en-GB" sz="1600" b="1" kern="1200" dirty="0"/>
            <a:t>Thetford and Swaffham </a:t>
          </a:r>
          <a:r>
            <a:rPr lang="en-GB" sz="1600" kern="1200" dirty="0"/>
            <a:t>and </a:t>
          </a:r>
          <a:r>
            <a:rPr lang="en-GB" sz="1600" b="1" kern="1200" dirty="0"/>
            <a:t>Great Yarmouth and surrounding areas into Waveney </a:t>
          </a:r>
          <a:r>
            <a:rPr lang="en-GB" sz="1600" kern="1200" dirty="0"/>
            <a:t>as well as continuing in </a:t>
          </a:r>
          <a:r>
            <a:rPr lang="en-GB" sz="1600" b="1" kern="1200" dirty="0"/>
            <a:t>West Norfolk.</a:t>
          </a:r>
          <a:endParaRPr lang="en-US" sz="1600" b="1" kern="1200" dirty="0"/>
        </a:p>
      </dsp:txBody>
      <dsp:txXfrm>
        <a:off x="2905678" y="1813221"/>
        <a:ext cx="2194164" cy="2004566"/>
      </dsp:txXfrm>
    </dsp:sp>
    <dsp:sp modelId="{2CE65C01-E5AB-4F4B-8AB0-2786600539D8}">
      <dsp:nvSpPr>
        <dsp:cNvPr id="0" name=""/>
        <dsp:cNvSpPr/>
      </dsp:nvSpPr>
      <dsp:spPr>
        <a:xfrm>
          <a:off x="6161914" y="506320"/>
          <a:ext cx="810000" cy="81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A647B94-B287-48E4-A349-ECAF37295044}">
      <dsp:nvSpPr>
        <dsp:cNvPr id="0" name=""/>
        <dsp:cNvSpPr/>
      </dsp:nvSpPr>
      <dsp:spPr>
        <a:xfrm>
          <a:off x="5414842" y="1813221"/>
          <a:ext cx="2304144" cy="2004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pPr>
          <a:r>
            <a:rPr lang="en-GB" sz="1600" kern="1200" dirty="0"/>
            <a:t>Focus is still on those who are </a:t>
          </a:r>
          <a:r>
            <a:rPr lang="en-GB" sz="1600" b="1" kern="1200" dirty="0"/>
            <a:t>digitally excluded </a:t>
          </a:r>
          <a:r>
            <a:rPr lang="en-GB" sz="1600" kern="1200" dirty="0"/>
            <a:t>but has an additional emphasis on providing </a:t>
          </a:r>
          <a:r>
            <a:rPr lang="en-GB" sz="1600" b="1" kern="1200" dirty="0"/>
            <a:t>information, advice and guidance through tech for unpaid/informal carers.</a:t>
          </a:r>
          <a:endParaRPr lang="en-US" sz="1600" b="1" kern="1200" dirty="0"/>
        </a:p>
      </dsp:txBody>
      <dsp:txXfrm>
        <a:off x="5414842" y="1813221"/>
        <a:ext cx="2304144" cy="2004566"/>
      </dsp:txXfrm>
    </dsp:sp>
    <dsp:sp modelId="{BC6F5E6A-80C6-4DD6-BAF8-77ECC7F08815}">
      <dsp:nvSpPr>
        <dsp:cNvPr id="0" name=""/>
        <dsp:cNvSpPr/>
      </dsp:nvSpPr>
      <dsp:spPr>
        <a:xfrm>
          <a:off x="8528986" y="506320"/>
          <a:ext cx="810000" cy="81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61864A-2A5C-4683-BEF1-BCBF9E3D8D00}">
      <dsp:nvSpPr>
        <dsp:cNvPr id="0" name=""/>
        <dsp:cNvSpPr/>
      </dsp:nvSpPr>
      <dsp:spPr>
        <a:xfrm>
          <a:off x="8042032" y="1796683"/>
          <a:ext cx="1800000" cy="2004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pPr>
          <a:r>
            <a:rPr lang="en-GB" sz="1600" kern="1200" dirty="0"/>
            <a:t>Working with partners in the council, Districts, Health and VCSE as well as local community.</a:t>
          </a:r>
          <a:endParaRPr lang="en-US" sz="1600" kern="1200" dirty="0"/>
        </a:p>
      </dsp:txBody>
      <dsp:txXfrm>
        <a:off x="8042032" y="1796683"/>
        <a:ext cx="1800000" cy="2004566"/>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1C0A1E-B951-4C79-96F8-F7FAC71C0D73}" type="datetimeFigureOut">
              <a:rPr lang="en-GB" smtClean="0"/>
              <a:t>16/03/2025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8EA463-5883-4C47-AD97-4A62F8405B9B}" type="slidenum">
              <a:rPr lang="en-GB" smtClean="0"/>
              <a:t>‹#›</a:t>
            </a:fld>
            <a:endParaRPr lang="en-GB"/>
          </a:p>
        </p:txBody>
      </p:sp>
    </p:spTree>
    <p:extLst>
      <p:ext uri="{BB962C8B-B14F-4D97-AF65-F5344CB8AC3E}">
        <p14:creationId xmlns:p14="http://schemas.microsoft.com/office/powerpoint/2010/main" val="40438443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575CB91-1823-402F-A8BC-CFAAEC8AAAB4}" type="slidenum">
              <a:rPr lang="en-GB" smtClean="0"/>
              <a:t>1</a:t>
            </a:fld>
            <a:endParaRPr lang="en-GB"/>
          </a:p>
        </p:txBody>
      </p:sp>
    </p:spTree>
    <p:extLst>
      <p:ext uri="{BB962C8B-B14F-4D97-AF65-F5344CB8AC3E}">
        <p14:creationId xmlns:p14="http://schemas.microsoft.com/office/powerpoint/2010/main" val="5855736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575CB91-1823-402F-A8BC-CFAAEC8AAAB4}" type="slidenum">
              <a:rPr lang="en-GB" smtClean="0"/>
              <a:t>2</a:t>
            </a:fld>
            <a:endParaRPr lang="en-GB" dirty="0"/>
          </a:p>
        </p:txBody>
      </p:sp>
    </p:spTree>
    <p:extLst>
      <p:ext uri="{BB962C8B-B14F-4D97-AF65-F5344CB8AC3E}">
        <p14:creationId xmlns:p14="http://schemas.microsoft.com/office/powerpoint/2010/main" val="6560781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575CB91-1823-402F-A8BC-CFAAEC8AAAB4}" type="slidenum">
              <a:rPr lang="en-GB" smtClean="0"/>
              <a:t>3</a:t>
            </a:fld>
            <a:endParaRPr lang="en-GB" dirty="0"/>
          </a:p>
        </p:txBody>
      </p:sp>
    </p:spTree>
    <p:extLst>
      <p:ext uri="{BB962C8B-B14F-4D97-AF65-F5344CB8AC3E}">
        <p14:creationId xmlns:p14="http://schemas.microsoft.com/office/powerpoint/2010/main" val="34254357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997E20-FFAC-2B51-456F-1772A536F8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2E60AC-41BB-9651-50DC-2BEF041F74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9BFB2D-E30E-76C0-2EA4-19B8AA00836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696A934-763D-D70F-52F3-14AC9590EBC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75CB91-1823-402F-A8BC-CFAAEC8AAAB4}"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719354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1723D7F-F5A3-4FFD-B068-DA979E7B0BE1}" type="slidenum">
              <a:rPr lang="en-GB" smtClean="0"/>
              <a:t>5</a:t>
            </a:fld>
            <a:endParaRPr lang="en-GB"/>
          </a:p>
        </p:txBody>
      </p:sp>
    </p:spTree>
    <p:extLst>
      <p:ext uri="{BB962C8B-B14F-4D97-AF65-F5344CB8AC3E}">
        <p14:creationId xmlns:p14="http://schemas.microsoft.com/office/powerpoint/2010/main" val="9478280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rgbClr val="487629"/>
        </a:solidFill>
        <a:effectLst/>
      </p:bgPr>
    </p:bg>
    <p:spTree>
      <p:nvGrpSpPr>
        <p:cNvPr id="1" name=""/>
        <p:cNvGrpSpPr/>
        <p:nvPr/>
      </p:nvGrpSpPr>
      <p:grpSpPr>
        <a:xfrm>
          <a:off x="0" y="0"/>
          <a:ext cx="0" cy="0"/>
          <a:chOff x="0" y="0"/>
          <a:chExt cx="0" cy="0"/>
        </a:xfrm>
      </p:grpSpPr>
      <p:sp>
        <p:nvSpPr>
          <p:cNvPr id="4" name="Picture Placeholder 3" descr="Image placeholder">
            <a:extLst>
              <a:ext uri="{FF2B5EF4-FFF2-40B4-BE49-F238E27FC236}">
                <a16:creationId xmlns:a16="http://schemas.microsoft.com/office/drawing/2014/main" id="{2BA4E698-AE4D-A241-37AA-EC4C61A22B92}"/>
              </a:ext>
            </a:extLst>
          </p:cNvPr>
          <p:cNvSpPr>
            <a:spLocks noGrp="1"/>
          </p:cNvSpPr>
          <p:nvPr>
            <p:ph type="pic" sz="quarter" idx="11" hasCustomPrompt="1"/>
          </p:nvPr>
        </p:nvSpPr>
        <p:spPr>
          <a:xfrm>
            <a:off x="5961600" y="-1497600"/>
            <a:ext cx="6811200" cy="6876000"/>
          </a:xfrm>
          <a:prstGeom prst="ellipse">
            <a:avLst/>
          </a:prstGeom>
          <a:solidFill>
            <a:schemeClr val="bg1">
              <a:lumMod val="65000"/>
            </a:schemeClr>
          </a:solidFill>
          <a:effectLst>
            <a:outerShdw dist="355600" dir="4080000" algn="ctr" rotWithShape="0">
              <a:srgbClr val="000000">
                <a:alpha val="6000"/>
              </a:srgbClr>
            </a:outerShdw>
          </a:effectLst>
        </p:spPr>
        <p:txBody>
          <a:bodyPr bIns="792000" anchor="ctr"/>
          <a:lstStyle>
            <a:lvl1pPr marL="0" indent="0" algn="ctr">
              <a:buNone/>
              <a:defRPr/>
            </a:lvl1pPr>
          </a:lstStyle>
          <a:p>
            <a:r>
              <a:rPr lang="en-GB" dirty="0"/>
              <a:t>Image placeholder</a:t>
            </a:r>
          </a:p>
        </p:txBody>
      </p:sp>
      <p:sp>
        <p:nvSpPr>
          <p:cNvPr id="5" name="Title Placeholder 1">
            <a:extLst>
              <a:ext uri="{FF2B5EF4-FFF2-40B4-BE49-F238E27FC236}">
                <a16:creationId xmlns:a16="http://schemas.microsoft.com/office/drawing/2014/main" id="{91AFFEFE-AC3C-164A-A261-A8A5351F292D}"/>
              </a:ext>
            </a:extLst>
          </p:cNvPr>
          <p:cNvSpPr>
            <a:spLocks noGrp="1"/>
          </p:cNvSpPr>
          <p:nvPr>
            <p:ph type="title" hasCustomPrompt="1"/>
          </p:nvPr>
        </p:nvSpPr>
        <p:spPr>
          <a:xfrm>
            <a:off x="616959" y="750493"/>
            <a:ext cx="5438857" cy="2378110"/>
          </a:xfrm>
          <a:prstGeom prst="rect">
            <a:avLst/>
          </a:prstGeom>
        </p:spPr>
        <p:txBody>
          <a:bodyPr vert="horz" lIns="91440" tIns="45720" rIns="91440" bIns="45720" rtlCol="0" anchor="ctr">
            <a:normAutofit/>
          </a:bodyPr>
          <a:lstStyle>
            <a:lvl1pPr>
              <a:defRPr sz="6000" b="1" i="0" baseline="0">
                <a:solidFill>
                  <a:schemeClr val="bg1"/>
                </a:solidFill>
                <a:latin typeface="Arial" panose="020B0604020202020204" pitchFamily="34" charset="0"/>
              </a:defRPr>
            </a:lvl1pPr>
          </a:lstStyle>
          <a:p>
            <a:r>
              <a:rPr lang="en-US" dirty="0"/>
              <a:t>Slide title</a:t>
            </a:r>
          </a:p>
        </p:txBody>
      </p:sp>
      <p:sp>
        <p:nvSpPr>
          <p:cNvPr id="7" name="Text Placeholder 6">
            <a:extLst>
              <a:ext uri="{FF2B5EF4-FFF2-40B4-BE49-F238E27FC236}">
                <a16:creationId xmlns:a16="http://schemas.microsoft.com/office/drawing/2014/main" id="{C948E4D7-CA8B-F34E-AD87-74E5A642FF3A}"/>
              </a:ext>
            </a:extLst>
          </p:cNvPr>
          <p:cNvSpPr>
            <a:spLocks noGrp="1"/>
          </p:cNvSpPr>
          <p:nvPr>
            <p:ph type="body" sz="quarter" idx="10" hasCustomPrompt="1"/>
          </p:nvPr>
        </p:nvSpPr>
        <p:spPr>
          <a:xfrm>
            <a:off x="616959" y="3394604"/>
            <a:ext cx="5438775" cy="2260600"/>
          </a:xfrm>
        </p:spPr>
        <p:txBody>
          <a:bodyPr/>
          <a:lstStyle>
            <a:lvl1pPr marL="0" indent="0">
              <a:buNone/>
              <a:defRPr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dirty="0"/>
              <a:t>Subtitle</a:t>
            </a:r>
          </a:p>
        </p:txBody>
      </p:sp>
    </p:spTree>
    <p:extLst>
      <p:ext uri="{BB962C8B-B14F-4D97-AF65-F5344CB8AC3E}">
        <p14:creationId xmlns:p14="http://schemas.microsoft.com/office/powerpoint/2010/main" val="40871623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DABF20E-674B-4443-98FB-658A4A738FA8}"/>
              </a:ext>
            </a:extLst>
          </p:cNvPr>
          <p:cNvSpPr/>
          <p:nvPr userDrawn="1"/>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77698E1-F1BE-2A46-9FDB-D6AFDF26EDF9}"/>
              </a:ext>
              <a:ext uri="{C183D7F6-B498-43B3-948B-1728B52AA6E4}">
                <adec:decorative xmlns:adec="http://schemas.microsoft.com/office/drawing/2017/decorative" val="1"/>
              </a:ext>
            </a:extLst>
          </p:cNvPr>
          <p:cNvSpPr/>
          <p:nvPr userDrawn="1"/>
        </p:nvSpPr>
        <p:spPr>
          <a:xfrm>
            <a:off x="8382669" y="-4683724"/>
            <a:ext cx="6181747" cy="6181747"/>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 name="Table Placeholder 2" descr="Table placeholder">
            <a:extLst>
              <a:ext uri="{FF2B5EF4-FFF2-40B4-BE49-F238E27FC236}">
                <a16:creationId xmlns:a16="http://schemas.microsoft.com/office/drawing/2014/main" id="{2E8D621D-ED20-11FF-63E2-1930B937A823}"/>
              </a:ext>
            </a:extLst>
          </p:cNvPr>
          <p:cNvSpPr>
            <a:spLocks noGrp="1"/>
          </p:cNvSpPr>
          <p:nvPr>
            <p:ph type="tbl" sz="quarter" idx="11" hasCustomPrompt="1"/>
          </p:nvPr>
        </p:nvSpPr>
        <p:spPr>
          <a:xfrm>
            <a:off x="593725" y="1694330"/>
            <a:ext cx="10312400" cy="3371384"/>
          </a:xfrm>
        </p:spPr>
        <p:txBody>
          <a:bodyPr bIns="792000" anchor="ctr"/>
          <a:lstStyle>
            <a:lvl1pPr marL="0" indent="0" algn="ctr">
              <a:buNone/>
              <a:defRPr/>
            </a:lvl1pPr>
          </a:lstStyle>
          <a:p>
            <a:r>
              <a:rPr lang="en-GB" dirty="0"/>
              <a:t>Table placeholder</a:t>
            </a:r>
          </a:p>
        </p:txBody>
      </p:sp>
      <p:sp>
        <p:nvSpPr>
          <p:cNvPr id="2" name="Title 1">
            <a:extLst>
              <a:ext uri="{FF2B5EF4-FFF2-40B4-BE49-F238E27FC236}">
                <a16:creationId xmlns:a16="http://schemas.microsoft.com/office/drawing/2014/main" id="{3E61B418-F800-8755-5819-BC8B22E8888D}"/>
              </a:ext>
            </a:extLst>
          </p:cNvPr>
          <p:cNvSpPr>
            <a:spLocks noGrp="1"/>
          </p:cNvSpPr>
          <p:nvPr>
            <p:ph type="title" hasCustomPrompt="1"/>
          </p:nvPr>
        </p:nvSpPr>
        <p:spPr>
          <a:xfrm>
            <a:off x="593725" y="584729"/>
            <a:ext cx="10312400" cy="1011447"/>
          </a:xfrm>
        </p:spPr>
        <p:txBody>
          <a:bodyPr>
            <a:normAutofit/>
          </a:bodyPr>
          <a:lstStyle>
            <a:lvl1pPr>
              <a:defRPr sz="4000" b="1"/>
            </a:lvl1pPr>
          </a:lstStyle>
          <a:p>
            <a:r>
              <a:rPr lang="en-US" dirty="0"/>
              <a:t>Slide title</a:t>
            </a:r>
            <a:endParaRPr lang="en-GB" dirty="0"/>
          </a:p>
        </p:txBody>
      </p:sp>
    </p:spTree>
    <p:extLst>
      <p:ext uri="{BB962C8B-B14F-4D97-AF65-F5344CB8AC3E}">
        <p14:creationId xmlns:p14="http://schemas.microsoft.com/office/powerpoint/2010/main" val="4232025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738AEF-0554-413C-A40B-DE46E92766BC}"/>
              </a:ext>
            </a:extLst>
          </p:cNvPr>
          <p:cNvSpPr>
            <a:spLocks noGrp="1"/>
          </p:cNvSpPr>
          <p:nvPr>
            <p:ph type="dt" sz="half" idx="10"/>
          </p:nvPr>
        </p:nvSpPr>
        <p:spPr/>
        <p:txBody>
          <a:bodyPr/>
          <a:lstStyle/>
          <a:p>
            <a:fld id="{3802D727-13EF-4987-A4C1-02BB802182F4}" type="datetimeFigureOut">
              <a:rPr lang="en-GB" smtClean="0"/>
              <a:t>16/03/2025</a:t>
            </a:fld>
            <a:endParaRPr lang="en-GB"/>
          </a:p>
        </p:txBody>
      </p:sp>
      <p:sp>
        <p:nvSpPr>
          <p:cNvPr id="3" name="Footer Placeholder 2">
            <a:extLst>
              <a:ext uri="{FF2B5EF4-FFF2-40B4-BE49-F238E27FC236}">
                <a16:creationId xmlns:a16="http://schemas.microsoft.com/office/drawing/2014/main" id="{5174F428-4929-4B6D-802C-22CB1D21B75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B23CA69-667E-4914-A771-4D0AF8843658}"/>
              </a:ext>
            </a:extLst>
          </p:cNvPr>
          <p:cNvSpPr>
            <a:spLocks noGrp="1"/>
          </p:cNvSpPr>
          <p:nvPr>
            <p:ph type="sldNum" sz="quarter" idx="12"/>
          </p:nvPr>
        </p:nvSpPr>
        <p:spPr/>
        <p:txBody>
          <a:bodyPr/>
          <a:lstStyle/>
          <a:p>
            <a:fld id="{141D1F35-BF1E-46EE-BF5C-3B530265D8F6}" type="slidenum">
              <a:rPr lang="en-GB" smtClean="0"/>
              <a:t>‹#›</a:t>
            </a:fld>
            <a:endParaRPr lang="en-GB"/>
          </a:p>
        </p:txBody>
      </p:sp>
    </p:spTree>
    <p:extLst>
      <p:ext uri="{BB962C8B-B14F-4D97-AF65-F5344CB8AC3E}">
        <p14:creationId xmlns:p14="http://schemas.microsoft.com/office/powerpoint/2010/main" val="39184272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Comparison">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D2E5D55-1B91-D044-80D6-EE3FAA65C505}"/>
              </a:ext>
            </a:extLst>
          </p:cNvPr>
          <p:cNvSpPr/>
          <p:nvPr userDrawn="1"/>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21FE4F5-9709-7B41-84FB-95794EE95134}"/>
              </a:ext>
              <a:ext uri="{C183D7F6-B498-43B3-948B-1728B52AA6E4}">
                <adec:decorative xmlns:adec="http://schemas.microsoft.com/office/drawing/2017/decorative" val="1"/>
              </a:ext>
            </a:extLst>
          </p:cNvPr>
          <p:cNvSpPr/>
          <p:nvPr userDrawn="1"/>
        </p:nvSpPr>
        <p:spPr>
          <a:xfrm>
            <a:off x="4185434" y="5646045"/>
            <a:ext cx="4594279" cy="4594279"/>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3" name="Text Placeholder 2">
            <a:extLst>
              <a:ext uri="{FF2B5EF4-FFF2-40B4-BE49-F238E27FC236}">
                <a16:creationId xmlns:a16="http://schemas.microsoft.com/office/drawing/2014/main" id="{7530E1FD-65CF-1440-AC9D-4AABA2614914}"/>
              </a:ext>
            </a:extLst>
          </p:cNvPr>
          <p:cNvSpPr>
            <a:spLocks noGrp="1"/>
          </p:cNvSpPr>
          <p:nvPr>
            <p:ph type="body" sz="quarter" idx="10" hasCustomPrompt="1"/>
          </p:nvPr>
        </p:nvSpPr>
        <p:spPr>
          <a:xfrm>
            <a:off x="593196" y="584729"/>
            <a:ext cx="10312400" cy="998537"/>
          </a:xfrm>
        </p:spPr>
        <p:txBody>
          <a:bodyPr>
            <a:normAutofit/>
          </a:bodyPr>
          <a:lstStyle>
            <a:lvl1pPr marL="0" indent="0">
              <a:buNone/>
              <a:defRPr sz="4000" b="1" i="0">
                <a:solidFill>
                  <a:srgbClr val="1D2A5A"/>
                </a:solidFill>
                <a:latin typeface="Arial" panose="020B0604020202020204" pitchFamily="34" charset="0"/>
                <a:cs typeface="Arial" panose="020B0604020202020204" pitchFamily="34" charset="0"/>
              </a:defRPr>
            </a:lvl1pPr>
          </a:lstStyle>
          <a:p>
            <a:pPr lvl="0"/>
            <a:r>
              <a:rPr lang="en-US"/>
              <a:t>Main title goes here</a:t>
            </a:r>
          </a:p>
        </p:txBody>
      </p:sp>
      <p:sp>
        <p:nvSpPr>
          <p:cNvPr id="5" name="Text Placeholder 4">
            <a:extLst>
              <a:ext uri="{FF2B5EF4-FFF2-40B4-BE49-F238E27FC236}">
                <a16:creationId xmlns:a16="http://schemas.microsoft.com/office/drawing/2014/main" id="{36D2143F-5CE3-4642-8181-76EE5B1D0C67}"/>
              </a:ext>
            </a:extLst>
          </p:cNvPr>
          <p:cNvSpPr>
            <a:spLocks noGrp="1"/>
          </p:cNvSpPr>
          <p:nvPr>
            <p:ph type="body" sz="quarter" idx="11" hasCustomPrompt="1"/>
          </p:nvPr>
        </p:nvSpPr>
        <p:spPr>
          <a:xfrm>
            <a:off x="593725" y="1651000"/>
            <a:ext cx="10312400" cy="3581400"/>
          </a:xfrm>
        </p:spPr>
        <p:txBody>
          <a:bodyPr>
            <a:normAutofit/>
          </a:bodyPr>
          <a:lstStyle>
            <a:lvl1pPr marL="0" indent="0">
              <a:buNone/>
              <a:defRPr sz="2000">
                <a:solidFill>
                  <a:srgbClr val="1D2A5A"/>
                </a:solidFill>
                <a:latin typeface="Arial" panose="020B0604020202020204" pitchFamily="34" charset="0"/>
                <a:cs typeface="Arial" panose="020B0604020202020204" pitchFamily="34" charset="0"/>
              </a:defRPr>
            </a:lvl1pPr>
            <a:lvl2pPr marL="457200" indent="0">
              <a:buNone/>
              <a:defRPr>
                <a:solidFill>
                  <a:srgbClr val="1D2A5A"/>
                </a:solidFill>
                <a:latin typeface="Arial" panose="020B0604020202020204" pitchFamily="34" charset="0"/>
                <a:cs typeface="Arial" panose="020B0604020202020204" pitchFamily="34" charset="0"/>
              </a:defRPr>
            </a:lvl2pPr>
          </a:lstStyle>
          <a:p>
            <a:pPr lvl="0"/>
            <a:r>
              <a:rPr lang="en-US"/>
              <a:t>Second level</a:t>
            </a:r>
          </a:p>
        </p:txBody>
      </p:sp>
    </p:spTree>
    <p:extLst>
      <p:ext uri="{BB962C8B-B14F-4D97-AF65-F5344CB8AC3E}">
        <p14:creationId xmlns:p14="http://schemas.microsoft.com/office/powerpoint/2010/main" val="36151015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rgbClr val="93C320"/>
        </a:solidFill>
        <a:effectLst/>
      </p:bgPr>
    </p:bg>
    <p:spTree>
      <p:nvGrpSpPr>
        <p:cNvPr id="1" name=""/>
        <p:cNvGrpSpPr/>
        <p:nvPr/>
      </p:nvGrpSpPr>
      <p:grpSpPr>
        <a:xfrm>
          <a:off x="0" y="0"/>
          <a:ext cx="0" cy="0"/>
          <a:chOff x="0" y="0"/>
          <a:chExt cx="0" cy="0"/>
        </a:xfrm>
      </p:grpSpPr>
      <p:sp>
        <p:nvSpPr>
          <p:cNvPr id="4" name="Picture Placeholder 25">
            <a:extLst>
              <a:ext uri="{FF2B5EF4-FFF2-40B4-BE49-F238E27FC236}">
                <a16:creationId xmlns:a16="http://schemas.microsoft.com/office/drawing/2014/main" id="{7E5C2347-4666-5946-9594-EAE37C74A7CE}"/>
              </a:ext>
            </a:extLst>
          </p:cNvPr>
          <p:cNvSpPr>
            <a:spLocks noGrp="1"/>
          </p:cNvSpPr>
          <p:nvPr>
            <p:ph type="pic" sz="quarter" idx="4294967295"/>
          </p:nvPr>
        </p:nvSpPr>
        <p:spPr>
          <a:xfrm>
            <a:off x="5960099" y="-1498173"/>
            <a:ext cx="6809836" cy="6875442"/>
          </a:xfrm>
          <a:prstGeom prst="ellipse">
            <a:avLst/>
          </a:prstGeom>
          <a:solidFill>
            <a:schemeClr val="bg1">
              <a:lumMod val="65000"/>
            </a:schemeClr>
          </a:solidFill>
          <a:effectLst>
            <a:outerShdw dist="355600" dir="4080000" algn="tl" rotWithShape="0">
              <a:prstClr val="black">
                <a:alpha val="6000"/>
              </a:prstClr>
            </a:outerShdw>
          </a:effectLst>
        </p:spPr>
      </p:sp>
      <p:sp>
        <p:nvSpPr>
          <p:cNvPr id="5" name="Title Placeholder 1">
            <a:extLst>
              <a:ext uri="{FF2B5EF4-FFF2-40B4-BE49-F238E27FC236}">
                <a16:creationId xmlns:a16="http://schemas.microsoft.com/office/drawing/2014/main" id="{91AFFEFE-AC3C-164A-A261-A8A5351F292D}"/>
              </a:ext>
            </a:extLst>
          </p:cNvPr>
          <p:cNvSpPr>
            <a:spLocks noGrp="1"/>
          </p:cNvSpPr>
          <p:nvPr>
            <p:ph type="title" hasCustomPrompt="1"/>
          </p:nvPr>
        </p:nvSpPr>
        <p:spPr>
          <a:xfrm>
            <a:off x="616959" y="750493"/>
            <a:ext cx="5438857" cy="2378110"/>
          </a:xfrm>
          <a:prstGeom prst="rect">
            <a:avLst/>
          </a:prstGeom>
        </p:spPr>
        <p:txBody>
          <a:bodyPr vert="horz" lIns="91440" tIns="45720" rIns="91440" bIns="45720" rtlCol="0" anchor="ctr">
            <a:normAutofit/>
          </a:bodyPr>
          <a:lstStyle>
            <a:lvl1pPr>
              <a:defRPr sz="6000" b="1" i="0" baseline="0">
                <a:solidFill>
                  <a:schemeClr val="bg1"/>
                </a:solidFill>
                <a:latin typeface="Arial" panose="020B0604020202020204" pitchFamily="34" charset="0"/>
              </a:defRPr>
            </a:lvl1pPr>
          </a:lstStyle>
          <a:p>
            <a:r>
              <a:rPr lang="en-US"/>
              <a:t>Main title here</a:t>
            </a:r>
          </a:p>
        </p:txBody>
      </p:sp>
      <p:sp>
        <p:nvSpPr>
          <p:cNvPr id="7" name="Text Placeholder 6">
            <a:extLst>
              <a:ext uri="{FF2B5EF4-FFF2-40B4-BE49-F238E27FC236}">
                <a16:creationId xmlns:a16="http://schemas.microsoft.com/office/drawing/2014/main" id="{C948E4D7-CA8B-F34E-AD87-74E5A642FF3A}"/>
              </a:ext>
            </a:extLst>
          </p:cNvPr>
          <p:cNvSpPr>
            <a:spLocks noGrp="1"/>
          </p:cNvSpPr>
          <p:nvPr>
            <p:ph type="body" sz="quarter" idx="10" hasCustomPrompt="1"/>
          </p:nvPr>
        </p:nvSpPr>
        <p:spPr>
          <a:xfrm>
            <a:off x="616959" y="3394604"/>
            <a:ext cx="5438775" cy="2260600"/>
          </a:xfrm>
        </p:spPr>
        <p:txBody>
          <a:bodyPr/>
          <a:lstStyle>
            <a:lvl1pPr marL="0" indent="0">
              <a:buNone/>
              <a:defRPr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a:t>Sub title here</a:t>
            </a:r>
          </a:p>
        </p:txBody>
      </p:sp>
    </p:spTree>
    <p:extLst>
      <p:ext uri="{BB962C8B-B14F-4D97-AF65-F5344CB8AC3E}">
        <p14:creationId xmlns:p14="http://schemas.microsoft.com/office/powerpoint/2010/main" val="42286687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1D2A5A"/>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AC2B01F2-4660-6842-AADA-25706914EFB4}"/>
              </a:ext>
            </a:extLst>
          </p:cNvPr>
          <p:cNvSpPr txBox="1"/>
          <p:nvPr userDrawn="1"/>
        </p:nvSpPr>
        <p:spPr>
          <a:xfrm>
            <a:off x="616959" y="572549"/>
            <a:ext cx="5057795" cy="3139321"/>
          </a:xfrm>
          <a:prstGeom prst="rect">
            <a:avLst/>
          </a:prstGeom>
          <a:noFill/>
        </p:spPr>
        <p:txBody>
          <a:bodyPr wrap="square" rtlCol="0">
            <a:normAutofit/>
          </a:bodyPr>
          <a:lstStyle/>
          <a:p>
            <a:endParaRPr lang="en-US"/>
          </a:p>
        </p:txBody>
      </p:sp>
      <p:sp>
        <p:nvSpPr>
          <p:cNvPr id="4" name="Title Placeholder 1">
            <a:extLst>
              <a:ext uri="{FF2B5EF4-FFF2-40B4-BE49-F238E27FC236}">
                <a16:creationId xmlns:a16="http://schemas.microsoft.com/office/drawing/2014/main" id="{DE5B43DA-4C27-C24C-B28C-259AF2185C05}"/>
              </a:ext>
            </a:extLst>
          </p:cNvPr>
          <p:cNvSpPr>
            <a:spLocks noGrp="1"/>
          </p:cNvSpPr>
          <p:nvPr>
            <p:ph type="title" hasCustomPrompt="1"/>
          </p:nvPr>
        </p:nvSpPr>
        <p:spPr>
          <a:xfrm>
            <a:off x="616959" y="750493"/>
            <a:ext cx="5182708" cy="2378110"/>
          </a:xfrm>
          <a:prstGeom prst="rect">
            <a:avLst/>
          </a:prstGeom>
        </p:spPr>
        <p:txBody>
          <a:bodyPr vert="horz" lIns="91440" tIns="45720" rIns="91440" bIns="45720" rtlCol="0" anchor="ctr">
            <a:normAutofit/>
          </a:bodyPr>
          <a:lstStyle>
            <a:lvl1pPr>
              <a:defRPr sz="6000" b="1" i="0" baseline="0">
                <a:solidFill>
                  <a:schemeClr val="bg1"/>
                </a:solidFill>
                <a:latin typeface="Arial" panose="020B0604020202020204" pitchFamily="34" charset="0"/>
              </a:defRPr>
            </a:lvl1pPr>
          </a:lstStyle>
          <a:p>
            <a:r>
              <a:rPr lang="en-US"/>
              <a:t>Main title here</a:t>
            </a:r>
          </a:p>
        </p:txBody>
      </p:sp>
      <p:sp>
        <p:nvSpPr>
          <p:cNvPr id="5" name="Text Placeholder 6">
            <a:extLst>
              <a:ext uri="{FF2B5EF4-FFF2-40B4-BE49-F238E27FC236}">
                <a16:creationId xmlns:a16="http://schemas.microsoft.com/office/drawing/2014/main" id="{77F0D6D6-5918-F349-B8B3-FE16E45BCFF5}"/>
              </a:ext>
            </a:extLst>
          </p:cNvPr>
          <p:cNvSpPr>
            <a:spLocks noGrp="1"/>
          </p:cNvSpPr>
          <p:nvPr>
            <p:ph type="body" sz="quarter" idx="10" hasCustomPrompt="1"/>
          </p:nvPr>
        </p:nvSpPr>
        <p:spPr>
          <a:xfrm>
            <a:off x="616959" y="3394604"/>
            <a:ext cx="5218227" cy="2260600"/>
          </a:xfrm>
        </p:spPr>
        <p:txBody>
          <a:bodyPr/>
          <a:lstStyle>
            <a:lvl1pPr marL="0" indent="0">
              <a:buNone/>
              <a:defRPr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a:t>Sub title here</a:t>
            </a:r>
          </a:p>
        </p:txBody>
      </p:sp>
      <p:sp>
        <p:nvSpPr>
          <p:cNvPr id="6" name="Picture Placeholder 25">
            <a:extLst>
              <a:ext uri="{FF2B5EF4-FFF2-40B4-BE49-F238E27FC236}">
                <a16:creationId xmlns:a16="http://schemas.microsoft.com/office/drawing/2014/main" id="{E4A23AF9-77FC-9F4E-B60B-3A5A951BD743}"/>
              </a:ext>
            </a:extLst>
          </p:cNvPr>
          <p:cNvSpPr>
            <a:spLocks noGrp="1"/>
          </p:cNvSpPr>
          <p:nvPr>
            <p:ph type="pic" sz="quarter" idx="4294967295"/>
          </p:nvPr>
        </p:nvSpPr>
        <p:spPr>
          <a:xfrm>
            <a:off x="5960099" y="-1498173"/>
            <a:ext cx="6809836" cy="6875442"/>
          </a:xfrm>
          <a:prstGeom prst="ellipse">
            <a:avLst/>
          </a:prstGeom>
          <a:solidFill>
            <a:schemeClr val="bg1">
              <a:lumMod val="65000"/>
            </a:schemeClr>
          </a:solidFill>
          <a:effectLst>
            <a:outerShdw dist="355600" dir="4080000" algn="tl" rotWithShape="0">
              <a:prstClr val="black">
                <a:alpha val="6000"/>
              </a:prstClr>
            </a:outerShdw>
          </a:effectLst>
        </p:spPr>
      </p:sp>
    </p:spTree>
    <p:extLst>
      <p:ext uri="{BB962C8B-B14F-4D97-AF65-F5344CB8AC3E}">
        <p14:creationId xmlns:p14="http://schemas.microsoft.com/office/powerpoint/2010/main" val="39982552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97819B1-B41E-7D4A-961E-A0B84C5E46BA}"/>
              </a:ext>
            </a:extLst>
          </p:cNvPr>
          <p:cNvSpPr/>
          <p:nvPr userDrawn="1"/>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B813149-95A4-7043-8E05-D88A6479980F}"/>
              </a:ext>
              <a:ext uri="{C183D7F6-B498-43B3-948B-1728B52AA6E4}">
                <adec:decorative xmlns:adec="http://schemas.microsoft.com/office/drawing/2017/decorative" val="1"/>
              </a:ext>
            </a:extLst>
          </p:cNvPr>
          <p:cNvSpPr/>
          <p:nvPr userDrawn="1"/>
        </p:nvSpPr>
        <p:spPr>
          <a:xfrm>
            <a:off x="6527383" y="-1382230"/>
            <a:ext cx="6181747" cy="6181747"/>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1" name="TextBox 10">
            <a:extLst>
              <a:ext uri="{FF2B5EF4-FFF2-40B4-BE49-F238E27FC236}">
                <a16:creationId xmlns:a16="http://schemas.microsoft.com/office/drawing/2014/main" id="{79E823E2-FC61-4743-B16C-3CAE0D43D05D}"/>
              </a:ext>
            </a:extLst>
          </p:cNvPr>
          <p:cNvSpPr txBox="1"/>
          <p:nvPr userDrawn="1"/>
        </p:nvSpPr>
        <p:spPr>
          <a:xfrm>
            <a:off x="5561317" y="479535"/>
            <a:ext cx="3096395" cy="3081708"/>
          </a:xfrm>
          <a:prstGeom prst="ellipse">
            <a:avLst/>
          </a:prstGeom>
          <a:solidFill>
            <a:srgbClr val="1E2A5A"/>
          </a:solidFill>
          <a:effectLst>
            <a:outerShdw dist="101600" dir="2700000" sx="101000" sy="101000" algn="tl" rotWithShape="0">
              <a:prstClr val="black">
                <a:alpha val="14000"/>
              </a:prstClr>
            </a:outerShdw>
          </a:effectLst>
        </p:spPr>
        <p:txBody>
          <a:bodyPr wrap="square" rtlCol="0" anchor="ctr" anchorCtr="0">
            <a:normAutofit/>
          </a:bodyPr>
          <a:lstStyle/>
          <a:p>
            <a:pPr algn="ctr"/>
            <a:endParaRPr lang="en-US" b="1">
              <a:solidFill>
                <a:schemeClr val="bg1"/>
              </a:solidFill>
            </a:endParaRPr>
          </a:p>
        </p:txBody>
      </p:sp>
      <p:sp>
        <p:nvSpPr>
          <p:cNvPr id="12" name="TextBox 11">
            <a:extLst>
              <a:ext uri="{FF2B5EF4-FFF2-40B4-BE49-F238E27FC236}">
                <a16:creationId xmlns:a16="http://schemas.microsoft.com/office/drawing/2014/main" id="{29C4F5E3-82E5-B648-9785-748B6600EE1B}"/>
              </a:ext>
            </a:extLst>
          </p:cNvPr>
          <p:cNvSpPr txBox="1"/>
          <p:nvPr userDrawn="1"/>
        </p:nvSpPr>
        <p:spPr>
          <a:xfrm>
            <a:off x="9100572" y="2475141"/>
            <a:ext cx="2443989" cy="2483018"/>
          </a:xfrm>
          <a:prstGeom prst="ellipse">
            <a:avLst/>
          </a:prstGeom>
          <a:solidFill>
            <a:srgbClr val="009290"/>
          </a:solidFill>
          <a:effectLst>
            <a:outerShdw dist="114300" dir="2700000" sx="101000" sy="101000" algn="tl" rotWithShape="0">
              <a:prstClr val="black">
                <a:alpha val="10000"/>
              </a:prstClr>
            </a:outerShdw>
          </a:effectLst>
        </p:spPr>
        <p:txBody>
          <a:bodyPr wrap="square" rtlCol="0" anchor="ctr" anchorCtr="0">
            <a:normAutofit/>
          </a:bodyPr>
          <a:lstStyle/>
          <a:p>
            <a:pPr algn="ctr"/>
            <a:endParaRPr lang="en-US" b="1">
              <a:solidFill>
                <a:schemeClr val="bg1"/>
              </a:solidFill>
            </a:endParaRPr>
          </a:p>
        </p:txBody>
      </p:sp>
      <p:sp>
        <p:nvSpPr>
          <p:cNvPr id="13" name="TextBox 12">
            <a:extLst>
              <a:ext uri="{FF2B5EF4-FFF2-40B4-BE49-F238E27FC236}">
                <a16:creationId xmlns:a16="http://schemas.microsoft.com/office/drawing/2014/main" id="{98AAF668-82BE-4641-A5EC-2F298E95D3FC}"/>
              </a:ext>
            </a:extLst>
          </p:cNvPr>
          <p:cNvSpPr txBox="1"/>
          <p:nvPr userDrawn="1"/>
        </p:nvSpPr>
        <p:spPr>
          <a:xfrm>
            <a:off x="6572182" y="3662959"/>
            <a:ext cx="2580965" cy="2568722"/>
          </a:xfrm>
          <a:prstGeom prst="ellipse">
            <a:avLst/>
          </a:prstGeom>
          <a:solidFill>
            <a:srgbClr val="9B1E5C"/>
          </a:solidFill>
          <a:effectLst>
            <a:outerShdw dist="215900" dir="2700000" sx="97000" sy="97000" algn="tl" rotWithShape="0">
              <a:prstClr val="black">
                <a:alpha val="24000"/>
              </a:prstClr>
            </a:outerShdw>
          </a:effectLst>
        </p:spPr>
        <p:txBody>
          <a:bodyPr wrap="square" rtlCol="0" anchor="ctr" anchorCtr="0">
            <a:normAutofit/>
          </a:bodyPr>
          <a:lstStyle/>
          <a:p>
            <a:pPr algn="ctr"/>
            <a:endParaRPr lang="en-US" b="1">
              <a:solidFill>
                <a:schemeClr val="bg1"/>
              </a:solidFill>
            </a:endParaRPr>
          </a:p>
        </p:txBody>
      </p:sp>
      <p:sp>
        <p:nvSpPr>
          <p:cNvPr id="14" name="Oval 13">
            <a:extLst>
              <a:ext uri="{FF2B5EF4-FFF2-40B4-BE49-F238E27FC236}">
                <a16:creationId xmlns:a16="http://schemas.microsoft.com/office/drawing/2014/main" id="{6BB6209F-11EE-7C4A-A3DE-CC77F153FD92}"/>
              </a:ext>
              <a:ext uri="{C183D7F6-B498-43B3-948B-1728B52AA6E4}">
                <adec:decorative xmlns:adec="http://schemas.microsoft.com/office/drawing/2017/decorative" val="1"/>
              </a:ext>
            </a:extLst>
          </p:cNvPr>
          <p:cNvSpPr/>
          <p:nvPr userDrawn="1"/>
        </p:nvSpPr>
        <p:spPr>
          <a:xfrm>
            <a:off x="10051349" y="5725332"/>
            <a:ext cx="4594279" cy="4594279"/>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5" name="Text Placeholder 6">
            <a:extLst>
              <a:ext uri="{FF2B5EF4-FFF2-40B4-BE49-F238E27FC236}">
                <a16:creationId xmlns:a16="http://schemas.microsoft.com/office/drawing/2014/main" id="{25BB4167-7948-C14B-9E3A-B6D02CB84DA7}"/>
              </a:ext>
            </a:extLst>
          </p:cNvPr>
          <p:cNvSpPr>
            <a:spLocks noGrp="1"/>
          </p:cNvSpPr>
          <p:nvPr>
            <p:ph type="body" sz="quarter" idx="14" hasCustomPrompt="1"/>
          </p:nvPr>
        </p:nvSpPr>
        <p:spPr>
          <a:xfrm>
            <a:off x="9100572" y="2475141"/>
            <a:ext cx="2443989" cy="2483018"/>
          </a:xfrm>
        </p:spPr>
        <p:txBody>
          <a:bodyPr anchor="ctr">
            <a:normAutofit/>
          </a:bodyPr>
          <a:lstStyle>
            <a:lvl1pPr marL="0" indent="0" algn="ctr">
              <a:buNone/>
              <a:defRPr sz="2000"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a:t>Sub title here</a:t>
            </a:r>
          </a:p>
        </p:txBody>
      </p:sp>
      <p:sp>
        <p:nvSpPr>
          <p:cNvPr id="16" name="Text Placeholder 6">
            <a:extLst>
              <a:ext uri="{FF2B5EF4-FFF2-40B4-BE49-F238E27FC236}">
                <a16:creationId xmlns:a16="http://schemas.microsoft.com/office/drawing/2014/main" id="{8F3C573A-A337-2148-86DF-9737B45C9B15}"/>
              </a:ext>
            </a:extLst>
          </p:cNvPr>
          <p:cNvSpPr>
            <a:spLocks noGrp="1"/>
          </p:cNvSpPr>
          <p:nvPr>
            <p:ph type="body" sz="quarter" idx="15" hasCustomPrompt="1"/>
          </p:nvPr>
        </p:nvSpPr>
        <p:spPr>
          <a:xfrm>
            <a:off x="6572182" y="3659723"/>
            <a:ext cx="2580965" cy="2571957"/>
          </a:xfrm>
        </p:spPr>
        <p:txBody>
          <a:bodyPr anchor="ctr">
            <a:normAutofit/>
          </a:bodyPr>
          <a:lstStyle>
            <a:lvl1pPr marL="0" indent="0" algn="ctr">
              <a:buNone/>
              <a:defRPr sz="2000"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a:t>Sub title here</a:t>
            </a:r>
          </a:p>
        </p:txBody>
      </p:sp>
      <p:sp>
        <p:nvSpPr>
          <p:cNvPr id="17" name="Text Placeholder 6">
            <a:extLst>
              <a:ext uri="{FF2B5EF4-FFF2-40B4-BE49-F238E27FC236}">
                <a16:creationId xmlns:a16="http://schemas.microsoft.com/office/drawing/2014/main" id="{BFF650BD-F57E-E34D-B81A-206F86F5F7EB}"/>
              </a:ext>
            </a:extLst>
          </p:cNvPr>
          <p:cNvSpPr>
            <a:spLocks noGrp="1"/>
          </p:cNvSpPr>
          <p:nvPr>
            <p:ph type="body" sz="quarter" idx="16" hasCustomPrompt="1"/>
          </p:nvPr>
        </p:nvSpPr>
        <p:spPr>
          <a:xfrm>
            <a:off x="5574013" y="479533"/>
            <a:ext cx="3083699" cy="3081709"/>
          </a:xfrm>
        </p:spPr>
        <p:txBody>
          <a:bodyPr anchor="ctr">
            <a:normAutofit/>
          </a:bodyPr>
          <a:lstStyle>
            <a:lvl1pPr marL="0" indent="0" algn="ctr">
              <a:buNone/>
              <a:defRPr sz="2000"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a:t>Sub title here</a:t>
            </a:r>
          </a:p>
        </p:txBody>
      </p:sp>
      <p:sp>
        <p:nvSpPr>
          <p:cNvPr id="18" name="Text Placeholder 2">
            <a:extLst>
              <a:ext uri="{FF2B5EF4-FFF2-40B4-BE49-F238E27FC236}">
                <a16:creationId xmlns:a16="http://schemas.microsoft.com/office/drawing/2014/main" id="{478EF3A3-1957-0243-AEF2-9F5C3EE7CA53}"/>
              </a:ext>
            </a:extLst>
          </p:cNvPr>
          <p:cNvSpPr>
            <a:spLocks noGrp="1"/>
          </p:cNvSpPr>
          <p:nvPr>
            <p:ph type="body" sz="quarter" idx="10" hasCustomPrompt="1"/>
          </p:nvPr>
        </p:nvSpPr>
        <p:spPr>
          <a:xfrm>
            <a:off x="593196" y="584729"/>
            <a:ext cx="4814417" cy="998537"/>
          </a:xfrm>
        </p:spPr>
        <p:txBody>
          <a:bodyPr>
            <a:normAutofit/>
          </a:bodyPr>
          <a:lstStyle>
            <a:lvl1pPr marL="0" indent="0">
              <a:buNone/>
              <a:defRPr sz="4000" b="1" i="0">
                <a:solidFill>
                  <a:srgbClr val="1D2A5A"/>
                </a:solidFill>
                <a:latin typeface="Arial" panose="020B0604020202020204" pitchFamily="34" charset="0"/>
                <a:cs typeface="Arial" panose="020B0604020202020204" pitchFamily="34" charset="0"/>
              </a:defRPr>
            </a:lvl1pPr>
          </a:lstStyle>
          <a:p>
            <a:pPr lvl="0"/>
            <a:r>
              <a:rPr lang="en-US"/>
              <a:t>Main title goes here</a:t>
            </a:r>
          </a:p>
        </p:txBody>
      </p:sp>
      <p:sp>
        <p:nvSpPr>
          <p:cNvPr id="19" name="Text Placeholder 4">
            <a:extLst>
              <a:ext uri="{FF2B5EF4-FFF2-40B4-BE49-F238E27FC236}">
                <a16:creationId xmlns:a16="http://schemas.microsoft.com/office/drawing/2014/main" id="{69EFA5F3-6697-1B45-B220-17966282D61F}"/>
              </a:ext>
            </a:extLst>
          </p:cNvPr>
          <p:cNvSpPr>
            <a:spLocks noGrp="1"/>
          </p:cNvSpPr>
          <p:nvPr>
            <p:ph type="body" sz="quarter" idx="11" hasCustomPrompt="1"/>
          </p:nvPr>
        </p:nvSpPr>
        <p:spPr>
          <a:xfrm>
            <a:off x="593725" y="1925950"/>
            <a:ext cx="4813888" cy="3111717"/>
          </a:xfrm>
        </p:spPr>
        <p:txBody>
          <a:bodyPr>
            <a:normAutofit/>
          </a:bodyPr>
          <a:lstStyle>
            <a:lvl1pPr marL="0" indent="0">
              <a:buNone/>
              <a:defRPr sz="2000">
                <a:solidFill>
                  <a:srgbClr val="1D2A5A"/>
                </a:solidFill>
                <a:latin typeface="Arial" panose="020B0604020202020204" pitchFamily="34" charset="0"/>
                <a:cs typeface="Arial" panose="020B0604020202020204" pitchFamily="34" charset="0"/>
              </a:defRPr>
            </a:lvl1pPr>
            <a:lvl2pPr marL="457200" indent="0">
              <a:buNone/>
              <a:defRPr>
                <a:solidFill>
                  <a:srgbClr val="1D2A5A"/>
                </a:solidFill>
                <a:latin typeface="Arial" panose="020B0604020202020204" pitchFamily="34" charset="0"/>
                <a:cs typeface="Arial" panose="020B0604020202020204" pitchFamily="34" charset="0"/>
              </a:defRPr>
            </a:lvl2pPr>
          </a:lstStyle>
          <a:p>
            <a:pPr lvl="0"/>
            <a:r>
              <a:rPr lang="en-US"/>
              <a:t>Second level</a:t>
            </a:r>
          </a:p>
        </p:txBody>
      </p:sp>
    </p:spTree>
    <p:extLst>
      <p:ext uri="{BB962C8B-B14F-4D97-AF65-F5344CB8AC3E}">
        <p14:creationId xmlns:p14="http://schemas.microsoft.com/office/powerpoint/2010/main" val="13930482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bg1"/>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2CBE7F09-DD08-5E42-A613-FAF0EAE2B82C}"/>
              </a:ext>
              <a:ext uri="{C183D7F6-B498-43B3-948B-1728B52AA6E4}">
                <adec:decorative xmlns:adec="http://schemas.microsoft.com/office/drawing/2017/decorative" val="1"/>
              </a:ext>
            </a:extLst>
          </p:cNvPr>
          <p:cNvSpPr/>
          <p:nvPr userDrawn="1"/>
        </p:nvSpPr>
        <p:spPr>
          <a:xfrm>
            <a:off x="6527383" y="-1382230"/>
            <a:ext cx="6181747" cy="6181747"/>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9" name="TextBox 8">
            <a:extLst>
              <a:ext uri="{FF2B5EF4-FFF2-40B4-BE49-F238E27FC236}">
                <a16:creationId xmlns:a16="http://schemas.microsoft.com/office/drawing/2014/main" id="{65D4238A-A6FF-BD44-BF75-178052AEBDC5}"/>
              </a:ext>
            </a:extLst>
          </p:cNvPr>
          <p:cNvSpPr txBox="1"/>
          <p:nvPr userDrawn="1"/>
        </p:nvSpPr>
        <p:spPr>
          <a:xfrm>
            <a:off x="1245165" y="2035030"/>
            <a:ext cx="3286882" cy="3339371"/>
          </a:xfrm>
          <a:prstGeom prst="ellipse">
            <a:avLst/>
          </a:prstGeom>
          <a:solidFill>
            <a:srgbClr val="9B1E5C"/>
          </a:solidFill>
          <a:effectLst>
            <a:outerShdw dist="114300" dir="2700000" sx="101000" sy="101000" algn="tl" rotWithShape="0">
              <a:prstClr val="black">
                <a:alpha val="10000"/>
              </a:prstClr>
            </a:outerShdw>
          </a:effectLst>
        </p:spPr>
        <p:txBody>
          <a:bodyPr wrap="square" rtlCol="0" anchor="ctr" anchorCtr="0">
            <a:normAutofit/>
          </a:bodyPr>
          <a:lstStyle/>
          <a:p>
            <a:pPr algn="ctr"/>
            <a:endParaRPr lang="en-US" b="1">
              <a:solidFill>
                <a:schemeClr val="bg1"/>
              </a:solidFill>
            </a:endParaRPr>
          </a:p>
        </p:txBody>
      </p:sp>
      <p:sp>
        <p:nvSpPr>
          <p:cNvPr id="10" name="TextBox 9">
            <a:extLst>
              <a:ext uri="{FF2B5EF4-FFF2-40B4-BE49-F238E27FC236}">
                <a16:creationId xmlns:a16="http://schemas.microsoft.com/office/drawing/2014/main" id="{13B1A1FE-E1B4-F144-9731-2A46DEF07764}"/>
              </a:ext>
            </a:extLst>
          </p:cNvPr>
          <p:cNvSpPr txBox="1"/>
          <p:nvPr userDrawn="1"/>
        </p:nvSpPr>
        <p:spPr>
          <a:xfrm>
            <a:off x="5391213" y="736028"/>
            <a:ext cx="2580965" cy="2568722"/>
          </a:xfrm>
          <a:prstGeom prst="ellipse">
            <a:avLst/>
          </a:prstGeom>
          <a:solidFill>
            <a:srgbClr val="9B1E5C"/>
          </a:solidFill>
          <a:effectLst>
            <a:outerShdw dist="215900" dir="2700000" sx="97000" sy="97000" algn="tl" rotWithShape="0">
              <a:prstClr val="black">
                <a:alpha val="24000"/>
              </a:prstClr>
            </a:outerShdw>
          </a:effectLst>
        </p:spPr>
        <p:txBody>
          <a:bodyPr wrap="square" rtlCol="0" anchor="ctr" anchorCtr="0">
            <a:normAutofit/>
          </a:bodyPr>
          <a:lstStyle/>
          <a:p>
            <a:pPr algn="ctr"/>
            <a:endParaRPr lang="en-US" b="1">
              <a:solidFill>
                <a:schemeClr val="bg1"/>
              </a:solidFill>
            </a:endParaRPr>
          </a:p>
        </p:txBody>
      </p:sp>
      <p:sp>
        <p:nvSpPr>
          <p:cNvPr id="11" name="TextBox 10">
            <a:extLst>
              <a:ext uri="{FF2B5EF4-FFF2-40B4-BE49-F238E27FC236}">
                <a16:creationId xmlns:a16="http://schemas.microsoft.com/office/drawing/2014/main" id="{F8DD5F75-649D-7C43-B1AB-FA2C5244873A}"/>
              </a:ext>
            </a:extLst>
          </p:cNvPr>
          <p:cNvSpPr txBox="1"/>
          <p:nvPr userDrawn="1"/>
        </p:nvSpPr>
        <p:spPr>
          <a:xfrm>
            <a:off x="4767687" y="3524660"/>
            <a:ext cx="3011089" cy="2996806"/>
          </a:xfrm>
          <a:prstGeom prst="ellipse">
            <a:avLst/>
          </a:prstGeom>
          <a:solidFill>
            <a:srgbClr val="9B1E5C"/>
          </a:solidFill>
          <a:effectLst>
            <a:outerShdw dist="215900" dir="2700000" sx="97000" sy="97000" algn="tl" rotWithShape="0">
              <a:prstClr val="black">
                <a:alpha val="24000"/>
              </a:prstClr>
            </a:outerShdw>
          </a:effectLst>
        </p:spPr>
        <p:txBody>
          <a:bodyPr wrap="square" rtlCol="0" anchor="ctr" anchorCtr="0">
            <a:normAutofit/>
          </a:bodyPr>
          <a:lstStyle/>
          <a:p>
            <a:pPr algn="ctr"/>
            <a:endParaRPr lang="en-US" b="1">
              <a:solidFill>
                <a:schemeClr val="bg1"/>
              </a:solidFill>
            </a:endParaRPr>
          </a:p>
        </p:txBody>
      </p:sp>
      <p:sp>
        <p:nvSpPr>
          <p:cNvPr id="12" name="TextBox 11">
            <a:extLst>
              <a:ext uri="{FF2B5EF4-FFF2-40B4-BE49-F238E27FC236}">
                <a16:creationId xmlns:a16="http://schemas.microsoft.com/office/drawing/2014/main" id="{B36B3EDA-9C03-1246-A402-90938CF5BAF1}"/>
              </a:ext>
            </a:extLst>
          </p:cNvPr>
          <p:cNvSpPr txBox="1"/>
          <p:nvPr userDrawn="1"/>
        </p:nvSpPr>
        <p:spPr>
          <a:xfrm>
            <a:off x="8637942" y="1795616"/>
            <a:ext cx="2405461" cy="2394051"/>
          </a:xfrm>
          <a:prstGeom prst="ellipse">
            <a:avLst/>
          </a:prstGeom>
          <a:solidFill>
            <a:srgbClr val="9B1E5C"/>
          </a:solidFill>
          <a:effectLst>
            <a:outerShdw dist="101600" dir="2700000" sx="101000" sy="101000" algn="tl" rotWithShape="0">
              <a:prstClr val="black">
                <a:alpha val="14000"/>
              </a:prstClr>
            </a:outerShdw>
          </a:effectLst>
        </p:spPr>
        <p:txBody>
          <a:bodyPr wrap="square" rtlCol="0" anchor="ctr" anchorCtr="0">
            <a:normAutofit/>
          </a:bodyPr>
          <a:lstStyle/>
          <a:p>
            <a:pPr algn="ctr"/>
            <a:endParaRPr lang="en-US" b="1">
              <a:solidFill>
                <a:schemeClr val="bg1"/>
              </a:solidFill>
            </a:endParaRPr>
          </a:p>
        </p:txBody>
      </p:sp>
      <p:sp>
        <p:nvSpPr>
          <p:cNvPr id="13" name="Rectangle 12">
            <a:extLst>
              <a:ext uri="{FF2B5EF4-FFF2-40B4-BE49-F238E27FC236}">
                <a16:creationId xmlns:a16="http://schemas.microsoft.com/office/drawing/2014/main" id="{9C26D848-1E2F-E34C-A524-1BC649EE891E}"/>
              </a:ext>
            </a:extLst>
          </p:cNvPr>
          <p:cNvSpPr/>
          <p:nvPr userDrawn="1"/>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9695EFB-2E86-CB4D-B83E-8DA0BCB72E7C}"/>
              </a:ext>
              <a:ext uri="{C183D7F6-B498-43B3-948B-1728B52AA6E4}">
                <adec:decorative xmlns:adec="http://schemas.microsoft.com/office/drawing/2017/decorative" val="1"/>
              </a:ext>
            </a:extLst>
          </p:cNvPr>
          <p:cNvSpPr/>
          <p:nvPr userDrawn="1"/>
        </p:nvSpPr>
        <p:spPr>
          <a:xfrm>
            <a:off x="10051349" y="5725332"/>
            <a:ext cx="4594279" cy="4594279"/>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5" name="Text Placeholder 2">
            <a:extLst>
              <a:ext uri="{FF2B5EF4-FFF2-40B4-BE49-F238E27FC236}">
                <a16:creationId xmlns:a16="http://schemas.microsoft.com/office/drawing/2014/main" id="{4D58686B-F3EA-2A40-A762-65743704202F}"/>
              </a:ext>
            </a:extLst>
          </p:cNvPr>
          <p:cNvSpPr>
            <a:spLocks noGrp="1"/>
          </p:cNvSpPr>
          <p:nvPr>
            <p:ph type="body" sz="quarter" idx="10" hasCustomPrompt="1"/>
          </p:nvPr>
        </p:nvSpPr>
        <p:spPr>
          <a:xfrm>
            <a:off x="593196" y="584729"/>
            <a:ext cx="4798017" cy="998537"/>
          </a:xfrm>
        </p:spPr>
        <p:txBody>
          <a:bodyPr>
            <a:normAutofit/>
          </a:bodyPr>
          <a:lstStyle>
            <a:lvl1pPr marL="0" indent="0">
              <a:buNone/>
              <a:defRPr sz="4000" b="1" i="0">
                <a:solidFill>
                  <a:srgbClr val="1D2A5A"/>
                </a:solidFill>
                <a:latin typeface="Arial" panose="020B0604020202020204" pitchFamily="34" charset="0"/>
                <a:cs typeface="Arial" panose="020B0604020202020204" pitchFamily="34" charset="0"/>
              </a:defRPr>
            </a:lvl1pPr>
          </a:lstStyle>
          <a:p>
            <a:pPr lvl="0"/>
            <a:r>
              <a:rPr lang="en-US"/>
              <a:t>Main title goes here</a:t>
            </a:r>
          </a:p>
        </p:txBody>
      </p:sp>
      <p:sp>
        <p:nvSpPr>
          <p:cNvPr id="17" name="Text Placeholder 6">
            <a:extLst>
              <a:ext uri="{FF2B5EF4-FFF2-40B4-BE49-F238E27FC236}">
                <a16:creationId xmlns:a16="http://schemas.microsoft.com/office/drawing/2014/main" id="{9DDACD1A-56A2-624A-A478-89BD61B62585}"/>
              </a:ext>
            </a:extLst>
          </p:cNvPr>
          <p:cNvSpPr>
            <a:spLocks noGrp="1"/>
          </p:cNvSpPr>
          <p:nvPr>
            <p:ph type="body" sz="quarter" idx="11" hasCustomPrompt="1"/>
          </p:nvPr>
        </p:nvSpPr>
        <p:spPr>
          <a:xfrm>
            <a:off x="1245166" y="2035030"/>
            <a:ext cx="3286882" cy="3339371"/>
          </a:xfrm>
        </p:spPr>
        <p:txBody>
          <a:bodyPr anchor="ctr">
            <a:normAutofit/>
          </a:bodyPr>
          <a:lstStyle>
            <a:lvl1pPr marL="0" indent="0" algn="ctr">
              <a:buNone/>
              <a:defRPr sz="2000"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a:t>Sub title here</a:t>
            </a:r>
          </a:p>
        </p:txBody>
      </p:sp>
      <p:sp>
        <p:nvSpPr>
          <p:cNvPr id="18" name="Text Placeholder 6">
            <a:extLst>
              <a:ext uri="{FF2B5EF4-FFF2-40B4-BE49-F238E27FC236}">
                <a16:creationId xmlns:a16="http://schemas.microsoft.com/office/drawing/2014/main" id="{B8A91CF1-1644-5B4E-8FD7-DFA4CF5E3F60}"/>
              </a:ext>
            </a:extLst>
          </p:cNvPr>
          <p:cNvSpPr>
            <a:spLocks noGrp="1"/>
          </p:cNvSpPr>
          <p:nvPr>
            <p:ph type="body" sz="quarter" idx="12" hasCustomPrompt="1"/>
          </p:nvPr>
        </p:nvSpPr>
        <p:spPr>
          <a:xfrm>
            <a:off x="4767686" y="3524660"/>
            <a:ext cx="3011090" cy="2996806"/>
          </a:xfrm>
        </p:spPr>
        <p:txBody>
          <a:bodyPr anchor="ctr">
            <a:normAutofit/>
          </a:bodyPr>
          <a:lstStyle>
            <a:lvl1pPr marL="0" indent="0" algn="ctr">
              <a:buNone/>
              <a:defRPr sz="2000"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a:t>Sub title here</a:t>
            </a:r>
          </a:p>
        </p:txBody>
      </p:sp>
      <p:sp>
        <p:nvSpPr>
          <p:cNvPr id="19" name="Text Placeholder 6">
            <a:extLst>
              <a:ext uri="{FF2B5EF4-FFF2-40B4-BE49-F238E27FC236}">
                <a16:creationId xmlns:a16="http://schemas.microsoft.com/office/drawing/2014/main" id="{D936796C-7C16-5647-A9A3-427B5AF2239F}"/>
              </a:ext>
            </a:extLst>
          </p:cNvPr>
          <p:cNvSpPr>
            <a:spLocks noGrp="1"/>
          </p:cNvSpPr>
          <p:nvPr>
            <p:ph type="body" sz="quarter" idx="13" hasCustomPrompt="1"/>
          </p:nvPr>
        </p:nvSpPr>
        <p:spPr>
          <a:xfrm>
            <a:off x="5391212" y="736028"/>
            <a:ext cx="2580966" cy="2568722"/>
          </a:xfrm>
        </p:spPr>
        <p:txBody>
          <a:bodyPr anchor="ctr">
            <a:normAutofit/>
          </a:bodyPr>
          <a:lstStyle>
            <a:lvl1pPr marL="0" indent="0" algn="ctr">
              <a:buNone/>
              <a:defRPr sz="2000"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a:t>Sub title here</a:t>
            </a:r>
          </a:p>
        </p:txBody>
      </p:sp>
      <p:sp>
        <p:nvSpPr>
          <p:cNvPr id="20" name="Text Placeholder 6">
            <a:extLst>
              <a:ext uri="{FF2B5EF4-FFF2-40B4-BE49-F238E27FC236}">
                <a16:creationId xmlns:a16="http://schemas.microsoft.com/office/drawing/2014/main" id="{F89C444A-1FC0-A343-96C7-9B5586BAAA1B}"/>
              </a:ext>
            </a:extLst>
          </p:cNvPr>
          <p:cNvSpPr>
            <a:spLocks noGrp="1"/>
          </p:cNvSpPr>
          <p:nvPr>
            <p:ph type="body" sz="quarter" idx="14" hasCustomPrompt="1"/>
          </p:nvPr>
        </p:nvSpPr>
        <p:spPr>
          <a:xfrm>
            <a:off x="8600512" y="1795616"/>
            <a:ext cx="2442891" cy="2394051"/>
          </a:xfrm>
        </p:spPr>
        <p:txBody>
          <a:bodyPr anchor="ctr">
            <a:normAutofit/>
          </a:bodyPr>
          <a:lstStyle>
            <a:lvl1pPr marL="0" indent="0" algn="ctr">
              <a:buNone/>
              <a:defRPr sz="2000"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a:t>Sub title here</a:t>
            </a:r>
          </a:p>
        </p:txBody>
      </p:sp>
    </p:spTree>
    <p:extLst>
      <p:ext uri="{BB962C8B-B14F-4D97-AF65-F5344CB8AC3E}">
        <p14:creationId xmlns:p14="http://schemas.microsoft.com/office/powerpoint/2010/main" val="33813485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mparison">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D2E5D55-1B91-D044-80D6-EE3FAA65C505}"/>
              </a:ext>
            </a:extLst>
          </p:cNvPr>
          <p:cNvSpPr/>
          <p:nvPr userDrawn="1"/>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21FE4F5-9709-7B41-84FB-95794EE95134}"/>
              </a:ext>
              <a:ext uri="{C183D7F6-B498-43B3-948B-1728B52AA6E4}">
                <adec:decorative xmlns:adec="http://schemas.microsoft.com/office/drawing/2017/decorative" val="1"/>
              </a:ext>
            </a:extLst>
          </p:cNvPr>
          <p:cNvSpPr/>
          <p:nvPr userDrawn="1"/>
        </p:nvSpPr>
        <p:spPr>
          <a:xfrm>
            <a:off x="4185434" y="5646045"/>
            <a:ext cx="4594279" cy="4594279"/>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3" name="Text Placeholder 2">
            <a:extLst>
              <a:ext uri="{FF2B5EF4-FFF2-40B4-BE49-F238E27FC236}">
                <a16:creationId xmlns:a16="http://schemas.microsoft.com/office/drawing/2014/main" id="{7530E1FD-65CF-1440-AC9D-4AABA2614914}"/>
              </a:ext>
            </a:extLst>
          </p:cNvPr>
          <p:cNvSpPr>
            <a:spLocks noGrp="1"/>
          </p:cNvSpPr>
          <p:nvPr>
            <p:ph type="body" sz="quarter" idx="10" hasCustomPrompt="1"/>
          </p:nvPr>
        </p:nvSpPr>
        <p:spPr>
          <a:xfrm>
            <a:off x="593196" y="584729"/>
            <a:ext cx="10312400" cy="998537"/>
          </a:xfrm>
        </p:spPr>
        <p:txBody>
          <a:bodyPr>
            <a:normAutofit/>
          </a:bodyPr>
          <a:lstStyle>
            <a:lvl1pPr marL="0" indent="0">
              <a:buNone/>
              <a:defRPr sz="4000" b="1" i="0">
                <a:solidFill>
                  <a:srgbClr val="1D2A5A"/>
                </a:solidFill>
                <a:latin typeface="Arial" panose="020B0604020202020204" pitchFamily="34" charset="0"/>
                <a:cs typeface="Arial" panose="020B0604020202020204" pitchFamily="34" charset="0"/>
              </a:defRPr>
            </a:lvl1pPr>
          </a:lstStyle>
          <a:p>
            <a:pPr lvl="0"/>
            <a:r>
              <a:rPr lang="en-US"/>
              <a:t>Main title goes here</a:t>
            </a:r>
          </a:p>
        </p:txBody>
      </p:sp>
      <p:sp>
        <p:nvSpPr>
          <p:cNvPr id="5" name="Text Placeholder 4">
            <a:extLst>
              <a:ext uri="{FF2B5EF4-FFF2-40B4-BE49-F238E27FC236}">
                <a16:creationId xmlns:a16="http://schemas.microsoft.com/office/drawing/2014/main" id="{36D2143F-5CE3-4642-8181-76EE5B1D0C67}"/>
              </a:ext>
            </a:extLst>
          </p:cNvPr>
          <p:cNvSpPr>
            <a:spLocks noGrp="1"/>
          </p:cNvSpPr>
          <p:nvPr>
            <p:ph type="body" sz="quarter" idx="11" hasCustomPrompt="1"/>
          </p:nvPr>
        </p:nvSpPr>
        <p:spPr>
          <a:xfrm>
            <a:off x="593725" y="1651000"/>
            <a:ext cx="10312400" cy="3581400"/>
          </a:xfrm>
        </p:spPr>
        <p:txBody>
          <a:bodyPr>
            <a:normAutofit/>
          </a:bodyPr>
          <a:lstStyle>
            <a:lvl1pPr marL="0" indent="0">
              <a:buNone/>
              <a:defRPr sz="2000">
                <a:solidFill>
                  <a:srgbClr val="1D2A5A"/>
                </a:solidFill>
                <a:latin typeface="Arial" panose="020B0604020202020204" pitchFamily="34" charset="0"/>
                <a:cs typeface="Arial" panose="020B0604020202020204" pitchFamily="34" charset="0"/>
              </a:defRPr>
            </a:lvl1pPr>
            <a:lvl2pPr marL="457200" indent="0">
              <a:buNone/>
              <a:defRPr>
                <a:solidFill>
                  <a:srgbClr val="1D2A5A"/>
                </a:solidFill>
                <a:latin typeface="Arial" panose="020B0604020202020204" pitchFamily="34" charset="0"/>
                <a:cs typeface="Arial" panose="020B0604020202020204" pitchFamily="34" charset="0"/>
              </a:defRPr>
            </a:lvl2pPr>
          </a:lstStyle>
          <a:p>
            <a:pPr lvl="0"/>
            <a:r>
              <a:rPr lang="en-US"/>
              <a:t>Second level</a:t>
            </a:r>
          </a:p>
        </p:txBody>
      </p:sp>
    </p:spTree>
    <p:extLst>
      <p:ext uri="{BB962C8B-B14F-4D97-AF65-F5344CB8AC3E}">
        <p14:creationId xmlns:p14="http://schemas.microsoft.com/office/powerpoint/2010/main" val="10877502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bg1"/>
        </a:solidFill>
        <a:effectLst/>
      </p:bgPr>
    </p:bg>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020CC3D1-9F23-0E4D-919B-76CC32E31DC6}"/>
              </a:ext>
              <a:ext uri="{C183D7F6-B498-43B3-948B-1728B52AA6E4}">
                <adec:decorative xmlns:adec="http://schemas.microsoft.com/office/drawing/2017/decorative" val="1"/>
              </a:ext>
            </a:extLst>
          </p:cNvPr>
          <p:cNvSpPr/>
          <p:nvPr userDrawn="1"/>
        </p:nvSpPr>
        <p:spPr>
          <a:xfrm>
            <a:off x="4185434" y="5646045"/>
            <a:ext cx="4594279" cy="4594279"/>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8" name="Rectangle 7">
            <a:extLst>
              <a:ext uri="{FF2B5EF4-FFF2-40B4-BE49-F238E27FC236}">
                <a16:creationId xmlns:a16="http://schemas.microsoft.com/office/drawing/2014/main" id="{DC4E18C9-0BEF-4542-9929-FFFD3C6F78E5}"/>
              </a:ext>
            </a:extLst>
          </p:cNvPr>
          <p:cNvSpPr/>
          <p:nvPr userDrawn="1"/>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2">
            <a:extLst>
              <a:ext uri="{FF2B5EF4-FFF2-40B4-BE49-F238E27FC236}">
                <a16:creationId xmlns:a16="http://schemas.microsoft.com/office/drawing/2014/main" id="{9A4B5CEB-B1E0-1D46-BFE0-D561A27DA0FE}"/>
              </a:ext>
            </a:extLst>
          </p:cNvPr>
          <p:cNvSpPr>
            <a:spLocks noGrp="1"/>
          </p:cNvSpPr>
          <p:nvPr>
            <p:ph type="body" sz="quarter" idx="10" hasCustomPrompt="1"/>
          </p:nvPr>
        </p:nvSpPr>
        <p:spPr>
          <a:xfrm>
            <a:off x="593196" y="584729"/>
            <a:ext cx="10312400" cy="998537"/>
          </a:xfrm>
        </p:spPr>
        <p:txBody>
          <a:bodyPr>
            <a:normAutofit/>
          </a:bodyPr>
          <a:lstStyle>
            <a:lvl1pPr marL="0" indent="0">
              <a:buNone/>
              <a:defRPr sz="4000" b="1" i="0">
                <a:solidFill>
                  <a:srgbClr val="1D2A5A"/>
                </a:solidFill>
                <a:latin typeface="Arial" panose="020B0604020202020204" pitchFamily="34" charset="0"/>
                <a:cs typeface="Arial" panose="020B0604020202020204" pitchFamily="34" charset="0"/>
              </a:defRPr>
            </a:lvl1pPr>
          </a:lstStyle>
          <a:p>
            <a:pPr lvl="0"/>
            <a:r>
              <a:rPr lang="en-US"/>
              <a:t>Main title goes here</a:t>
            </a:r>
          </a:p>
        </p:txBody>
      </p:sp>
      <p:sp>
        <p:nvSpPr>
          <p:cNvPr id="11" name="Text Placeholder 4">
            <a:extLst>
              <a:ext uri="{FF2B5EF4-FFF2-40B4-BE49-F238E27FC236}">
                <a16:creationId xmlns:a16="http://schemas.microsoft.com/office/drawing/2014/main" id="{CEB57D79-4702-4648-911E-0FA0A82B78C5}"/>
              </a:ext>
            </a:extLst>
          </p:cNvPr>
          <p:cNvSpPr>
            <a:spLocks noGrp="1"/>
          </p:cNvSpPr>
          <p:nvPr>
            <p:ph type="body" sz="quarter" idx="11" hasCustomPrompt="1"/>
          </p:nvPr>
        </p:nvSpPr>
        <p:spPr>
          <a:xfrm>
            <a:off x="593725" y="1651000"/>
            <a:ext cx="10312400" cy="3581400"/>
          </a:xfrm>
        </p:spPr>
        <p:txBody>
          <a:bodyPr>
            <a:normAutofit/>
          </a:bodyPr>
          <a:lstStyle>
            <a:lvl1pPr marL="342900" indent="-342900">
              <a:buClr>
                <a:srgbClr val="93C320"/>
              </a:buClr>
              <a:buFont typeface="Wingdings" pitchFamily="2" charset="2"/>
              <a:buChar char="ü"/>
              <a:defRPr sz="2000">
                <a:solidFill>
                  <a:srgbClr val="1D2A5A"/>
                </a:solidFill>
                <a:latin typeface="Arial" panose="020B0604020202020204" pitchFamily="34" charset="0"/>
                <a:cs typeface="Arial" panose="020B0604020202020204" pitchFamily="34" charset="0"/>
              </a:defRPr>
            </a:lvl1pPr>
            <a:lvl2pPr marL="457200" indent="0">
              <a:buNone/>
              <a:defRPr>
                <a:solidFill>
                  <a:srgbClr val="1D2A5A"/>
                </a:solidFill>
                <a:latin typeface="Arial" panose="020B0604020202020204" pitchFamily="34" charset="0"/>
                <a:cs typeface="Arial" panose="020B0604020202020204" pitchFamily="34" charset="0"/>
              </a:defRPr>
            </a:lvl2pPr>
          </a:lstStyle>
          <a:p>
            <a:pPr lvl="0"/>
            <a:r>
              <a:rPr lang="en-US"/>
              <a:t>Second level</a:t>
            </a:r>
          </a:p>
        </p:txBody>
      </p:sp>
    </p:spTree>
    <p:extLst>
      <p:ext uri="{BB962C8B-B14F-4D97-AF65-F5344CB8AC3E}">
        <p14:creationId xmlns:p14="http://schemas.microsoft.com/office/powerpoint/2010/main" val="41030203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chemeClr val="bg1"/>
        </a:solidFill>
        <a:effectLst/>
      </p:bgPr>
    </p:bg>
    <p:spTree>
      <p:nvGrpSpPr>
        <p:cNvPr id="1" name=""/>
        <p:cNvGrpSpPr/>
        <p:nvPr/>
      </p:nvGrpSpPr>
      <p:grpSpPr>
        <a:xfrm>
          <a:off x="0" y="0"/>
          <a:ext cx="0" cy="0"/>
          <a:chOff x="0" y="0"/>
          <a:chExt cx="0" cy="0"/>
        </a:xfrm>
      </p:grpSpPr>
      <p:sp>
        <p:nvSpPr>
          <p:cNvPr id="10" name="Media Placeholder 3">
            <a:extLst>
              <a:ext uri="{FF2B5EF4-FFF2-40B4-BE49-F238E27FC236}">
                <a16:creationId xmlns:a16="http://schemas.microsoft.com/office/drawing/2014/main" id="{09FDA4F8-ABB1-3041-89EB-B04EC797DAFF}"/>
              </a:ext>
            </a:extLst>
          </p:cNvPr>
          <p:cNvSpPr>
            <a:spLocks noGrp="1" noChangeAspect="1"/>
          </p:cNvSpPr>
          <p:nvPr>
            <p:ph type="media" sz="quarter" idx="10"/>
          </p:nvPr>
        </p:nvSpPr>
        <p:spPr>
          <a:xfrm>
            <a:off x="593196" y="1675526"/>
            <a:ext cx="7595541" cy="3458704"/>
          </a:xfrm>
          <a:prstGeom prst="rect">
            <a:avLst/>
          </a:prstGeom>
          <a:solidFill>
            <a:schemeClr val="bg1">
              <a:lumMod val="85000"/>
            </a:schemeClr>
          </a:solidFill>
        </p:spPr>
        <p:txBody>
          <a:bodyPr/>
          <a:lstStyle/>
          <a:p>
            <a:r>
              <a:rPr lang="en-US"/>
              <a:t>Click icon to add media</a:t>
            </a:r>
          </a:p>
        </p:txBody>
      </p:sp>
      <p:sp>
        <p:nvSpPr>
          <p:cNvPr id="11" name="Oval 10">
            <a:extLst>
              <a:ext uri="{FF2B5EF4-FFF2-40B4-BE49-F238E27FC236}">
                <a16:creationId xmlns:a16="http://schemas.microsoft.com/office/drawing/2014/main" id="{369FD3CF-D26D-DE48-B216-6F5CDBF3E456}"/>
              </a:ext>
              <a:ext uri="{C183D7F6-B498-43B3-948B-1728B52AA6E4}">
                <adec:decorative xmlns:adec="http://schemas.microsoft.com/office/drawing/2017/decorative" val="1"/>
              </a:ext>
            </a:extLst>
          </p:cNvPr>
          <p:cNvSpPr/>
          <p:nvPr userDrawn="1"/>
        </p:nvSpPr>
        <p:spPr>
          <a:xfrm>
            <a:off x="9154886" y="-2496469"/>
            <a:ext cx="4947941" cy="4989298"/>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2" name="Rectangle 11">
            <a:extLst>
              <a:ext uri="{FF2B5EF4-FFF2-40B4-BE49-F238E27FC236}">
                <a16:creationId xmlns:a16="http://schemas.microsoft.com/office/drawing/2014/main" id="{8577A35E-C17E-3347-95FB-0DBDC50F0E3F}"/>
              </a:ext>
            </a:extLst>
          </p:cNvPr>
          <p:cNvSpPr/>
          <p:nvPr userDrawn="1"/>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2">
            <a:extLst>
              <a:ext uri="{FF2B5EF4-FFF2-40B4-BE49-F238E27FC236}">
                <a16:creationId xmlns:a16="http://schemas.microsoft.com/office/drawing/2014/main" id="{4F3F9D71-FF75-6747-B98F-0768AEE6685E}"/>
              </a:ext>
            </a:extLst>
          </p:cNvPr>
          <p:cNvSpPr>
            <a:spLocks noGrp="1"/>
          </p:cNvSpPr>
          <p:nvPr>
            <p:ph type="body" sz="quarter" idx="11" hasCustomPrompt="1"/>
          </p:nvPr>
        </p:nvSpPr>
        <p:spPr>
          <a:xfrm>
            <a:off x="593196" y="584729"/>
            <a:ext cx="10312400" cy="998537"/>
          </a:xfrm>
        </p:spPr>
        <p:txBody>
          <a:bodyPr>
            <a:normAutofit/>
          </a:bodyPr>
          <a:lstStyle>
            <a:lvl1pPr marL="0" indent="0">
              <a:buNone/>
              <a:defRPr sz="4000" b="1" i="0">
                <a:solidFill>
                  <a:srgbClr val="1D2A5A"/>
                </a:solidFill>
                <a:latin typeface="Arial" panose="020B0604020202020204" pitchFamily="34" charset="0"/>
                <a:cs typeface="Arial" panose="020B0604020202020204" pitchFamily="34" charset="0"/>
              </a:defRPr>
            </a:lvl1pPr>
          </a:lstStyle>
          <a:p>
            <a:pPr lvl="0"/>
            <a:r>
              <a:rPr lang="en-US"/>
              <a:t>Main title goes here</a:t>
            </a:r>
          </a:p>
        </p:txBody>
      </p:sp>
    </p:spTree>
    <p:extLst>
      <p:ext uri="{BB962C8B-B14F-4D97-AF65-F5344CB8AC3E}">
        <p14:creationId xmlns:p14="http://schemas.microsoft.com/office/powerpoint/2010/main" val="9268018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tx1"/>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AC2B01F2-4660-6842-AADA-25706914EFB4}"/>
              </a:ext>
            </a:extLst>
          </p:cNvPr>
          <p:cNvSpPr txBox="1"/>
          <p:nvPr userDrawn="1"/>
        </p:nvSpPr>
        <p:spPr>
          <a:xfrm>
            <a:off x="616959" y="572549"/>
            <a:ext cx="5057795" cy="3139321"/>
          </a:xfrm>
          <a:prstGeom prst="rect">
            <a:avLst/>
          </a:prstGeom>
          <a:noFill/>
        </p:spPr>
        <p:txBody>
          <a:bodyPr wrap="square" rtlCol="0">
            <a:normAutofit/>
          </a:bodyPr>
          <a:lstStyle/>
          <a:p>
            <a:endParaRPr lang="en-US" dirty="0"/>
          </a:p>
        </p:txBody>
      </p:sp>
      <p:sp>
        <p:nvSpPr>
          <p:cNvPr id="4" name="Title Placeholder 1">
            <a:extLst>
              <a:ext uri="{FF2B5EF4-FFF2-40B4-BE49-F238E27FC236}">
                <a16:creationId xmlns:a16="http://schemas.microsoft.com/office/drawing/2014/main" id="{DE5B43DA-4C27-C24C-B28C-259AF2185C05}"/>
              </a:ext>
            </a:extLst>
          </p:cNvPr>
          <p:cNvSpPr>
            <a:spLocks noGrp="1"/>
          </p:cNvSpPr>
          <p:nvPr>
            <p:ph type="title" hasCustomPrompt="1"/>
          </p:nvPr>
        </p:nvSpPr>
        <p:spPr>
          <a:xfrm>
            <a:off x="616959" y="750493"/>
            <a:ext cx="5182708" cy="2378110"/>
          </a:xfrm>
          <a:prstGeom prst="rect">
            <a:avLst/>
          </a:prstGeom>
        </p:spPr>
        <p:txBody>
          <a:bodyPr vert="horz" lIns="91440" tIns="45720" rIns="91440" bIns="45720" rtlCol="0" anchor="ctr">
            <a:normAutofit/>
          </a:bodyPr>
          <a:lstStyle>
            <a:lvl1pPr>
              <a:defRPr sz="6000" b="1" i="0" baseline="0">
                <a:solidFill>
                  <a:schemeClr val="bg1"/>
                </a:solidFill>
                <a:latin typeface="Arial" panose="020B0604020202020204" pitchFamily="34" charset="0"/>
              </a:defRPr>
            </a:lvl1pPr>
          </a:lstStyle>
          <a:p>
            <a:r>
              <a:rPr lang="en-US" dirty="0"/>
              <a:t>Slide title</a:t>
            </a:r>
          </a:p>
        </p:txBody>
      </p:sp>
      <p:sp>
        <p:nvSpPr>
          <p:cNvPr id="5" name="Text Placeholder 6">
            <a:extLst>
              <a:ext uri="{FF2B5EF4-FFF2-40B4-BE49-F238E27FC236}">
                <a16:creationId xmlns:a16="http://schemas.microsoft.com/office/drawing/2014/main" id="{77F0D6D6-5918-F349-B8B3-FE16E45BCFF5}"/>
              </a:ext>
            </a:extLst>
          </p:cNvPr>
          <p:cNvSpPr>
            <a:spLocks noGrp="1"/>
          </p:cNvSpPr>
          <p:nvPr>
            <p:ph type="body" sz="quarter" idx="10" hasCustomPrompt="1"/>
          </p:nvPr>
        </p:nvSpPr>
        <p:spPr>
          <a:xfrm>
            <a:off x="616959" y="3394604"/>
            <a:ext cx="5218227" cy="2260600"/>
          </a:xfrm>
        </p:spPr>
        <p:txBody>
          <a:bodyPr/>
          <a:lstStyle>
            <a:lvl1pPr marL="0" indent="0">
              <a:buNone/>
              <a:defRPr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dirty="0"/>
              <a:t>Subtitle</a:t>
            </a:r>
          </a:p>
        </p:txBody>
      </p:sp>
      <p:sp>
        <p:nvSpPr>
          <p:cNvPr id="3" name="Picture Placeholder 3" descr="Image placeholder">
            <a:extLst>
              <a:ext uri="{FF2B5EF4-FFF2-40B4-BE49-F238E27FC236}">
                <a16:creationId xmlns:a16="http://schemas.microsoft.com/office/drawing/2014/main" id="{9061F035-F186-1DA4-F8F8-639FC4FC362B}"/>
              </a:ext>
            </a:extLst>
          </p:cNvPr>
          <p:cNvSpPr>
            <a:spLocks noGrp="1"/>
          </p:cNvSpPr>
          <p:nvPr>
            <p:ph type="pic" sz="quarter" idx="11" hasCustomPrompt="1"/>
          </p:nvPr>
        </p:nvSpPr>
        <p:spPr>
          <a:xfrm>
            <a:off x="5961600" y="-1497600"/>
            <a:ext cx="6811200" cy="6876000"/>
          </a:xfrm>
          <a:prstGeom prst="ellipse">
            <a:avLst/>
          </a:prstGeom>
          <a:solidFill>
            <a:schemeClr val="bg1">
              <a:lumMod val="65000"/>
            </a:schemeClr>
          </a:solidFill>
          <a:effectLst>
            <a:outerShdw dist="355600" dir="4080000" algn="ctr" rotWithShape="0">
              <a:srgbClr val="000000">
                <a:alpha val="6000"/>
              </a:srgbClr>
            </a:outerShdw>
          </a:effectLst>
        </p:spPr>
        <p:txBody>
          <a:bodyPr bIns="792000" anchor="ctr"/>
          <a:lstStyle>
            <a:lvl1pPr marL="0" indent="0" algn="ctr">
              <a:buNone/>
              <a:defRPr/>
            </a:lvl1pPr>
          </a:lstStyle>
          <a:p>
            <a:r>
              <a:rPr lang="en-GB" dirty="0"/>
              <a:t>Image placeholder</a:t>
            </a:r>
          </a:p>
        </p:txBody>
      </p:sp>
    </p:spTree>
    <p:extLst>
      <p:ext uri="{BB962C8B-B14F-4D97-AF65-F5344CB8AC3E}">
        <p14:creationId xmlns:p14="http://schemas.microsoft.com/office/powerpoint/2010/main" val="8570049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DABF20E-674B-4443-98FB-658A4A738FA8}"/>
              </a:ext>
            </a:extLst>
          </p:cNvPr>
          <p:cNvSpPr/>
          <p:nvPr userDrawn="1"/>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77698E1-F1BE-2A46-9FDB-D6AFDF26EDF9}"/>
              </a:ext>
              <a:ext uri="{C183D7F6-B498-43B3-948B-1728B52AA6E4}">
                <adec:decorative xmlns:adec="http://schemas.microsoft.com/office/drawing/2017/decorative" val="1"/>
              </a:ext>
            </a:extLst>
          </p:cNvPr>
          <p:cNvSpPr/>
          <p:nvPr userDrawn="1"/>
        </p:nvSpPr>
        <p:spPr>
          <a:xfrm>
            <a:off x="8382669" y="-4683724"/>
            <a:ext cx="6181747" cy="6181747"/>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7" name="Text Placeholder 2">
            <a:extLst>
              <a:ext uri="{FF2B5EF4-FFF2-40B4-BE49-F238E27FC236}">
                <a16:creationId xmlns:a16="http://schemas.microsoft.com/office/drawing/2014/main" id="{5382746B-DD9A-7E45-8AA4-6881844B9A13}"/>
              </a:ext>
            </a:extLst>
          </p:cNvPr>
          <p:cNvSpPr>
            <a:spLocks noGrp="1"/>
          </p:cNvSpPr>
          <p:nvPr>
            <p:ph type="body" sz="quarter" idx="10" hasCustomPrompt="1"/>
          </p:nvPr>
        </p:nvSpPr>
        <p:spPr>
          <a:xfrm>
            <a:off x="593196" y="584729"/>
            <a:ext cx="10312400" cy="998537"/>
          </a:xfrm>
        </p:spPr>
        <p:txBody>
          <a:bodyPr>
            <a:normAutofit/>
          </a:bodyPr>
          <a:lstStyle>
            <a:lvl1pPr marL="0" indent="0">
              <a:buNone/>
              <a:defRPr sz="4000" b="1" i="0">
                <a:solidFill>
                  <a:srgbClr val="1D2A5A"/>
                </a:solidFill>
                <a:latin typeface="Arial" panose="020B0604020202020204" pitchFamily="34" charset="0"/>
                <a:cs typeface="Arial" panose="020B0604020202020204" pitchFamily="34" charset="0"/>
              </a:defRPr>
            </a:lvl1pPr>
          </a:lstStyle>
          <a:p>
            <a:pPr lvl="0"/>
            <a:r>
              <a:rPr lang="en-US"/>
              <a:t>Main title goes here</a:t>
            </a:r>
          </a:p>
        </p:txBody>
      </p:sp>
    </p:spTree>
    <p:extLst>
      <p:ext uri="{BB962C8B-B14F-4D97-AF65-F5344CB8AC3E}">
        <p14:creationId xmlns:p14="http://schemas.microsoft.com/office/powerpoint/2010/main" val="13833101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and Vertical Text">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874153E-43D4-E04A-B389-5661BA0FDF6C}"/>
              </a:ext>
            </a:extLst>
          </p:cNvPr>
          <p:cNvSpPr/>
          <p:nvPr userDrawn="1"/>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 name="Chart 10">
            <a:extLst>
              <a:ext uri="{FF2B5EF4-FFF2-40B4-BE49-F238E27FC236}">
                <a16:creationId xmlns:a16="http://schemas.microsoft.com/office/drawing/2014/main" id="{6F7265DC-CEEB-894E-B27E-1232069239D3}"/>
              </a:ext>
            </a:extLst>
          </p:cNvPr>
          <p:cNvGraphicFramePr/>
          <p:nvPr userDrawn="1">
            <p:extLst>
              <p:ext uri="{D42A27DB-BD31-4B8C-83A1-F6EECF244321}">
                <p14:modId xmlns:p14="http://schemas.microsoft.com/office/powerpoint/2010/main" val="1847748935"/>
              </p:ext>
            </p:extLst>
          </p:nvPr>
        </p:nvGraphicFramePr>
        <p:xfrm>
          <a:off x="5336253" y="580169"/>
          <a:ext cx="7791919" cy="5194612"/>
        </p:xfrm>
        <a:graphic>
          <a:graphicData uri="http://schemas.openxmlformats.org/drawingml/2006/chart">
            <c:chart xmlns:c="http://schemas.openxmlformats.org/drawingml/2006/chart" xmlns:r="http://schemas.openxmlformats.org/officeDocument/2006/relationships" r:id="rId2"/>
          </a:graphicData>
        </a:graphic>
      </p:graphicFrame>
      <p:sp>
        <p:nvSpPr>
          <p:cNvPr id="12" name="Oval 11">
            <a:extLst>
              <a:ext uri="{FF2B5EF4-FFF2-40B4-BE49-F238E27FC236}">
                <a16:creationId xmlns:a16="http://schemas.microsoft.com/office/drawing/2014/main" id="{05AC240B-4B06-9042-B665-A857F4156A1D}"/>
              </a:ext>
              <a:ext uri="{C183D7F6-B498-43B3-948B-1728B52AA6E4}">
                <adec:decorative xmlns:adec="http://schemas.microsoft.com/office/drawing/2017/decorative" val="1"/>
              </a:ext>
            </a:extLst>
          </p:cNvPr>
          <p:cNvSpPr/>
          <p:nvPr userDrawn="1"/>
        </p:nvSpPr>
        <p:spPr>
          <a:xfrm>
            <a:off x="4094353" y="5646045"/>
            <a:ext cx="4594279" cy="4594279"/>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7" name="Text Placeholder 2">
            <a:extLst>
              <a:ext uri="{FF2B5EF4-FFF2-40B4-BE49-F238E27FC236}">
                <a16:creationId xmlns:a16="http://schemas.microsoft.com/office/drawing/2014/main" id="{AD3C8431-A7CA-0942-ABEC-4890CFA7473A}"/>
              </a:ext>
            </a:extLst>
          </p:cNvPr>
          <p:cNvSpPr>
            <a:spLocks noGrp="1"/>
          </p:cNvSpPr>
          <p:nvPr>
            <p:ph type="body" sz="quarter" idx="10" hasCustomPrompt="1"/>
          </p:nvPr>
        </p:nvSpPr>
        <p:spPr>
          <a:xfrm>
            <a:off x="593196" y="584729"/>
            <a:ext cx="6078537" cy="998537"/>
          </a:xfrm>
        </p:spPr>
        <p:txBody>
          <a:bodyPr>
            <a:normAutofit/>
          </a:bodyPr>
          <a:lstStyle>
            <a:lvl1pPr marL="0" indent="0">
              <a:buNone/>
              <a:defRPr sz="4000" b="1" i="0">
                <a:solidFill>
                  <a:srgbClr val="1D2A5A"/>
                </a:solidFill>
                <a:latin typeface="Arial" panose="020B0604020202020204" pitchFamily="34" charset="0"/>
                <a:cs typeface="Arial" panose="020B0604020202020204" pitchFamily="34" charset="0"/>
              </a:defRPr>
            </a:lvl1pPr>
          </a:lstStyle>
          <a:p>
            <a:pPr lvl="0"/>
            <a:r>
              <a:rPr lang="en-US"/>
              <a:t>Main title goes here</a:t>
            </a:r>
          </a:p>
        </p:txBody>
      </p:sp>
      <p:sp>
        <p:nvSpPr>
          <p:cNvPr id="13" name="Text Placeholder 4">
            <a:extLst>
              <a:ext uri="{FF2B5EF4-FFF2-40B4-BE49-F238E27FC236}">
                <a16:creationId xmlns:a16="http://schemas.microsoft.com/office/drawing/2014/main" id="{EF8B8E52-7E4E-634C-9D4E-808E1D797E09}"/>
              </a:ext>
            </a:extLst>
          </p:cNvPr>
          <p:cNvSpPr>
            <a:spLocks noGrp="1"/>
          </p:cNvSpPr>
          <p:nvPr>
            <p:ph type="body" sz="quarter" idx="11" hasCustomPrompt="1"/>
          </p:nvPr>
        </p:nvSpPr>
        <p:spPr>
          <a:xfrm>
            <a:off x="593725" y="1651000"/>
            <a:ext cx="6078008" cy="3581400"/>
          </a:xfrm>
        </p:spPr>
        <p:txBody>
          <a:bodyPr>
            <a:normAutofit/>
          </a:bodyPr>
          <a:lstStyle>
            <a:lvl1pPr marL="0" indent="0">
              <a:buNone/>
              <a:defRPr sz="2000">
                <a:solidFill>
                  <a:srgbClr val="1D2A5A"/>
                </a:solidFill>
                <a:latin typeface="Arial" panose="020B0604020202020204" pitchFamily="34" charset="0"/>
                <a:cs typeface="Arial" panose="020B0604020202020204" pitchFamily="34" charset="0"/>
              </a:defRPr>
            </a:lvl1pPr>
            <a:lvl2pPr marL="457200" indent="0">
              <a:buNone/>
              <a:defRPr>
                <a:solidFill>
                  <a:srgbClr val="1D2A5A"/>
                </a:solidFill>
                <a:latin typeface="Arial" panose="020B0604020202020204" pitchFamily="34" charset="0"/>
                <a:cs typeface="Arial" panose="020B0604020202020204" pitchFamily="34" charset="0"/>
              </a:defRPr>
            </a:lvl2pPr>
          </a:lstStyle>
          <a:p>
            <a:pPr lvl="0"/>
            <a:r>
              <a:rPr lang="en-US"/>
              <a:t>Second level</a:t>
            </a:r>
          </a:p>
        </p:txBody>
      </p:sp>
    </p:spTree>
    <p:extLst>
      <p:ext uri="{BB962C8B-B14F-4D97-AF65-F5344CB8AC3E}">
        <p14:creationId xmlns:p14="http://schemas.microsoft.com/office/powerpoint/2010/main" val="31765354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Vertical Title and Text">
    <p:bg>
      <p:bgPr>
        <a:solidFill>
          <a:schemeClr val="bg1"/>
        </a:solidFill>
        <a:effectLst/>
      </p:bgPr>
    </p:bg>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9F8F5078-F39A-524C-A02D-CD2E2B4C669A}"/>
              </a:ext>
            </a:extLst>
          </p:cNvPr>
          <p:cNvGraphicFramePr/>
          <p:nvPr userDrawn="1">
            <p:extLst>
              <p:ext uri="{D42A27DB-BD31-4B8C-83A1-F6EECF244321}">
                <p14:modId xmlns:p14="http://schemas.microsoft.com/office/powerpoint/2010/main" val="1563217352"/>
              </p:ext>
            </p:extLst>
          </p:nvPr>
        </p:nvGraphicFramePr>
        <p:xfrm>
          <a:off x="2443069" y="1357390"/>
          <a:ext cx="7353623" cy="4902416"/>
        </p:xfrm>
        <a:graphic>
          <a:graphicData uri="http://schemas.openxmlformats.org/drawingml/2006/chart">
            <c:chart xmlns:c="http://schemas.openxmlformats.org/drawingml/2006/chart" xmlns:r="http://schemas.openxmlformats.org/officeDocument/2006/relationships" r:id="rId2"/>
          </a:graphicData>
        </a:graphic>
      </p:graphicFrame>
      <p:sp>
        <p:nvSpPr>
          <p:cNvPr id="9" name="Rectangle 8">
            <a:extLst>
              <a:ext uri="{FF2B5EF4-FFF2-40B4-BE49-F238E27FC236}">
                <a16:creationId xmlns:a16="http://schemas.microsoft.com/office/drawing/2014/main" id="{32105E56-9D3C-4546-8FA0-C7E8F5698F95}"/>
              </a:ext>
            </a:extLst>
          </p:cNvPr>
          <p:cNvSpPr/>
          <p:nvPr userDrawn="1"/>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A47B1B8-9F87-0246-9CF0-AA0B16DCA1E5}"/>
              </a:ext>
              <a:ext uri="{C183D7F6-B498-43B3-948B-1728B52AA6E4}">
                <adec:decorative xmlns:adec="http://schemas.microsoft.com/office/drawing/2017/decorative" val="1"/>
              </a:ext>
            </a:extLst>
          </p:cNvPr>
          <p:cNvSpPr/>
          <p:nvPr userDrawn="1"/>
        </p:nvSpPr>
        <p:spPr>
          <a:xfrm>
            <a:off x="8919152" y="-3885928"/>
            <a:ext cx="6181747" cy="6181747"/>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6" name="Text Placeholder 2">
            <a:extLst>
              <a:ext uri="{FF2B5EF4-FFF2-40B4-BE49-F238E27FC236}">
                <a16:creationId xmlns:a16="http://schemas.microsoft.com/office/drawing/2014/main" id="{E308285D-5B1F-1740-85E0-449B6833EA69}"/>
              </a:ext>
            </a:extLst>
          </p:cNvPr>
          <p:cNvSpPr>
            <a:spLocks noGrp="1"/>
          </p:cNvSpPr>
          <p:nvPr>
            <p:ph type="body" sz="quarter" idx="10" hasCustomPrompt="1"/>
          </p:nvPr>
        </p:nvSpPr>
        <p:spPr>
          <a:xfrm>
            <a:off x="593196" y="584729"/>
            <a:ext cx="8449204" cy="998537"/>
          </a:xfrm>
        </p:spPr>
        <p:txBody>
          <a:bodyPr>
            <a:normAutofit/>
          </a:bodyPr>
          <a:lstStyle>
            <a:lvl1pPr marL="0" indent="0">
              <a:buNone/>
              <a:defRPr sz="4000" b="1" i="0">
                <a:solidFill>
                  <a:srgbClr val="1D2A5A"/>
                </a:solidFill>
                <a:latin typeface="Arial" panose="020B0604020202020204" pitchFamily="34" charset="0"/>
                <a:cs typeface="Arial" panose="020B0604020202020204" pitchFamily="34" charset="0"/>
              </a:defRPr>
            </a:lvl1pPr>
          </a:lstStyle>
          <a:p>
            <a:pPr lvl="0"/>
            <a:r>
              <a:rPr lang="en-US"/>
              <a:t>Main title goes here</a:t>
            </a:r>
          </a:p>
        </p:txBody>
      </p:sp>
    </p:spTree>
    <p:extLst>
      <p:ext uri="{BB962C8B-B14F-4D97-AF65-F5344CB8AC3E}">
        <p14:creationId xmlns:p14="http://schemas.microsoft.com/office/powerpoint/2010/main" val="39980712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738AEF-0554-413C-A40B-DE46E92766BC}"/>
              </a:ext>
            </a:extLst>
          </p:cNvPr>
          <p:cNvSpPr>
            <a:spLocks noGrp="1"/>
          </p:cNvSpPr>
          <p:nvPr>
            <p:ph type="dt" sz="half" idx="10"/>
          </p:nvPr>
        </p:nvSpPr>
        <p:spPr/>
        <p:txBody>
          <a:bodyPr/>
          <a:lstStyle/>
          <a:p>
            <a:fld id="{3802D727-13EF-4987-A4C1-02BB802182F4}" type="datetimeFigureOut">
              <a:rPr lang="en-GB" smtClean="0"/>
              <a:t>16/03/2025</a:t>
            </a:fld>
            <a:endParaRPr lang="en-GB"/>
          </a:p>
        </p:txBody>
      </p:sp>
      <p:sp>
        <p:nvSpPr>
          <p:cNvPr id="3" name="Footer Placeholder 2">
            <a:extLst>
              <a:ext uri="{FF2B5EF4-FFF2-40B4-BE49-F238E27FC236}">
                <a16:creationId xmlns:a16="http://schemas.microsoft.com/office/drawing/2014/main" id="{5174F428-4929-4B6D-802C-22CB1D21B75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B23CA69-667E-4914-A771-4D0AF8843658}"/>
              </a:ext>
            </a:extLst>
          </p:cNvPr>
          <p:cNvSpPr>
            <a:spLocks noGrp="1"/>
          </p:cNvSpPr>
          <p:nvPr>
            <p:ph type="sldNum" sz="quarter" idx="12"/>
          </p:nvPr>
        </p:nvSpPr>
        <p:spPr/>
        <p:txBody>
          <a:bodyPr/>
          <a:lstStyle/>
          <a:p>
            <a:fld id="{141D1F35-BF1E-46EE-BF5C-3B530265D8F6}" type="slidenum">
              <a:rPr lang="en-GB" smtClean="0"/>
              <a:t>‹#›</a:t>
            </a:fld>
            <a:endParaRPr lang="en-GB"/>
          </a:p>
        </p:txBody>
      </p:sp>
    </p:spTree>
    <p:extLst>
      <p:ext uri="{BB962C8B-B14F-4D97-AF65-F5344CB8AC3E}">
        <p14:creationId xmlns:p14="http://schemas.microsoft.com/office/powerpoint/2010/main" val="25930633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97819B1-B41E-7D4A-961E-A0B84C5E46BA}"/>
              </a:ext>
            </a:extLst>
          </p:cNvPr>
          <p:cNvSpPr/>
          <p:nvPr userDrawn="1"/>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B813149-95A4-7043-8E05-D88A6479980F}"/>
              </a:ext>
              <a:ext uri="{C183D7F6-B498-43B3-948B-1728B52AA6E4}">
                <adec:decorative xmlns:adec="http://schemas.microsoft.com/office/drawing/2017/decorative" val="1"/>
              </a:ext>
            </a:extLst>
          </p:cNvPr>
          <p:cNvSpPr/>
          <p:nvPr userDrawn="1"/>
        </p:nvSpPr>
        <p:spPr>
          <a:xfrm>
            <a:off x="6527383" y="-1382230"/>
            <a:ext cx="6181747" cy="6181747"/>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1" name="TextBox 10">
            <a:extLst>
              <a:ext uri="{FF2B5EF4-FFF2-40B4-BE49-F238E27FC236}">
                <a16:creationId xmlns:a16="http://schemas.microsoft.com/office/drawing/2014/main" id="{79E823E2-FC61-4743-B16C-3CAE0D43D05D}"/>
              </a:ext>
            </a:extLst>
          </p:cNvPr>
          <p:cNvSpPr txBox="1"/>
          <p:nvPr userDrawn="1"/>
        </p:nvSpPr>
        <p:spPr>
          <a:xfrm>
            <a:off x="5561317" y="479535"/>
            <a:ext cx="3096395" cy="3081708"/>
          </a:xfrm>
          <a:prstGeom prst="ellipse">
            <a:avLst/>
          </a:prstGeom>
          <a:solidFill>
            <a:schemeClr val="tx1"/>
          </a:solidFill>
          <a:effectLst>
            <a:outerShdw dist="101600" dir="2700000" sx="101000" sy="101000" algn="tl" rotWithShape="0">
              <a:prstClr val="black">
                <a:alpha val="14000"/>
              </a:prstClr>
            </a:outerShdw>
          </a:effectLst>
        </p:spPr>
        <p:txBody>
          <a:bodyPr wrap="square" rtlCol="0" anchor="ctr" anchorCtr="0">
            <a:normAutofit/>
          </a:bodyPr>
          <a:lstStyle/>
          <a:p>
            <a:pPr algn="ctr"/>
            <a:endParaRPr lang="en-US" b="1" dirty="0">
              <a:solidFill>
                <a:schemeClr val="bg1"/>
              </a:solidFill>
            </a:endParaRPr>
          </a:p>
        </p:txBody>
      </p:sp>
      <p:sp>
        <p:nvSpPr>
          <p:cNvPr id="12" name="TextBox 11">
            <a:extLst>
              <a:ext uri="{FF2B5EF4-FFF2-40B4-BE49-F238E27FC236}">
                <a16:creationId xmlns:a16="http://schemas.microsoft.com/office/drawing/2014/main" id="{29C4F5E3-82E5-B648-9785-748B6600EE1B}"/>
              </a:ext>
            </a:extLst>
          </p:cNvPr>
          <p:cNvSpPr txBox="1"/>
          <p:nvPr userDrawn="1"/>
        </p:nvSpPr>
        <p:spPr>
          <a:xfrm>
            <a:off x="9100572" y="2475141"/>
            <a:ext cx="2443989" cy="2483018"/>
          </a:xfrm>
          <a:prstGeom prst="ellipse">
            <a:avLst/>
          </a:prstGeom>
          <a:solidFill>
            <a:srgbClr val="009290"/>
          </a:solidFill>
          <a:effectLst>
            <a:outerShdw dist="114300" dir="2700000" sx="101000" sy="101000" algn="tl" rotWithShape="0">
              <a:prstClr val="black">
                <a:alpha val="10000"/>
              </a:prstClr>
            </a:outerShdw>
          </a:effectLst>
        </p:spPr>
        <p:txBody>
          <a:bodyPr wrap="square" rtlCol="0" anchor="ctr" anchorCtr="0">
            <a:normAutofit/>
          </a:bodyPr>
          <a:lstStyle/>
          <a:p>
            <a:pPr algn="ctr"/>
            <a:endParaRPr lang="en-US" b="1" dirty="0">
              <a:solidFill>
                <a:schemeClr val="bg1"/>
              </a:solidFill>
            </a:endParaRPr>
          </a:p>
        </p:txBody>
      </p:sp>
      <p:sp>
        <p:nvSpPr>
          <p:cNvPr id="13" name="TextBox 12">
            <a:extLst>
              <a:ext uri="{FF2B5EF4-FFF2-40B4-BE49-F238E27FC236}">
                <a16:creationId xmlns:a16="http://schemas.microsoft.com/office/drawing/2014/main" id="{98AAF668-82BE-4641-A5EC-2F298E95D3FC}"/>
              </a:ext>
            </a:extLst>
          </p:cNvPr>
          <p:cNvSpPr txBox="1"/>
          <p:nvPr userDrawn="1"/>
        </p:nvSpPr>
        <p:spPr>
          <a:xfrm>
            <a:off x="6572182" y="3662959"/>
            <a:ext cx="2580965" cy="2568722"/>
          </a:xfrm>
          <a:prstGeom prst="ellipse">
            <a:avLst/>
          </a:prstGeom>
          <a:solidFill>
            <a:srgbClr val="9B1E5C"/>
          </a:solidFill>
          <a:effectLst>
            <a:outerShdw dist="215900" dir="2700000" sx="97000" sy="97000" algn="tl" rotWithShape="0">
              <a:prstClr val="black">
                <a:alpha val="24000"/>
              </a:prstClr>
            </a:outerShdw>
          </a:effectLst>
        </p:spPr>
        <p:txBody>
          <a:bodyPr wrap="square" rtlCol="0" anchor="ctr" anchorCtr="0">
            <a:normAutofit/>
          </a:bodyPr>
          <a:lstStyle/>
          <a:p>
            <a:pPr algn="ctr"/>
            <a:endParaRPr lang="en-US" b="1" dirty="0">
              <a:solidFill>
                <a:schemeClr val="bg1"/>
              </a:solidFill>
            </a:endParaRPr>
          </a:p>
        </p:txBody>
      </p:sp>
      <p:sp>
        <p:nvSpPr>
          <p:cNvPr id="14" name="Oval 13">
            <a:extLst>
              <a:ext uri="{FF2B5EF4-FFF2-40B4-BE49-F238E27FC236}">
                <a16:creationId xmlns:a16="http://schemas.microsoft.com/office/drawing/2014/main" id="{6BB6209F-11EE-7C4A-A3DE-CC77F153FD92}"/>
              </a:ext>
              <a:ext uri="{C183D7F6-B498-43B3-948B-1728B52AA6E4}">
                <adec:decorative xmlns:adec="http://schemas.microsoft.com/office/drawing/2017/decorative" val="1"/>
              </a:ext>
            </a:extLst>
          </p:cNvPr>
          <p:cNvSpPr/>
          <p:nvPr userDrawn="1"/>
        </p:nvSpPr>
        <p:spPr>
          <a:xfrm>
            <a:off x="10051349" y="5725332"/>
            <a:ext cx="4594279" cy="4594279"/>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5" name="Text Placeholder 6">
            <a:extLst>
              <a:ext uri="{FF2B5EF4-FFF2-40B4-BE49-F238E27FC236}">
                <a16:creationId xmlns:a16="http://schemas.microsoft.com/office/drawing/2014/main" id="{25BB4167-7948-C14B-9E3A-B6D02CB84DA7}"/>
              </a:ext>
            </a:extLst>
          </p:cNvPr>
          <p:cNvSpPr>
            <a:spLocks noGrp="1"/>
          </p:cNvSpPr>
          <p:nvPr>
            <p:ph type="body" sz="quarter" idx="14" hasCustomPrompt="1"/>
          </p:nvPr>
        </p:nvSpPr>
        <p:spPr>
          <a:xfrm>
            <a:off x="9100572" y="2475141"/>
            <a:ext cx="2443989" cy="2483018"/>
          </a:xfrm>
        </p:spPr>
        <p:txBody>
          <a:bodyPr anchor="ctr">
            <a:normAutofit/>
          </a:bodyPr>
          <a:lstStyle>
            <a:lvl1pPr marL="0" indent="0" algn="ctr">
              <a:buNone/>
              <a:defRPr sz="2000"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dirty="0"/>
              <a:t>Subtitle 3</a:t>
            </a:r>
          </a:p>
        </p:txBody>
      </p:sp>
      <p:sp>
        <p:nvSpPr>
          <p:cNvPr id="16" name="Text Placeholder 6">
            <a:extLst>
              <a:ext uri="{FF2B5EF4-FFF2-40B4-BE49-F238E27FC236}">
                <a16:creationId xmlns:a16="http://schemas.microsoft.com/office/drawing/2014/main" id="{8F3C573A-A337-2148-86DF-9737B45C9B15}"/>
              </a:ext>
            </a:extLst>
          </p:cNvPr>
          <p:cNvSpPr>
            <a:spLocks noGrp="1"/>
          </p:cNvSpPr>
          <p:nvPr>
            <p:ph type="body" sz="quarter" idx="15" hasCustomPrompt="1"/>
          </p:nvPr>
        </p:nvSpPr>
        <p:spPr>
          <a:xfrm>
            <a:off x="6572182" y="3659723"/>
            <a:ext cx="2580965" cy="2571957"/>
          </a:xfrm>
        </p:spPr>
        <p:txBody>
          <a:bodyPr anchor="ctr">
            <a:normAutofit/>
          </a:bodyPr>
          <a:lstStyle>
            <a:lvl1pPr marL="0" indent="0" algn="ctr">
              <a:buNone/>
              <a:defRPr sz="2000"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dirty="0"/>
              <a:t>Subtitle 2</a:t>
            </a:r>
          </a:p>
        </p:txBody>
      </p:sp>
      <p:sp>
        <p:nvSpPr>
          <p:cNvPr id="17" name="Text Placeholder 6">
            <a:extLst>
              <a:ext uri="{FF2B5EF4-FFF2-40B4-BE49-F238E27FC236}">
                <a16:creationId xmlns:a16="http://schemas.microsoft.com/office/drawing/2014/main" id="{BFF650BD-F57E-E34D-B81A-206F86F5F7EB}"/>
              </a:ext>
            </a:extLst>
          </p:cNvPr>
          <p:cNvSpPr>
            <a:spLocks noGrp="1"/>
          </p:cNvSpPr>
          <p:nvPr>
            <p:ph type="body" sz="quarter" idx="16" hasCustomPrompt="1"/>
          </p:nvPr>
        </p:nvSpPr>
        <p:spPr>
          <a:xfrm>
            <a:off x="5574013" y="479533"/>
            <a:ext cx="3083699" cy="3081709"/>
          </a:xfrm>
        </p:spPr>
        <p:txBody>
          <a:bodyPr anchor="ctr">
            <a:normAutofit/>
          </a:bodyPr>
          <a:lstStyle>
            <a:lvl1pPr marL="0" indent="0" algn="ctr">
              <a:buNone/>
              <a:defRPr sz="2000"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dirty="0"/>
              <a:t>Subtitle 1</a:t>
            </a:r>
          </a:p>
        </p:txBody>
      </p:sp>
      <p:sp>
        <p:nvSpPr>
          <p:cNvPr id="19" name="Text Placeholder 4">
            <a:extLst>
              <a:ext uri="{FF2B5EF4-FFF2-40B4-BE49-F238E27FC236}">
                <a16:creationId xmlns:a16="http://schemas.microsoft.com/office/drawing/2014/main" id="{69EFA5F3-6697-1B45-B220-17966282D61F}"/>
              </a:ext>
            </a:extLst>
          </p:cNvPr>
          <p:cNvSpPr>
            <a:spLocks noGrp="1"/>
          </p:cNvSpPr>
          <p:nvPr>
            <p:ph type="body" sz="quarter" idx="11" hasCustomPrompt="1"/>
          </p:nvPr>
        </p:nvSpPr>
        <p:spPr>
          <a:xfrm>
            <a:off x="593725" y="1925950"/>
            <a:ext cx="4813888" cy="3111717"/>
          </a:xfrm>
        </p:spPr>
        <p:txBody>
          <a:bodyPr>
            <a:normAutofit/>
          </a:bodyPr>
          <a:lstStyle>
            <a:lvl1pPr marL="0" indent="0">
              <a:buNone/>
              <a:defRPr sz="2000">
                <a:solidFill>
                  <a:schemeClr val="tx1"/>
                </a:solidFill>
                <a:latin typeface="Arial" panose="020B0604020202020204" pitchFamily="34" charset="0"/>
                <a:cs typeface="Arial" panose="020B0604020202020204" pitchFamily="34" charset="0"/>
              </a:defRPr>
            </a:lvl1pPr>
            <a:lvl2pPr marL="457200" indent="0">
              <a:buNone/>
              <a:defRPr>
                <a:solidFill>
                  <a:srgbClr val="1D2A5A"/>
                </a:solidFill>
                <a:latin typeface="Arial" panose="020B0604020202020204" pitchFamily="34" charset="0"/>
                <a:cs typeface="Arial" panose="020B0604020202020204" pitchFamily="34" charset="0"/>
              </a:defRPr>
            </a:lvl2pPr>
          </a:lstStyle>
          <a:p>
            <a:pPr lvl="0"/>
            <a:r>
              <a:rPr lang="en-US" dirty="0"/>
              <a:t>Text</a:t>
            </a:r>
          </a:p>
        </p:txBody>
      </p:sp>
      <p:sp>
        <p:nvSpPr>
          <p:cNvPr id="2" name="Title 1">
            <a:extLst>
              <a:ext uri="{FF2B5EF4-FFF2-40B4-BE49-F238E27FC236}">
                <a16:creationId xmlns:a16="http://schemas.microsoft.com/office/drawing/2014/main" id="{90631C72-541C-D2D5-7202-BCFA105B2F37}"/>
              </a:ext>
            </a:extLst>
          </p:cNvPr>
          <p:cNvSpPr>
            <a:spLocks noGrp="1"/>
          </p:cNvSpPr>
          <p:nvPr>
            <p:ph type="title" hasCustomPrompt="1"/>
          </p:nvPr>
        </p:nvSpPr>
        <p:spPr>
          <a:xfrm>
            <a:off x="593725" y="584729"/>
            <a:ext cx="4813888" cy="998537"/>
          </a:xfrm>
        </p:spPr>
        <p:txBody>
          <a:bodyPr>
            <a:normAutofit/>
          </a:bodyPr>
          <a:lstStyle>
            <a:lvl1pPr>
              <a:defRPr sz="4000" b="1"/>
            </a:lvl1pPr>
          </a:lstStyle>
          <a:p>
            <a:r>
              <a:rPr lang="en-US" dirty="0"/>
              <a:t>Slide title</a:t>
            </a:r>
            <a:endParaRPr lang="en-GB" dirty="0"/>
          </a:p>
        </p:txBody>
      </p:sp>
    </p:spTree>
    <p:extLst>
      <p:ext uri="{BB962C8B-B14F-4D97-AF65-F5344CB8AC3E}">
        <p14:creationId xmlns:p14="http://schemas.microsoft.com/office/powerpoint/2010/main" val="33197091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bg1"/>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2CBE7F09-DD08-5E42-A613-FAF0EAE2B82C}"/>
              </a:ext>
              <a:ext uri="{C183D7F6-B498-43B3-948B-1728B52AA6E4}">
                <adec:decorative xmlns:adec="http://schemas.microsoft.com/office/drawing/2017/decorative" val="1"/>
              </a:ext>
            </a:extLst>
          </p:cNvPr>
          <p:cNvSpPr/>
          <p:nvPr userDrawn="1"/>
        </p:nvSpPr>
        <p:spPr>
          <a:xfrm>
            <a:off x="6527383" y="-1382230"/>
            <a:ext cx="6181747" cy="6181747"/>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9" name="TextBox 8">
            <a:extLst>
              <a:ext uri="{FF2B5EF4-FFF2-40B4-BE49-F238E27FC236}">
                <a16:creationId xmlns:a16="http://schemas.microsoft.com/office/drawing/2014/main" id="{65D4238A-A6FF-BD44-BF75-178052AEBDC5}"/>
              </a:ext>
            </a:extLst>
          </p:cNvPr>
          <p:cNvSpPr txBox="1"/>
          <p:nvPr userDrawn="1"/>
        </p:nvSpPr>
        <p:spPr>
          <a:xfrm>
            <a:off x="1245165" y="2035030"/>
            <a:ext cx="3286882" cy="3339371"/>
          </a:xfrm>
          <a:prstGeom prst="ellipse">
            <a:avLst/>
          </a:prstGeom>
          <a:solidFill>
            <a:srgbClr val="9B1E5C"/>
          </a:solidFill>
          <a:effectLst>
            <a:outerShdw dist="114300" dir="2700000" sx="101000" sy="101000" algn="tl" rotWithShape="0">
              <a:prstClr val="black">
                <a:alpha val="10000"/>
              </a:prstClr>
            </a:outerShdw>
          </a:effectLst>
        </p:spPr>
        <p:txBody>
          <a:bodyPr wrap="square" rtlCol="0" anchor="ctr" anchorCtr="0">
            <a:normAutofit/>
          </a:bodyPr>
          <a:lstStyle/>
          <a:p>
            <a:pPr algn="ctr"/>
            <a:endParaRPr lang="en-US" b="1" dirty="0">
              <a:solidFill>
                <a:schemeClr val="bg1"/>
              </a:solidFill>
            </a:endParaRPr>
          </a:p>
        </p:txBody>
      </p:sp>
      <p:sp>
        <p:nvSpPr>
          <p:cNvPr id="10" name="TextBox 9">
            <a:extLst>
              <a:ext uri="{FF2B5EF4-FFF2-40B4-BE49-F238E27FC236}">
                <a16:creationId xmlns:a16="http://schemas.microsoft.com/office/drawing/2014/main" id="{13B1A1FE-E1B4-F144-9731-2A46DEF07764}"/>
              </a:ext>
            </a:extLst>
          </p:cNvPr>
          <p:cNvSpPr txBox="1"/>
          <p:nvPr userDrawn="1"/>
        </p:nvSpPr>
        <p:spPr>
          <a:xfrm>
            <a:off x="5391213" y="736028"/>
            <a:ext cx="2580965" cy="2568722"/>
          </a:xfrm>
          <a:prstGeom prst="ellipse">
            <a:avLst/>
          </a:prstGeom>
          <a:solidFill>
            <a:srgbClr val="9B1E5C"/>
          </a:solidFill>
          <a:effectLst>
            <a:outerShdw dist="215900" dir="2700000" sx="97000" sy="97000" algn="tl" rotWithShape="0">
              <a:prstClr val="black">
                <a:alpha val="24000"/>
              </a:prstClr>
            </a:outerShdw>
          </a:effectLst>
        </p:spPr>
        <p:txBody>
          <a:bodyPr wrap="square" rtlCol="0" anchor="ctr" anchorCtr="0">
            <a:normAutofit/>
          </a:bodyPr>
          <a:lstStyle/>
          <a:p>
            <a:pPr algn="ctr"/>
            <a:endParaRPr lang="en-US" b="1" dirty="0">
              <a:solidFill>
                <a:schemeClr val="bg1"/>
              </a:solidFill>
            </a:endParaRPr>
          </a:p>
        </p:txBody>
      </p:sp>
      <p:sp>
        <p:nvSpPr>
          <p:cNvPr id="11" name="TextBox 10">
            <a:extLst>
              <a:ext uri="{FF2B5EF4-FFF2-40B4-BE49-F238E27FC236}">
                <a16:creationId xmlns:a16="http://schemas.microsoft.com/office/drawing/2014/main" id="{F8DD5F75-649D-7C43-B1AB-FA2C5244873A}"/>
              </a:ext>
            </a:extLst>
          </p:cNvPr>
          <p:cNvSpPr txBox="1"/>
          <p:nvPr userDrawn="1"/>
        </p:nvSpPr>
        <p:spPr>
          <a:xfrm>
            <a:off x="4767687" y="3524660"/>
            <a:ext cx="3011089" cy="2996806"/>
          </a:xfrm>
          <a:prstGeom prst="ellipse">
            <a:avLst/>
          </a:prstGeom>
          <a:solidFill>
            <a:srgbClr val="9B1E5C"/>
          </a:solidFill>
          <a:effectLst>
            <a:outerShdw dist="215900" dir="2700000" sx="97000" sy="97000" algn="tl" rotWithShape="0">
              <a:prstClr val="black">
                <a:alpha val="24000"/>
              </a:prstClr>
            </a:outerShdw>
          </a:effectLst>
        </p:spPr>
        <p:txBody>
          <a:bodyPr wrap="square" rtlCol="0" anchor="ctr" anchorCtr="0">
            <a:normAutofit/>
          </a:bodyPr>
          <a:lstStyle/>
          <a:p>
            <a:pPr algn="ctr"/>
            <a:endParaRPr lang="en-US" b="1" dirty="0">
              <a:solidFill>
                <a:schemeClr val="bg1"/>
              </a:solidFill>
            </a:endParaRPr>
          </a:p>
        </p:txBody>
      </p:sp>
      <p:sp>
        <p:nvSpPr>
          <p:cNvPr id="12" name="TextBox 11">
            <a:extLst>
              <a:ext uri="{FF2B5EF4-FFF2-40B4-BE49-F238E27FC236}">
                <a16:creationId xmlns:a16="http://schemas.microsoft.com/office/drawing/2014/main" id="{B36B3EDA-9C03-1246-A402-90938CF5BAF1}"/>
              </a:ext>
            </a:extLst>
          </p:cNvPr>
          <p:cNvSpPr txBox="1"/>
          <p:nvPr userDrawn="1"/>
        </p:nvSpPr>
        <p:spPr>
          <a:xfrm>
            <a:off x="8637942" y="1795616"/>
            <a:ext cx="2405461" cy="2394051"/>
          </a:xfrm>
          <a:prstGeom prst="ellipse">
            <a:avLst/>
          </a:prstGeom>
          <a:solidFill>
            <a:srgbClr val="9B1E5C"/>
          </a:solidFill>
          <a:effectLst>
            <a:outerShdw dist="101600" dir="2700000" sx="101000" sy="101000" algn="tl" rotWithShape="0">
              <a:prstClr val="black">
                <a:alpha val="14000"/>
              </a:prstClr>
            </a:outerShdw>
          </a:effectLst>
        </p:spPr>
        <p:txBody>
          <a:bodyPr wrap="square" rtlCol="0" anchor="ctr" anchorCtr="0">
            <a:normAutofit/>
          </a:bodyPr>
          <a:lstStyle/>
          <a:p>
            <a:pPr algn="ctr"/>
            <a:endParaRPr lang="en-US" b="1" dirty="0">
              <a:solidFill>
                <a:schemeClr val="bg1"/>
              </a:solidFill>
            </a:endParaRPr>
          </a:p>
        </p:txBody>
      </p:sp>
      <p:sp>
        <p:nvSpPr>
          <p:cNvPr id="13" name="Rectangle 12">
            <a:extLst>
              <a:ext uri="{FF2B5EF4-FFF2-40B4-BE49-F238E27FC236}">
                <a16:creationId xmlns:a16="http://schemas.microsoft.com/office/drawing/2014/main" id="{9C26D848-1E2F-E34C-A524-1BC649EE891E}"/>
              </a:ext>
            </a:extLst>
          </p:cNvPr>
          <p:cNvSpPr/>
          <p:nvPr userDrawn="1"/>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9695EFB-2E86-CB4D-B83E-8DA0BCB72E7C}"/>
              </a:ext>
              <a:ext uri="{C183D7F6-B498-43B3-948B-1728B52AA6E4}">
                <adec:decorative xmlns:adec="http://schemas.microsoft.com/office/drawing/2017/decorative" val="1"/>
              </a:ext>
            </a:extLst>
          </p:cNvPr>
          <p:cNvSpPr/>
          <p:nvPr userDrawn="1"/>
        </p:nvSpPr>
        <p:spPr>
          <a:xfrm>
            <a:off x="10051349" y="5725332"/>
            <a:ext cx="4594279" cy="4594279"/>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7" name="Text Placeholder 6">
            <a:extLst>
              <a:ext uri="{FF2B5EF4-FFF2-40B4-BE49-F238E27FC236}">
                <a16:creationId xmlns:a16="http://schemas.microsoft.com/office/drawing/2014/main" id="{9DDACD1A-56A2-624A-A478-89BD61B62585}"/>
              </a:ext>
            </a:extLst>
          </p:cNvPr>
          <p:cNvSpPr>
            <a:spLocks noGrp="1"/>
          </p:cNvSpPr>
          <p:nvPr>
            <p:ph type="body" sz="quarter" idx="11" hasCustomPrompt="1"/>
          </p:nvPr>
        </p:nvSpPr>
        <p:spPr>
          <a:xfrm>
            <a:off x="1245166" y="2035030"/>
            <a:ext cx="3286882" cy="3339371"/>
          </a:xfrm>
        </p:spPr>
        <p:txBody>
          <a:bodyPr anchor="ctr">
            <a:normAutofit/>
          </a:bodyPr>
          <a:lstStyle>
            <a:lvl1pPr marL="0" indent="0" algn="ctr">
              <a:buNone/>
              <a:defRPr sz="2000"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dirty="0"/>
              <a:t>Subtitle 1</a:t>
            </a:r>
          </a:p>
        </p:txBody>
      </p:sp>
      <p:sp>
        <p:nvSpPr>
          <p:cNvPr id="18" name="Text Placeholder 6">
            <a:extLst>
              <a:ext uri="{FF2B5EF4-FFF2-40B4-BE49-F238E27FC236}">
                <a16:creationId xmlns:a16="http://schemas.microsoft.com/office/drawing/2014/main" id="{B8A91CF1-1644-5B4E-8FD7-DFA4CF5E3F60}"/>
              </a:ext>
            </a:extLst>
          </p:cNvPr>
          <p:cNvSpPr>
            <a:spLocks noGrp="1"/>
          </p:cNvSpPr>
          <p:nvPr>
            <p:ph type="body" sz="quarter" idx="12" hasCustomPrompt="1"/>
          </p:nvPr>
        </p:nvSpPr>
        <p:spPr>
          <a:xfrm>
            <a:off x="4767686" y="3524660"/>
            <a:ext cx="3011090" cy="2996806"/>
          </a:xfrm>
        </p:spPr>
        <p:txBody>
          <a:bodyPr anchor="ctr">
            <a:normAutofit/>
          </a:bodyPr>
          <a:lstStyle>
            <a:lvl1pPr marL="0" indent="0" algn="ctr">
              <a:buNone/>
              <a:defRPr sz="2000"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dirty="0"/>
              <a:t>Subtitle 2</a:t>
            </a:r>
          </a:p>
        </p:txBody>
      </p:sp>
      <p:sp>
        <p:nvSpPr>
          <p:cNvPr id="19" name="Text Placeholder 6">
            <a:extLst>
              <a:ext uri="{FF2B5EF4-FFF2-40B4-BE49-F238E27FC236}">
                <a16:creationId xmlns:a16="http://schemas.microsoft.com/office/drawing/2014/main" id="{D936796C-7C16-5647-A9A3-427B5AF2239F}"/>
              </a:ext>
            </a:extLst>
          </p:cNvPr>
          <p:cNvSpPr>
            <a:spLocks noGrp="1"/>
          </p:cNvSpPr>
          <p:nvPr>
            <p:ph type="body" sz="quarter" idx="13" hasCustomPrompt="1"/>
          </p:nvPr>
        </p:nvSpPr>
        <p:spPr>
          <a:xfrm>
            <a:off x="5391212" y="736028"/>
            <a:ext cx="2580966" cy="2568722"/>
          </a:xfrm>
        </p:spPr>
        <p:txBody>
          <a:bodyPr anchor="ctr">
            <a:normAutofit/>
          </a:bodyPr>
          <a:lstStyle>
            <a:lvl1pPr marL="0" indent="0" algn="ctr">
              <a:buNone/>
              <a:defRPr sz="2000"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dirty="0"/>
              <a:t>Subtitle 3</a:t>
            </a:r>
          </a:p>
        </p:txBody>
      </p:sp>
      <p:sp>
        <p:nvSpPr>
          <p:cNvPr id="20" name="Text Placeholder 6">
            <a:extLst>
              <a:ext uri="{FF2B5EF4-FFF2-40B4-BE49-F238E27FC236}">
                <a16:creationId xmlns:a16="http://schemas.microsoft.com/office/drawing/2014/main" id="{F89C444A-1FC0-A343-96C7-9B5586BAAA1B}"/>
              </a:ext>
            </a:extLst>
          </p:cNvPr>
          <p:cNvSpPr>
            <a:spLocks noGrp="1"/>
          </p:cNvSpPr>
          <p:nvPr>
            <p:ph type="body" sz="quarter" idx="14" hasCustomPrompt="1"/>
          </p:nvPr>
        </p:nvSpPr>
        <p:spPr>
          <a:xfrm>
            <a:off x="8600512" y="1795616"/>
            <a:ext cx="2442891" cy="2394051"/>
          </a:xfrm>
        </p:spPr>
        <p:txBody>
          <a:bodyPr anchor="ctr">
            <a:normAutofit/>
          </a:bodyPr>
          <a:lstStyle>
            <a:lvl1pPr marL="0" indent="0" algn="ctr">
              <a:buNone/>
              <a:defRPr sz="2000"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dirty="0"/>
              <a:t>Subtitle 4</a:t>
            </a:r>
          </a:p>
        </p:txBody>
      </p:sp>
      <p:sp>
        <p:nvSpPr>
          <p:cNvPr id="2" name="Title 1">
            <a:extLst>
              <a:ext uri="{FF2B5EF4-FFF2-40B4-BE49-F238E27FC236}">
                <a16:creationId xmlns:a16="http://schemas.microsoft.com/office/drawing/2014/main" id="{8FF79453-4674-1F9D-DB77-A07BD0764C05}"/>
              </a:ext>
            </a:extLst>
          </p:cNvPr>
          <p:cNvSpPr>
            <a:spLocks noGrp="1"/>
          </p:cNvSpPr>
          <p:nvPr>
            <p:ph type="title" hasCustomPrompt="1"/>
          </p:nvPr>
        </p:nvSpPr>
        <p:spPr>
          <a:xfrm>
            <a:off x="593195" y="584729"/>
            <a:ext cx="4602647" cy="1000645"/>
          </a:xfrm>
        </p:spPr>
        <p:txBody>
          <a:bodyPr>
            <a:normAutofit/>
          </a:bodyPr>
          <a:lstStyle>
            <a:lvl1pPr>
              <a:defRPr sz="4000" b="1"/>
            </a:lvl1pPr>
          </a:lstStyle>
          <a:p>
            <a:r>
              <a:rPr lang="en-US" dirty="0"/>
              <a:t>Slide title</a:t>
            </a:r>
            <a:endParaRPr lang="en-GB" dirty="0"/>
          </a:p>
        </p:txBody>
      </p:sp>
    </p:spTree>
    <p:extLst>
      <p:ext uri="{BB962C8B-B14F-4D97-AF65-F5344CB8AC3E}">
        <p14:creationId xmlns:p14="http://schemas.microsoft.com/office/powerpoint/2010/main" val="10887735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mparison">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D2E5D55-1B91-D044-80D6-EE3FAA65C505}"/>
              </a:ext>
            </a:extLst>
          </p:cNvPr>
          <p:cNvSpPr/>
          <p:nvPr userDrawn="1"/>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21FE4F5-9709-7B41-84FB-95794EE95134}"/>
              </a:ext>
              <a:ext uri="{C183D7F6-B498-43B3-948B-1728B52AA6E4}">
                <adec:decorative xmlns:adec="http://schemas.microsoft.com/office/drawing/2017/decorative" val="1"/>
              </a:ext>
            </a:extLst>
          </p:cNvPr>
          <p:cNvSpPr/>
          <p:nvPr userDrawn="1"/>
        </p:nvSpPr>
        <p:spPr>
          <a:xfrm>
            <a:off x="4185434" y="5646045"/>
            <a:ext cx="4594279" cy="4594279"/>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 name="Text Placeholder 4">
            <a:extLst>
              <a:ext uri="{FF2B5EF4-FFF2-40B4-BE49-F238E27FC236}">
                <a16:creationId xmlns:a16="http://schemas.microsoft.com/office/drawing/2014/main" id="{36D2143F-5CE3-4642-8181-76EE5B1D0C67}"/>
              </a:ext>
            </a:extLst>
          </p:cNvPr>
          <p:cNvSpPr>
            <a:spLocks noGrp="1"/>
          </p:cNvSpPr>
          <p:nvPr>
            <p:ph type="body" sz="quarter" idx="11" hasCustomPrompt="1"/>
          </p:nvPr>
        </p:nvSpPr>
        <p:spPr>
          <a:xfrm>
            <a:off x="593725" y="1651000"/>
            <a:ext cx="10312400" cy="3581400"/>
          </a:xfrm>
        </p:spPr>
        <p:txBody>
          <a:bodyPr>
            <a:normAutofit/>
          </a:bodyPr>
          <a:lstStyle>
            <a:lvl1pPr marL="0" indent="0">
              <a:buNone/>
              <a:defRPr sz="2000">
                <a:solidFill>
                  <a:schemeClr val="tx1"/>
                </a:solidFill>
                <a:latin typeface="Arial" panose="020B0604020202020204" pitchFamily="34" charset="0"/>
                <a:cs typeface="Arial" panose="020B0604020202020204" pitchFamily="34" charset="0"/>
              </a:defRPr>
            </a:lvl1pPr>
            <a:lvl2pPr marL="457200" indent="0">
              <a:buNone/>
              <a:defRPr>
                <a:solidFill>
                  <a:srgbClr val="1D2A5A"/>
                </a:solidFill>
                <a:latin typeface="Arial" panose="020B0604020202020204" pitchFamily="34" charset="0"/>
                <a:cs typeface="Arial" panose="020B0604020202020204" pitchFamily="34" charset="0"/>
              </a:defRPr>
            </a:lvl2pPr>
          </a:lstStyle>
          <a:p>
            <a:pPr lvl="0"/>
            <a:r>
              <a:rPr lang="en-US" dirty="0"/>
              <a:t>Text</a:t>
            </a:r>
          </a:p>
        </p:txBody>
      </p:sp>
      <p:sp>
        <p:nvSpPr>
          <p:cNvPr id="2" name="Title 1">
            <a:extLst>
              <a:ext uri="{FF2B5EF4-FFF2-40B4-BE49-F238E27FC236}">
                <a16:creationId xmlns:a16="http://schemas.microsoft.com/office/drawing/2014/main" id="{230FAAD6-11A6-1933-A303-3891C2644052}"/>
              </a:ext>
            </a:extLst>
          </p:cNvPr>
          <p:cNvSpPr>
            <a:spLocks noGrp="1"/>
          </p:cNvSpPr>
          <p:nvPr>
            <p:ph type="title" hasCustomPrompt="1"/>
          </p:nvPr>
        </p:nvSpPr>
        <p:spPr>
          <a:xfrm>
            <a:off x="593725" y="584729"/>
            <a:ext cx="10312400" cy="998537"/>
          </a:xfrm>
        </p:spPr>
        <p:txBody>
          <a:bodyPr>
            <a:normAutofit/>
          </a:bodyPr>
          <a:lstStyle>
            <a:lvl1pPr>
              <a:defRPr sz="4000" b="1"/>
            </a:lvl1pPr>
          </a:lstStyle>
          <a:p>
            <a:r>
              <a:rPr lang="en-US" dirty="0"/>
              <a:t>Slide title</a:t>
            </a:r>
            <a:endParaRPr lang="en-GB" dirty="0"/>
          </a:p>
        </p:txBody>
      </p:sp>
    </p:spTree>
    <p:extLst>
      <p:ext uri="{BB962C8B-B14F-4D97-AF65-F5344CB8AC3E}">
        <p14:creationId xmlns:p14="http://schemas.microsoft.com/office/powerpoint/2010/main" val="19616737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bg1"/>
        </a:solidFill>
        <a:effectLst/>
      </p:bgPr>
    </p:bg>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020CC3D1-9F23-0E4D-919B-76CC32E31DC6}"/>
              </a:ext>
              <a:ext uri="{C183D7F6-B498-43B3-948B-1728B52AA6E4}">
                <adec:decorative xmlns:adec="http://schemas.microsoft.com/office/drawing/2017/decorative" val="1"/>
              </a:ext>
            </a:extLst>
          </p:cNvPr>
          <p:cNvSpPr/>
          <p:nvPr userDrawn="1"/>
        </p:nvSpPr>
        <p:spPr>
          <a:xfrm>
            <a:off x="4185434" y="5646045"/>
            <a:ext cx="4594279" cy="4594279"/>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8" name="Rectangle 7">
            <a:extLst>
              <a:ext uri="{FF2B5EF4-FFF2-40B4-BE49-F238E27FC236}">
                <a16:creationId xmlns:a16="http://schemas.microsoft.com/office/drawing/2014/main" id="{DC4E18C9-0BEF-4542-9929-FFFD3C6F78E5}"/>
              </a:ext>
            </a:extLst>
          </p:cNvPr>
          <p:cNvSpPr/>
          <p:nvPr userDrawn="1"/>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4">
            <a:extLst>
              <a:ext uri="{FF2B5EF4-FFF2-40B4-BE49-F238E27FC236}">
                <a16:creationId xmlns:a16="http://schemas.microsoft.com/office/drawing/2014/main" id="{CEB57D79-4702-4648-911E-0FA0A82B78C5}"/>
              </a:ext>
            </a:extLst>
          </p:cNvPr>
          <p:cNvSpPr>
            <a:spLocks noGrp="1"/>
          </p:cNvSpPr>
          <p:nvPr>
            <p:ph type="body" sz="quarter" idx="11" hasCustomPrompt="1"/>
          </p:nvPr>
        </p:nvSpPr>
        <p:spPr>
          <a:xfrm>
            <a:off x="593725" y="1651000"/>
            <a:ext cx="10312400" cy="3581400"/>
          </a:xfrm>
        </p:spPr>
        <p:txBody>
          <a:bodyPr>
            <a:normAutofit/>
          </a:bodyPr>
          <a:lstStyle>
            <a:lvl1pPr marL="342900" indent="-342900">
              <a:buClr>
                <a:srgbClr val="487629"/>
              </a:buClr>
              <a:buFont typeface="Wingdings" pitchFamily="2" charset="2"/>
              <a:buChar char="ü"/>
              <a:defRPr sz="2000">
                <a:solidFill>
                  <a:schemeClr val="tx1"/>
                </a:solidFill>
                <a:latin typeface="Arial" panose="020B0604020202020204" pitchFamily="34" charset="0"/>
                <a:cs typeface="Arial" panose="020B0604020202020204" pitchFamily="34" charset="0"/>
              </a:defRPr>
            </a:lvl1pPr>
            <a:lvl2pPr marL="457200" indent="0">
              <a:buNone/>
              <a:defRPr>
                <a:solidFill>
                  <a:srgbClr val="1D2A5A"/>
                </a:solidFill>
                <a:latin typeface="Arial" panose="020B0604020202020204" pitchFamily="34" charset="0"/>
                <a:cs typeface="Arial" panose="020B0604020202020204" pitchFamily="34" charset="0"/>
              </a:defRPr>
            </a:lvl2pPr>
          </a:lstStyle>
          <a:p>
            <a:pPr lvl="0"/>
            <a:r>
              <a:rPr lang="en-US" dirty="0"/>
              <a:t>Bullet point text</a:t>
            </a:r>
          </a:p>
        </p:txBody>
      </p:sp>
      <p:sp>
        <p:nvSpPr>
          <p:cNvPr id="2" name="Title 1">
            <a:extLst>
              <a:ext uri="{FF2B5EF4-FFF2-40B4-BE49-F238E27FC236}">
                <a16:creationId xmlns:a16="http://schemas.microsoft.com/office/drawing/2014/main" id="{B5D48A41-7736-2F10-02D5-780955D868F3}"/>
              </a:ext>
            </a:extLst>
          </p:cNvPr>
          <p:cNvSpPr>
            <a:spLocks noGrp="1"/>
          </p:cNvSpPr>
          <p:nvPr>
            <p:ph type="title" hasCustomPrompt="1"/>
          </p:nvPr>
        </p:nvSpPr>
        <p:spPr>
          <a:xfrm>
            <a:off x="593196" y="582319"/>
            <a:ext cx="10312400" cy="998537"/>
          </a:xfrm>
        </p:spPr>
        <p:txBody>
          <a:bodyPr>
            <a:normAutofit/>
          </a:bodyPr>
          <a:lstStyle>
            <a:lvl1pPr>
              <a:defRPr sz="4000" b="1"/>
            </a:lvl1pPr>
          </a:lstStyle>
          <a:p>
            <a:r>
              <a:rPr lang="en-US" dirty="0"/>
              <a:t>Slide title</a:t>
            </a:r>
            <a:endParaRPr lang="en-GB" dirty="0"/>
          </a:p>
        </p:txBody>
      </p:sp>
    </p:spTree>
    <p:extLst>
      <p:ext uri="{BB962C8B-B14F-4D97-AF65-F5344CB8AC3E}">
        <p14:creationId xmlns:p14="http://schemas.microsoft.com/office/powerpoint/2010/main" val="1965916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chemeClr val="bg1"/>
        </a:solidFill>
        <a:effectLst/>
      </p:bgPr>
    </p:bg>
    <p:spTree>
      <p:nvGrpSpPr>
        <p:cNvPr id="1" name=""/>
        <p:cNvGrpSpPr/>
        <p:nvPr/>
      </p:nvGrpSpPr>
      <p:grpSpPr>
        <a:xfrm>
          <a:off x="0" y="0"/>
          <a:ext cx="0" cy="0"/>
          <a:chOff x="0" y="0"/>
          <a:chExt cx="0" cy="0"/>
        </a:xfrm>
      </p:grpSpPr>
      <p:sp>
        <p:nvSpPr>
          <p:cNvPr id="10" name="Media Placeholder 3" descr="Media placeholder">
            <a:extLst>
              <a:ext uri="{FF2B5EF4-FFF2-40B4-BE49-F238E27FC236}">
                <a16:creationId xmlns:a16="http://schemas.microsoft.com/office/drawing/2014/main" id="{09FDA4F8-ABB1-3041-89EB-B04EC797DAFF}"/>
              </a:ext>
            </a:extLst>
          </p:cNvPr>
          <p:cNvSpPr>
            <a:spLocks noGrp="1" noChangeAspect="1"/>
          </p:cNvSpPr>
          <p:nvPr>
            <p:ph type="media" sz="quarter" idx="10" hasCustomPrompt="1"/>
          </p:nvPr>
        </p:nvSpPr>
        <p:spPr>
          <a:xfrm>
            <a:off x="593196" y="1675526"/>
            <a:ext cx="7595541" cy="3458704"/>
          </a:xfrm>
          <a:prstGeom prst="rect">
            <a:avLst/>
          </a:prstGeom>
          <a:solidFill>
            <a:schemeClr val="bg1">
              <a:lumMod val="85000"/>
            </a:schemeClr>
          </a:solidFill>
        </p:spPr>
        <p:txBody>
          <a:bodyPr bIns="792000" anchor="ctr"/>
          <a:lstStyle>
            <a:lvl1pPr marL="0" indent="0" algn="ctr">
              <a:buNone/>
              <a:defRPr>
                <a:latin typeface="Arial" panose="020B0604020202020204" pitchFamily="34" charset="0"/>
                <a:cs typeface="Arial" panose="020B0604020202020204" pitchFamily="34" charset="0"/>
              </a:defRPr>
            </a:lvl1pPr>
          </a:lstStyle>
          <a:p>
            <a:r>
              <a:rPr lang="en-US" dirty="0"/>
              <a:t>Media placeholder</a:t>
            </a:r>
          </a:p>
        </p:txBody>
      </p:sp>
      <p:sp>
        <p:nvSpPr>
          <p:cNvPr id="11" name="Oval 10">
            <a:extLst>
              <a:ext uri="{FF2B5EF4-FFF2-40B4-BE49-F238E27FC236}">
                <a16:creationId xmlns:a16="http://schemas.microsoft.com/office/drawing/2014/main" id="{369FD3CF-D26D-DE48-B216-6F5CDBF3E456}"/>
              </a:ext>
              <a:ext uri="{C183D7F6-B498-43B3-948B-1728B52AA6E4}">
                <adec:decorative xmlns:adec="http://schemas.microsoft.com/office/drawing/2017/decorative" val="1"/>
              </a:ext>
            </a:extLst>
          </p:cNvPr>
          <p:cNvSpPr/>
          <p:nvPr userDrawn="1"/>
        </p:nvSpPr>
        <p:spPr>
          <a:xfrm>
            <a:off x="9154886" y="-2496469"/>
            <a:ext cx="4947941" cy="4989298"/>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2" name="Rectangle 11">
            <a:extLst>
              <a:ext uri="{FF2B5EF4-FFF2-40B4-BE49-F238E27FC236}">
                <a16:creationId xmlns:a16="http://schemas.microsoft.com/office/drawing/2014/main" id="{8577A35E-C17E-3347-95FB-0DBDC50F0E3F}"/>
              </a:ext>
            </a:extLst>
          </p:cNvPr>
          <p:cNvSpPr/>
          <p:nvPr userDrawn="1"/>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B0D7D5-68D0-5F3B-95EC-10615A00F8AE}"/>
              </a:ext>
            </a:extLst>
          </p:cNvPr>
          <p:cNvSpPr>
            <a:spLocks noGrp="1"/>
          </p:cNvSpPr>
          <p:nvPr>
            <p:ph type="title" hasCustomPrompt="1"/>
          </p:nvPr>
        </p:nvSpPr>
        <p:spPr>
          <a:xfrm>
            <a:off x="593196" y="584729"/>
            <a:ext cx="7595541" cy="998537"/>
          </a:xfrm>
        </p:spPr>
        <p:txBody>
          <a:bodyPr>
            <a:normAutofit/>
          </a:bodyPr>
          <a:lstStyle>
            <a:lvl1pPr>
              <a:defRPr sz="4000" b="1"/>
            </a:lvl1pPr>
          </a:lstStyle>
          <a:p>
            <a:r>
              <a:rPr lang="en-US" dirty="0"/>
              <a:t>Slide title</a:t>
            </a:r>
            <a:endParaRPr lang="en-GB" dirty="0"/>
          </a:p>
        </p:txBody>
      </p:sp>
    </p:spTree>
    <p:extLst>
      <p:ext uri="{BB962C8B-B14F-4D97-AF65-F5344CB8AC3E}">
        <p14:creationId xmlns:p14="http://schemas.microsoft.com/office/powerpoint/2010/main" val="7294980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Vertical Text">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874153E-43D4-E04A-B389-5661BA0FDF6C}"/>
              </a:ext>
            </a:extLst>
          </p:cNvPr>
          <p:cNvSpPr/>
          <p:nvPr userDrawn="1"/>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5AC240B-4B06-9042-B665-A857F4156A1D}"/>
              </a:ext>
              <a:ext uri="{C183D7F6-B498-43B3-948B-1728B52AA6E4}">
                <adec:decorative xmlns:adec="http://schemas.microsoft.com/office/drawing/2017/decorative" val="1"/>
              </a:ext>
            </a:extLst>
          </p:cNvPr>
          <p:cNvSpPr/>
          <p:nvPr userDrawn="1"/>
        </p:nvSpPr>
        <p:spPr>
          <a:xfrm>
            <a:off x="4094353" y="5646045"/>
            <a:ext cx="4594279" cy="4594279"/>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3" name="Text Placeholder 4">
            <a:extLst>
              <a:ext uri="{FF2B5EF4-FFF2-40B4-BE49-F238E27FC236}">
                <a16:creationId xmlns:a16="http://schemas.microsoft.com/office/drawing/2014/main" id="{EF8B8E52-7E4E-634C-9D4E-808E1D797E09}"/>
              </a:ext>
            </a:extLst>
          </p:cNvPr>
          <p:cNvSpPr>
            <a:spLocks noGrp="1"/>
          </p:cNvSpPr>
          <p:nvPr>
            <p:ph type="body" sz="quarter" idx="11" hasCustomPrompt="1"/>
          </p:nvPr>
        </p:nvSpPr>
        <p:spPr>
          <a:xfrm>
            <a:off x="593725" y="1651000"/>
            <a:ext cx="6078008" cy="3581400"/>
          </a:xfrm>
        </p:spPr>
        <p:txBody>
          <a:bodyPr>
            <a:normAutofit/>
          </a:bodyPr>
          <a:lstStyle>
            <a:lvl1pPr marL="0" indent="0">
              <a:buNone/>
              <a:defRPr sz="2000">
                <a:solidFill>
                  <a:schemeClr val="tx1"/>
                </a:solidFill>
                <a:latin typeface="Arial" panose="020B0604020202020204" pitchFamily="34" charset="0"/>
                <a:cs typeface="Arial" panose="020B0604020202020204" pitchFamily="34" charset="0"/>
              </a:defRPr>
            </a:lvl1pPr>
            <a:lvl2pPr marL="457200" indent="0">
              <a:buNone/>
              <a:defRPr>
                <a:solidFill>
                  <a:srgbClr val="1D2A5A"/>
                </a:solidFill>
                <a:latin typeface="Arial" panose="020B0604020202020204" pitchFamily="34" charset="0"/>
                <a:cs typeface="Arial" panose="020B0604020202020204" pitchFamily="34" charset="0"/>
              </a:defRPr>
            </a:lvl2pPr>
          </a:lstStyle>
          <a:p>
            <a:pPr lvl="0"/>
            <a:r>
              <a:rPr lang="en-US" dirty="0"/>
              <a:t>Text</a:t>
            </a:r>
          </a:p>
        </p:txBody>
      </p:sp>
      <p:sp>
        <p:nvSpPr>
          <p:cNvPr id="5" name="Chart Placeholder 4" descr="Chart placeholder">
            <a:extLst>
              <a:ext uri="{FF2B5EF4-FFF2-40B4-BE49-F238E27FC236}">
                <a16:creationId xmlns:a16="http://schemas.microsoft.com/office/drawing/2014/main" id="{322E5C85-8CD9-37BE-F702-9DE3663C256A}"/>
              </a:ext>
            </a:extLst>
          </p:cNvPr>
          <p:cNvSpPr>
            <a:spLocks noGrp="1"/>
          </p:cNvSpPr>
          <p:nvPr>
            <p:ph type="chart" sz="quarter" idx="12" hasCustomPrompt="1"/>
          </p:nvPr>
        </p:nvSpPr>
        <p:spPr>
          <a:xfrm>
            <a:off x="6759575" y="584200"/>
            <a:ext cx="5273675" cy="5062538"/>
          </a:xfrm>
        </p:spPr>
        <p:txBody>
          <a:bodyPr bIns="792000" anchor="ctr" anchorCtr="0"/>
          <a:lstStyle>
            <a:lvl1pPr marL="0" indent="0" algn="ctr">
              <a:buNone/>
              <a:defRPr>
                <a:latin typeface="Arial" panose="020B0604020202020204" pitchFamily="34" charset="0"/>
                <a:cs typeface="Arial" panose="020B0604020202020204" pitchFamily="34" charset="0"/>
              </a:defRPr>
            </a:lvl1pPr>
          </a:lstStyle>
          <a:p>
            <a:r>
              <a:rPr lang="en-GB" dirty="0"/>
              <a:t>Chart placeholder</a:t>
            </a:r>
          </a:p>
        </p:txBody>
      </p:sp>
      <p:sp>
        <p:nvSpPr>
          <p:cNvPr id="2" name="Title 1">
            <a:extLst>
              <a:ext uri="{FF2B5EF4-FFF2-40B4-BE49-F238E27FC236}">
                <a16:creationId xmlns:a16="http://schemas.microsoft.com/office/drawing/2014/main" id="{C8EF4230-C6D2-AE7F-CA14-BC61C3108AE7}"/>
              </a:ext>
            </a:extLst>
          </p:cNvPr>
          <p:cNvSpPr>
            <a:spLocks noGrp="1"/>
          </p:cNvSpPr>
          <p:nvPr>
            <p:ph type="title" hasCustomPrompt="1"/>
          </p:nvPr>
        </p:nvSpPr>
        <p:spPr>
          <a:xfrm>
            <a:off x="593724" y="593177"/>
            <a:ext cx="6078007" cy="998537"/>
          </a:xfrm>
        </p:spPr>
        <p:txBody>
          <a:bodyPr>
            <a:normAutofit/>
          </a:bodyPr>
          <a:lstStyle>
            <a:lvl1pPr>
              <a:defRPr sz="4000" b="1"/>
            </a:lvl1pPr>
          </a:lstStyle>
          <a:p>
            <a:r>
              <a:rPr lang="en-US" dirty="0"/>
              <a:t>Slide title</a:t>
            </a:r>
            <a:endParaRPr lang="en-GB" dirty="0"/>
          </a:p>
        </p:txBody>
      </p:sp>
    </p:spTree>
    <p:extLst>
      <p:ext uri="{BB962C8B-B14F-4D97-AF65-F5344CB8AC3E}">
        <p14:creationId xmlns:p14="http://schemas.microsoft.com/office/powerpoint/2010/main" val="20854039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Vertical Title and Tex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105E56-9D3C-4546-8FA0-C7E8F5698F95}"/>
              </a:ext>
            </a:extLst>
          </p:cNvPr>
          <p:cNvSpPr/>
          <p:nvPr userDrawn="1"/>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A47B1B8-9F87-0246-9CF0-AA0B16DCA1E5}"/>
              </a:ext>
              <a:ext uri="{C183D7F6-B498-43B3-948B-1728B52AA6E4}">
                <adec:decorative xmlns:adec="http://schemas.microsoft.com/office/drawing/2017/decorative" val="1"/>
              </a:ext>
            </a:extLst>
          </p:cNvPr>
          <p:cNvSpPr/>
          <p:nvPr userDrawn="1"/>
        </p:nvSpPr>
        <p:spPr>
          <a:xfrm>
            <a:off x="8919152" y="-3885928"/>
            <a:ext cx="6181747" cy="6181747"/>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 name="Chart Placeholder 2" descr="Chart placeholder">
            <a:extLst>
              <a:ext uri="{FF2B5EF4-FFF2-40B4-BE49-F238E27FC236}">
                <a16:creationId xmlns:a16="http://schemas.microsoft.com/office/drawing/2014/main" id="{97F0A1BC-C251-B73C-15EE-AD5B2262EF8B}"/>
              </a:ext>
            </a:extLst>
          </p:cNvPr>
          <p:cNvSpPr>
            <a:spLocks noGrp="1"/>
          </p:cNvSpPr>
          <p:nvPr>
            <p:ph type="chart" sz="quarter" idx="11" hasCustomPrompt="1"/>
          </p:nvPr>
        </p:nvSpPr>
        <p:spPr>
          <a:xfrm>
            <a:off x="2460625" y="1666430"/>
            <a:ext cx="7554913" cy="4759770"/>
          </a:xfrm>
        </p:spPr>
        <p:txBody>
          <a:bodyPr bIns="792000" anchor="ctr"/>
          <a:lstStyle>
            <a:lvl1pPr marL="0" indent="0" algn="ctr">
              <a:buNone/>
              <a:defRPr/>
            </a:lvl1pPr>
          </a:lstStyle>
          <a:p>
            <a:r>
              <a:rPr lang="en-GB" dirty="0"/>
              <a:t>Chart placeholder</a:t>
            </a:r>
          </a:p>
        </p:txBody>
      </p:sp>
      <p:sp>
        <p:nvSpPr>
          <p:cNvPr id="2" name="Title 1">
            <a:extLst>
              <a:ext uri="{FF2B5EF4-FFF2-40B4-BE49-F238E27FC236}">
                <a16:creationId xmlns:a16="http://schemas.microsoft.com/office/drawing/2014/main" id="{17284D10-B14C-A789-D938-C8DD4F67ACB8}"/>
              </a:ext>
            </a:extLst>
          </p:cNvPr>
          <p:cNvSpPr>
            <a:spLocks noGrp="1"/>
          </p:cNvSpPr>
          <p:nvPr>
            <p:ph type="title" hasCustomPrompt="1"/>
          </p:nvPr>
        </p:nvSpPr>
        <p:spPr>
          <a:xfrm>
            <a:off x="593195" y="584729"/>
            <a:ext cx="8439709" cy="998537"/>
          </a:xfrm>
        </p:spPr>
        <p:txBody>
          <a:bodyPr>
            <a:normAutofit/>
          </a:bodyPr>
          <a:lstStyle>
            <a:lvl1pPr>
              <a:defRPr sz="4000" b="1"/>
            </a:lvl1pPr>
          </a:lstStyle>
          <a:p>
            <a:r>
              <a:rPr lang="en-US" dirty="0"/>
              <a:t>Slide title</a:t>
            </a:r>
            <a:endParaRPr lang="en-GB" dirty="0"/>
          </a:p>
        </p:txBody>
      </p:sp>
    </p:spTree>
    <p:extLst>
      <p:ext uri="{BB962C8B-B14F-4D97-AF65-F5344CB8AC3E}">
        <p14:creationId xmlns:p14="http://schemas.microsoft.com/office/powerpoint/2010/main" val="17848989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8D2AC4-8874-294A-81A8-A92A267D17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1FB5C8A-B834-2743-9BA7-8B50715BD1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0852092-03A2-2744-BAAF-8B7A44C48D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402D72-375A-5A48-BF08-9E2B576A4A5D}" type="datetimeFigureOut">
              <a:rPr lang="en-US" smtClean="0"/>
              <a:t>3/16/2025</a:t>
            </a:fld>
            <a:endParaRPr lang="en-US"/>
          </a:p>
        </p:txBody>
      </p:sp>
      <p:sp>
        <p:nvSpPr>
          <p:cNvPr id="5" name="Footer Placeholder 4">
            <a:extLst>
              <a:ext uri="{FF2B5EF4-FFF2-40B4-BE49-F238E27FC236}">
                <a16:creationId xmlns:a16="http://schemas.microsoft.com/office/drawing/2014/main" id="{2DA75FFA-9F8E-2F4A-A75D-F9CECBF055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88E9A8B-1FD2-C84A-A4D5-8B8864C373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0E78A3-F829-E742-866A-540630A223CF}" type="slidenum">
              <a:rPr lang="en-US" smtClean="0"/>
              <a:t>‹#›</a:t>
            </a:fld>
            <a:endParaRPr lang="en-US"/>
          </a:p>
        </p:txBody>
      </p:sp>
      <p:sp>
        <p:nvSpPr>
          <p:cNvPr id="7" name="Oval 6">
            <a:extLst>
              <a:ext uri="{FF2B5EF4-FFF2-40B4-BE49-F238E27FC236}">
                <a16:creationId xmlns:a16="http://schemas.microsoft.com/office/drawing/2014/main" id="{F79A6959-6324-174B-9B39-E5D16F3B24E4}"/>
              </a:ext>
              <a:ext uri="{C183D7F6-B498-43B3-948B-1728B52AA6E4}">
                <adec:decorative xmlns:adec="http://schemas.microsoft.com/office/drawing/2017/decorative" val="1"/>
              </a:ext>
            </a:extLst>
          </p:cNvPr>
          <p:cNvSpPr/>
          <p:nvPr userDrawn="1"/>
        </p:nvSpPr>
        <p:spPr>
          <a:xfrm>
            <a:off x="-314497" y="5281202"/>
            <a:ext cx="3351716" cy="3351716"/>
          </a:xfrm>
          <a:prstGeom prst="ellipse">
            <a:avLst/>
          </a:prstGeom>
          <a:solidFill>
            <a:schemeClr val="tx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8" name="Oval 7">
            <a:extLst>
              <a:ext uri="{FF2B5EF4-FFF2-40B4-BE49-F238E27FC236}">
                <a16:creationId xmlns:a16="http://schemas.microsoft.com/office/drawing/2014/main" id="{B1D2CA3D-87D4-B74C-A7BD-1646D1F760E2}"/>
              </a:ext>
              <a:ext uri="{C183D7F6-B498-43B3-948B-1728B52AA6E4}">
                <adec:decorative xmlns:adec="http://schemas.microsoft.com/office/drawing/2017/decorative" val="1"/>
              </a:ext>
            </a:extLst>
          </p:cNvPr>
          <p:cNvSpPr/>
          <p:nvPr userDrawn="1"/>
        </p:nvSpPr>
        <p:spPr>
          <a:xfrm>
            <a:off x="-529126" y="5281202"/>
            <a:ext cx="3351716" cy="33517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9" name="Picture 8">
            <a:extLst>
              <a:ext uri="{FF2B5EF4-FFF2-40B4-BE49-F238E27FC236}">
                <a16:creationId xmlns:a16="http://schemas.microsoft.com/office/drawing/2014/main" id="{D650897C-237F-AA43-A7C1-469A0463B915}"/>
              </a:ext>
              <a:ext uri="{C183D7F6-B498-43B3-948B-1728B52AA6E4}">
                <adec:decorative xmlns:adec="http://schemas.microsoft.com/office/drawing/2017/decorative" val="1"/>
              </a:ext>
            </a:extLst>
          </p:cNvPr>
          <p:cNvPicPr>
            <a:picLocks noChangeAspect="1"/>
          </p:cNvPicPr>
          <p:nvPr userDrawn="1"/>
        </p:nvPicPr>
        <p:blipFill>
          <a:blip r:embed="rId14"/>
          <a:stretch>
            <a:fillRect/>
          </a:stretch>
        </p:blipFill>
        <p:spPr>
          <a:xfrm>
            <a:off x="324909" y="5906224"/>
            <a:ext cx="1784742" cy="555130"/>
          </a:xfrm>
          <a:prstGeom prst="rect">
            <a:avLst/>
          </a:prstGeom>
        </p:spPr>
      </p:pic>
    </p:spTree>
    <p:extLst>
      <p:ext uri="{BB962C8B-B14F-4D97-AF65-F5344CB8AC3E}">
        <p14:creationId xmlns:p14="http://schemas.microsoft.com/office/powerpoint/2010/main" val="30805744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51" r:id="rId3"/>
    <p:sldLayoutId id="2147483652" r:id="rId4"/>
    <p:sldLayoutId id="2147483653" r:id="rId5"/>
    <p:sldLayoutId id="2147483654" r:id="rId6"/>
    <p:sldLayoutId id="2147483656" r:id="rId7"/>
    <p:sldLayoutId id="2147483658" r:id="rId8"/>
    <p:sldLayoutId id="2147483659" r:id="rId9"/>
    <p:sldLayoutId id="2147483657" r:id="rId10"/>
    <p:sldLayoutId id="2147483663" r:id="rId11"/>
    <p:sldLayoutId id="2147483676" r:id="rId12"/>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600"/>
        </a:spcBef>
        <a:spcAft>
          <a:spcPts val="60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600"/>
        </a:spcBef>
        <a:spcAft>
          <a:spcPts val="60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600"/>
        </a:spcBef>
        <a:spcAft>
          <a:spcPts val="60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600"/>
        </a:spcBef>
        <a:spcAft>
          <a:spcPts val="60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8D2AC4-8874-294A-81A8-A92A267D17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1FB5C8A-B834-2743-9BA7-8B50715BD1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852092-03A2-2744-BAAF-8B7A44C48D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402D72-375A-5A48-BF08-9E2B576A4A5D}" type="datetimeFigureOut">
              <a:rPr lang="en-US" smtClean="0"/>
              <a:t>3/16/2025</a:t>
            </a:fld>
            <a:endParaRPr lang="en-US"/>
          </a:p>
        </p:txBody>
      </p:sp>
      <p:sp>
        <p:nvSpPr>
          <p:cNvPr id="5" name="Footer Placeholder 4">
            <a:extLst>
              <a:ext uri="{FF2B5EF4-FFF2-40B4-BE49-F238E27FC236}">
                <a16:creationId xmlns:a16="http://schemas.microsoft.com/office/drawing/2014/main" id="{2DA75FFA-9F8E-2F4A-A75D-F9CECBF055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88E9A8B-1FD2-C84A-A4D5-8B8864C373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0E78A3-F829-E742-866A-540630A223CF}" type="slidenum">
              <a:rPr lang="en-US" smtClean="0"/>
              <a:t>‹#›</a:t>
            </a:fld>
            <a:endParaRPr lang="en-US"/>
          </a:p>
        </p:txBody>
      </p:sp>
      <p:sp>
        <p:nvSpPr>
          <p:cNvPr id="7" name="Oval 6">
            <a:extLst>
              <a:ext uri="{FF2B5EF4-FFF2-40B4-BE49-F238E27FC236}">
                <a16:creationId xmlns:a16="http://schemas.microsoft.com/office/drawing/2014/main" id="{F79A6959-6324-174B-9B39-E5D16F3B24E4}"/>
              </a:ext>
              <a:ext uri="{C183D7F6-B498-43B3-948B-1728B52AA6E4}">
                <adec:decorative xmlns:adec="http://schemas.microsoft.com/office/drawing/2017/decorative" val="1"/>
              </a:ext>
            </a:extLst>
          </p:cNvPr>
          <p:cNvSpPr/>
          <p:nvPr userDrawn="1"/>
        </p:nvSpPr>
        <p:spPr>
          <a:xfrm>
            <a:off x="-314497" y="5281202"/>
            <a:ext cx="3351716" cy="3351716"/>
          </a:xfrm>
          <a:prstGeom prst="ellipse">
            <a:avLst/>
          </a:prstGeom>
          <a:solidFill>
            <a:schemeClr val="tx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8" name="Oval 7">
            <a:extLst>
              <a:ext uri="{FF2B5EF4-FFF2-40B4-BE49-F238E27FC236}">
                <a16:creationId xmlns:a16="http://schemas.microsoft.com/office/drawing/2014/main" id="{B1D2CA3D-87D4-B74C-A7BD-1646D1F760E2}"/>
              </a:ext>
              <a:ext uri="{C183D7F6-B498-43B3-948B-1728B52AA6E4}">
                <adec:decorative xmlns:adec="http://schemas.microsoft.com/office/drawing/2017/decorative" val="1"/>
              </a:ext>
            </a:extLst>
          </p:cNvPr>
          <p:cNvSpPr/>
          <p:nvPr userDrawn="1"/>
        </p:nvSpPr>
        <p:spPr>
          <a:xfrm>
            <a:off x="-529126" y="5281202"/>
            <a:ext cx="3351716" cy="33517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pic>
        <p:nvPicPr>
          <p:cNvPr id="9" name="Picture 8">
            <a:extLst>
              <a:ext uri="{FF2B5EF4-FFF2-40B4-BE49-F238E27FC236}">
                <a16:creationId xmlns:a16="http://schemas.microsoft.com/office/drawing/2014/main" id="{D650897C-237F-AA43-A7C1-469A0463B915}"/>
              </a:ext>
              <a:ext uri="{C183D7F6-B498-43B3-948B-1728B52AA6E4}">
                <adec:decorative xmlns:adec="http://schemas.microsoft.com/office/drawing/2017/decorative" val="1"/>
              </a:ext>
            </a:extLst>
          </p:cNvPr>
          <p:cNvPicPr>
            <a:picLocks noChangeAspect="1"/>
          </p:cNvPicPr>
          <p:nvPr userDrawn="1"/>
        </p:nvPicPr>
        <p:blipFill>
          <a:blip r:embed="rId13"/>
          <a:stretch>
            <a:fillRect/>
          </a:stretch>
        </p:blipFill>
        <p:spPr>
          <a:xfrm>
            <a:off x="324909" y="5906224"/>
            <a:ext cx="1784742" cy="555130"/>
          </a:xfrm>
          <a:prstGeom prst="rect">
            <a:avLst/>
          </a:prstGeom>
        </p:spPr>
      </p:pic>
    </p:spTree>
    <p:extLst>
      <p:ext uri="{BB962C8B-B14F-4D97-AF65-F5344CB8AC3E}">
        <p14:creationId xmlns:p14="http://schemas.microsoft.com/office/powerpoint/2010/main" val="227978892"/>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youtube.com/watch?v=uhPyrpJLAIc" TargetMode="Externa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greatermanchester-ca.gov.uk/what-we-do/research/research-cost-benefit-analysis/" TargetMode="Externa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eur02.safelinks.protection.outlook.com/?url=https%3A%2F%2Fwww.gov.uk%2Fgovernment%2Fpublications%2Floneliness-annual-report-the-second-year%2Floneliness-annual-report-january-2021%23%3A~%3Atext%3DGovernment%2520has%2520continued%2520to%2520improve%2C537%2520per%2520person%2520per%2520year.&amp;data=05%7C01%7Cgail.harvey%40norfolk.gov.uk%7C9d5c1b0df2eb4b74bae008dbbf7976e0%7C1419177e57e04f0faff0fd61b549d10e%7C0%7C0%7C638314300621220955%7CUnknown%7CTWFpbGZsb3d8eyJWIjoiMC4wLjAwMDAiLCJQIjoiV2luMzIiLCJBTiI6Ik1haWwiLCJXVCI6Mn0%3D%7C3000%7C%7C%7C&amp;sdata=wbFI%2BQ%2BULSIXvLhsOwWzoYCpwaxVjR2XTLgskUqvmK8%3D&amp;reserved=0" TargetMode="Externa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sv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hyperlink" Target="https://www.gov.uk/government/publications/digital-inclusion-action-plan-first-steps" TargetMode="External"/><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23.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24.svg"/></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08B7FD-F029-F746-9354-F3D6F2D5B29A}"/>
              </a:ext>
            </a:extLst>
          </p:cNvPr>
          <p:cNvSpPr>
            <a:spLocks noGrp="1"/>
          </p:cNvSpPr>
          <p:nvPr>
            <p:ph type="title"/>
          </p:nvPr>
        </p:nvSpPr>
        <p:spPr>
          <a:xfrm>
            <a:off x="3810496" y="3940503"/>
            <a:ext cx="5388835" cy="2588632"/>
          </a:xfrm>
        </p:spPr>
        <p:txBody>
          <a:bodyPr vert="horz" lIns="91440" tIns="45720" rIns="91440" bIns="45720" rtlCol="0" anchor="t">
            <a:noAutofit/>
          </a:bodyPr>
          <a:lstStyle/>
          <a:p>
            <a:r>
              <a:rPr lang="en-US" sz="2400" kern="1200" dirty="0">
                <a:solidFill>
                  <a:schemeClr val="tx1"/>
                </a:solidFill>
                <a:latin typeface="+mj-lt"/>
                <a:ea typeface="+mj-ea"/>
                <a:cs typeface="+mj-cs"/>
              </a:rPr>
              <a:t>Overview of Norfolk County Council’s Digital Inclusion Programme and Tech Skills for Life </a:t>
            </a:r>
            <a:r>
              <a:rPr lang="en-US" sz="2400" kern="1200">
                <a:solidFill>
                  <a:schemeClr val="tx1"/>
                </a:solidFill>
                <a:latin typeface="+mj-lt"/>
                <a:ea typeface="+mj-ea"/>
                <a:cs typeface="+mj-cs"/>
              </a:rPr>
              <a:t>– 20250310</a:t>
            </a:r>
            <a:br>
              <a:rPr lang="en-US" sz="2400" kern="1200" dirty="0">
                <a:solidFill>
                  <a:schemeClr val="tx1"/>
                </a:solidFill>
                <a:latin typeface="+mj-lt"/>
                <a:ea typeface="+mj-ea"/>
                <a:cs typeface="+mj-cs"/>
              </a:rPr>
            </a:br>
            <a:br>
              <a:rPr lang="en-US" sz="2400" kern="1200" dirty="0">
                <a:solidFill>
                  <a:schemeClr val="tx1"/>
                </a:solidFill>
                <a:latin typeface="+mj-lt"/>
                <a:ea typeface="+mj-ea"/>
                <a:cs typeface="+mj-cs"/>
              </a:rPr>
            </a:br>
            <a:r>
              <a:rPr lang="en-US" sz="1800" kern="1200" dirty="0">
                <a:solidFill>
                  <a:schemeClr val="tx1"/>
                </a:solidFill>
                <a:latin typeface="+mj-lt"/>
                <a:ea typeface="+mj-ea"/>
                <a:cs typeface="+mj-cs"/>
              </a:rPr>
              <a:t>Gail Harvey – Digital Inclusion Programme Manager </a:t>
            </a:r>
          </a:p>
        </p:txBody>
      </p:sp>
      <p:pic>
        <p:nvPicPr>
          <p:cNvPr id="8" name="Picture 7">
            <a:extLst>
              <a:ext uri="{FF2B5EF4-FFF2-40B4-BE49-F238E27FC236}">
                <a16:creationId xmlns:a16="http://schemas.microsoft.com/office/drawing/2014/main" id="{51D5A787-40B9-276D-B5AA-AFD4CA85FCDA}"/>
              </a:ext>
            </a:extLst>
          </p:cNvPr>
          <p:cNvPicPr>
            <a:picLocks noChangeAspect="1"/>
          </p:cNvPicPr>
          <p:nvPr/>
        </p:nvPicPr>
        <p:blipFill rotWithShape="1">
          <a:blip r:embed="rId3"/>
          <a:srcRect t="3898" r="-1" b="6268"/>
          <a:stretch/>
        </p:blipFill>
        <p:spPr>
          <a:xfrm>
            <a:off x="1246573" y="10"/>
            <a:ext cx="3913632" cy="2285224"/>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p:spPr>
      </p:pic>
      <p:pic>
        <p:nvPicPr>
          <p:cNvPr id="6" name="Content Placeholder 5" descr="Woman using laptop">
            <a:extLst>
              <a:ext uri="{FF2B5EF4-FFF2-40B4-BE49-F238E27FC236}">
                <a16:creationId xmlns:a16="http://schemas.microsoft.com/office/drawing/2014/main" id="{704A70C0-0162-2317-7663-51B68ABBD8A2}"/>
              </a:ext>
            </a:extLst>
          </p:cNvPr>
          <p:cNvPicPr>
            <a:picLocks noGrp="1" noChangeAspect="1"/>
          </p:cNvPicPr>
          <p:nvPr>
            <p:ph type="pic" sz="quarter" idx="4294967295"/>
          </p:nvPr>
        </p:nvPicPr>
        <p:blipFill rotWithShape="1">
          <a:blip r:embed="rId4">
            <a:extLst>
              <a:ext uri="{28A0092B-C50C-407E-A947-70E740481C1C}">
                <a14:useLocalDpi xmlns:a14="http://schemas.microsoft.com/office/drawing/2010/main" val="0"/>
              </a:ext>
            </a:extLst>
          </a:blip>
          <a:srcRect l="24170" r="21421" b="2"/>
          <a:stretch/>
        </p:blipFill>
        <p:spPr>
          <a:xfrm>
            <a:off x="20" y="2288331"/>
            <a:ext cx="3564618" cy="4569668"/>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p:spPr>
      </p:pic>
      <p:pic>
        <p:nvPicPr>
          <p:cNvPr id="7" name="Picture 6" descr="Man consulting with a doctor">
            <a:extLst>
              <a:ext uri="{FF2B5EF4-FFF2-40B4-BE49-F238E27FC236}">
                <a16:creationId xmlns:a16="http://schemas.microsoft.com/office/drawing/2014/main" id="{EB82F01D-2546-E295-40CB-F187C4696B88}"/>
              </a:ext>
            </a:extLst>
          </p:cNvPr>
          <p:cNvPicPr>
            <a:picLocks noChangeAspect="1"/>
          </p:cNvPicPr>
          <p:nvPr/>
        </p:nvPicPr>
        <p:blipFill rotWithShape="1">
          <a:blip r:embed="rId5">
            <a:extLst>
              <a:ext uri="{28A0092B-C50C-407E-A947-70E740481C1C}">
                <a14:useLocalDpi xmlns:a14="http://schemas.microsoft.com/office/drawing/2010/main" val="0"/>
              </a:ext>
            </a:extLst>
          </a:blip>
          <a:srcRect l="12684" r="20566" b="-1"/>
          <a:stretch/>
        </p:blipFill>
        <p:spPr>
          <a:xfrm>
            <a:off x="5525559" y="725908"/>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pic>
        <p:nvPicPr>
          <p:cNvPr id="9" name="Picture 2" descr="Free Stock Photo of Digital Network - Concept with Digital Hand | Download  Free Images and Free Illustrations">
            <a:extLst>
              <a:ext uri="{FF2B5EF4-FFF2-40B4-BE49-F238E27FC236}">
                <a16:creationId xmlns:a16="http://schemas.microsoft.com/office/drawing/2014/main" id="{3C635B24-E3C3-1A85-771F-3896DA64B29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40513" b="3"/>
          <a:stretch/>
        </p:blipFill>
        <p:spPr bwMode="auto">
          <a:xfrm>
            <a:off x="8918761" y="-4331"/>
            <a:ext cx="3273238" cy="3383891"/>
          </a:xfrm>
          <a:custGeom>
            <a:avLst/>
            <a:gdLst/>
            <a:ahLst/>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a:extLst>
            <a:ext uri="{909E8E84-426E-40DD-AFC4-6F175D3DCCD1}">
              <a14:hiddenFill xmlns:a14="http://schemas.microsoft.com/office/drawing/2010/main">
                <a:solidFill>
                  <a:srgbClr val="FFFFFF"/>
                </a:solidFill>
              </a14:hiddenFill>
            </a:ext>
          </a:extLst>
        </p:spPr>
      </p:pic>
      <p:pic>
        <p:nvPicPr>
          <p:cNvPr id="2" name="Picture 1" descr="Children using computer">
            <a:extLst>
              <a:ext uri="{FF2B5EF4-FFF2-40B4-BE49-F238E27FC236}">
                <a16:creationId xmlns:a16="http://schemas.microsoft.com/office/drawing/2014/main" id="{DBD4B0A4-4DD6-C935-FC5B-D2F261E15E33}"/>
              </a:ext>
            </a:extLst>
          </p:cNvPr>
          <p:cNvPicPr>
            <a:picLocks noChangeAspect="1"/>
          </p:cNvPicPr>
          <p:nvPr/>
        </p:nvPicPr>
        <p:blipFill rotWithShape="1">
          <a:blip r:embed="rId7"/>
          <a:srcRect l="32242"/>
          <a:stretch/>
        </p:blipFill>
        <p:spPr>
          <a:xfrm>
            <a:off x="9363236" y="4071322"/>
            <a:ext cx="2828765" cy="2786678"/>
          </a:xfrm>
          <a:custGeom>
            <a:avLst/>
            <a:gdLst/>
            <a:ahLst/>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p:spPr>
      </p:pic>
    </p:spTree>
    <p:extLst>
      <p:ext uri="{BB962C8B-B14F-4D97-AF65-F5344CB8AC3E}">
        <p14:creationId xmlns:p14="http://schemas.microsoft.com/office/powerpoint/2010/main" val="3321964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7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EAC624-31AA-85AB-9722-04906E211A8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731282A-0743-468C-0CE2-5BE351C65B30}"/>
              </a:ext>
            </a:extLst>
          </p:cNvPr>
          <p:cNvSpPr>
            <a:spLocks noGrp="1"/>
          </p:cNvSpPr>
          <p:nvPr>
            <p:ph type="body" sz="quarter" idx="10"/>
          </p:nvPr>
        </p:nvSpPr>
        <p:spPr>
          <a:xfrm>
            <a:off x="680083" y="471488"/>
            <a:ext cx="7291388" cy="775080"/>
          </a:xfrm>
        </p:spPr>
        <p:txBody>
          <a:bodyPr>
            <a:normAutofit fontScale="92500" lnSpcReduction="20000"/>
          </a:bodyPr>
          <a:lstStyle/>
          <a:p>
            <a:r>
              <a:rPr lang="en-GB" sz="3200" dirty="0">
                <a:latin typeface="+mn-lt"/>
              </a:rPr>
              <a:t>Tech Skills for Life West Norfolk - video</a:t>
            </a:r>
          </a:p>
        </p:txBody>
      </p:sp>
      <p:sp>
        <p:nvSpPr>
          <p:cNvPr id="3" name="Text Placeholder 2">
            <a:extLst>
              <a:ext uri="{FF2B5EF4-FFF2-40B4-BE49-F238E27FC236}">
                <a16:creationId xmlns:a16="http://schemas.microsoft.com/office/drawing/2014/main" id="{66A0FCBB-66B3-2B54-DB33-25E12666772F}"/>
              </a:ext>
            </a:extLst>
          </p:cNvPr>
          <p:cNvSpPr>
            <a:spLocks noGrp="1"/>
          </p:cNvSpPr>
          <p:nvPr>
            <p:ph type="body" sz="quarter" idx="11"/>
          </p:nvPr>
        </p:nvSpPr>
        <p:spPr>
          <a:xfrm>
            <a:off x="535563" y="1189181"/>
            <a:ext cx="10312400" cy="4767735"/>
          </a:xfrm>
        </p:spPr>
        <p:txBody>
          <a:bodyPr vert="horz" lIns="91440" tIns="45720" rIns="91440" bIns="45720" rtlCol="0" anchor="t">
            <a:normAutofit/>
          </a:bodyPr>
          <a:lstStyle/>
          <a:p>
            <a:pPr marL="342900" indent="-342900">
              <a:buFont typeface="Wingdings" panose="05000000000000000000" pitchFamily="2" charset="2"/>
              <a:buChar char="Ø"/>
            </a:pPr>
            <a:endParaRPr lang="en-GB" sz="3200" dirty="0">
              <a:solidFill>
                <a:srgbClr val="0563C1"/>
              </a:solidFill>
              <a:hlinkClick r:id="" action="ppaction://noaction">
                <a:extLst>
                  <a:ext uri="{A12FA001-AC4F-418D-AE19-62706E023703}">
                    <ahyp:hlinkClr xmlns:ahyp="http://schemas.microsoft.com/office/drawing/2018/hyperlinkcolor" val="tx"/>
                  </a:ext>
                </a:extLst>
              </a:hlinkClick>
            </a:endParaRPr>
          </a:p>
          <a:p>
            <a:endParaRPr lang="en-GB" sz="3200" dirty="0">
              <a:solidFill>
                <a:srgbClr val="0563C1"/>
              </a:solidFill>
              <a:hlinkClick r:id="" action="ppaction://noaction">
                <a:extLst>
                  <a:ext uri="{A12FA001-AC4F-418D-AE19-62706E023703}">
                    <ahyp:hlinkClr xmlns:ahyp="http://schemas.microsoft.com/office/drawing/2018/hyperlinkcolor" val="tx"/>
                  </a:ext>
                </a:extLst>
              </a:hlinkClick>
            </a:endParaRPr>
          </a:p>
          <a:p>
            <a:pPr marL="342900" indent="-342900">
              <a:buFont typeface="Wingdings" panose="05000000000000000000" pitchFamily="2" charset="2"/>
              <a:buChar char="Ø"/>
            </a:pPr>
            <a:r>
              <a:rPr lang="en-GB">
                <a:hlinkClick r:id="rId2"/>
              </a:rPr>
              <a:t>Making a Difference - Tech Skills for Life (youtube.com)</a:t>
            </a:r>
            <a:endParaRPr lang="en-GB" dirty="0"/>
          </a:p>
        </p:txBody>
      </p:sp>
      <p:pic>
        <p:nvPicPr>
          <p:cNvPr id="4" name="Picture 3" descr="A logo for a company&#10;&#10;Description automatically generated">
            <a:extLst>
              <a:ext uri="{FF2B5EF4-FFF2-40B4-BE49-F238E27FC236}">
                <a16:creationId xmlns:a16="http://schemas.microsoft.com/office/drawing/2014/main" id="{BC8F91EE-6229-AA49-DEA5-E932CEAAC42F}"/>
              </a:ext>
            </a:extLst>
          </p:cNvPr>
          <p:cNvPicPr>
            <a:picLocks noChangeAspect="1"/>
          </p:cNvPicPr>
          <p:nvPr/>
        </p:nvPicPr>
        <p:blipFill>
          <a:blip r:embed="rId3"/>
          <a:stretch>
            <a:fillRect/>
          </a:stretch>
        </p:blipFill>
        <p:spPr>
          <a:xfrm>
            <a:off x="10315851" y="119301"/>
            <a:ext cx="1823875" cy="1345516"/>
          </a:xfrm>
          <a:prstGeom prst="rect">
            <a:avLst/>
          </a:prstGeom>
        </p:spPr>
      </p:pic>
    </p:spTree>
    <p:extLst>
      <p:ext uri="{BB962C8B-B14F-4D97-AF65-F5344CB8AC3E}">
        <p14:creationId xmlns:p14="http://schemas.microsoft.com/office/powerpoint/2010/main" val="5901733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2C13FB1-729D-13EA-BA7A-F6F6ADA4C489}"/>
              </a:ext>
            </a:extLst>
          </p:cNvPr>
          <p:cNvSpPr>
            <a:spLocks noGrp="1"/>
          </p:cNvSpPr>
          <p:nvPr>
            <p:ph type="body" sz="quarter" idx="10"/>
          </p:nvPr>
        </p:nvSpPr>
        <p:spPr>
          <a:xfrm>
            <a:off x="680083" y="471488"/>
            <a:ext cx="7291388" cy="775080"/>
          </a:xfrm>
        </p:spPr>
        <p:txBody>
          <a:bodyPr>
            <a:normAutofit/>
          </a:bodyPr>
          <a:lstStyle/>
          <a:p>
            <a:r>
              <a:rPr lang="en-GB" sz="3200" dirty="0">
                <a:latin typeface="+mn-lt"/>
              </a:rPr>
              <a:t>Tech Skills for Life has expanded ….</a:t>
            </a:r>
          </a:p>
        </p:txBody>
      </p:sp>
      <p:pic>
        <p:nvPicPr>
          <p:cNvPr id="6" name="Picture 5">
            <a:extLst>
              <a:ext uri="{FF2B5EF4-FFF2-40B4-BE49-F238E27FC236}">
                <a16:creationId xmlns:a16="http://schemas.microsoft.com/office/drawing/2014/main" id="{DD1C19A2-6D0D-C63C-4E71-A173C27A1EBD}"/>
              </a:ext>
            </a:extLst>
          </p:cNvPr>
          <p:cNvPicPr>
            <a:picLocks noChangeAspect="1"/>
          </p:cNvPicPr>
          <p:nvPr/>
        </p:nvPicPr>
        <p:blipFill>
          <a:blip r:embed="rId2"/>
          <a:stretch>
            <a:fillRect/>
          </a:stretch>
        </p:blipFill>
        <p:spPr>
          <a:xfrm>
            <a:off x="9675237" y="264201"/>
            <a:ext cx="1981200" cy="1132268"/>
          </a:xfrm>
          <a:prstGeom prst="rect">
            <a:avLst/>
          </a:prstGeom>
        </p:spPr>
      </p:pic>
      <p:graphicFrame>
        <p:nvGraphicFramePr>
          <p:cNvPr id="8" name="Text Placeholder 2">
            <a:extLst>
              <a:ext uri="{FF2B5EF4-FFF2-40B4-BE49-F238E27FC236}">
                <a16:creationId xmlns:a16="http://schemas.microsoft.com/office/drawing/2014/main" id="{5085C48E-A929-DFFE-C032-54CE3FB08201}"/>
              </a:ext>
            </a:extLst>
          </p:cNvPr>
          <p:cNvGraphicFramePr/>
          <p:nvPr/>
        </p:nvGraphicFramePr>
        <p:xfrm>
          <a:off x="680083" y="1403409"/>
          <a:ext cx="10312400" cy="43241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888265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F46A271-DE31-9286-749C-A5167DEAC8E1}"/>
              </a:ext>
            </a:extLst>
          </p:cNvPr>
          <p:cNvSpPr>
            <a:spLocks noGrp="1"/>
          </p:cNvSpPr>
          <p:nvPr>
            <p:ph type="title"/>
          </p:nvPr>
        </p:nvSpPr>
        <p:spPr>
          <a:xfrm>
            <a:off x="593725" y="584729"/>
            <a:ext cx="10312400" cy="998537"/>
          </a:xfr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p>
            <a:pPr lvl="0"/>
            <a:r>
              <a:rPr lang="en-GB" noProof="0" dirty="0"/>
              <a:t>AI in Social Care – aka WhatsApp for </a:t>
            </a:r>
            <a:br>
              <a:rPr lang="en-GB" noProof="0" dirty="0"/>
            </a:br>
            <a:r>
              <a:rPr lang="en-GB" noProof="0" dirty="0"/>
              <a:t>unpaid carers​</a:t>
            </a:r>
          </a:p>
        </p:txBody>
      </p:sp>
      <p:sp>
        <p:nvSpPr>
          <p:cNvPr id="3" name="Text Placeholder 2">
            <a:extLst>
              <a:ext uri="{FF2B5EF4-FFF2-40B4-BE49-F238E27FC236}">
                <a16:creationId xmlns:a16="http://schemas.microsoft.com/office/drawing/2014/main" id="{D6B7996A-5E4B-60D2-26E3-C7F5D4C0BB90}"/>
              </a:ext>
            </a:extLst>
          </p:cNvPr>
          <p:cNvSpPr>
            <a:spLocks noGrp="1"/>
          </p:cNvSpPr>
          <p:nvPr>
            <p:ph type="body" sz="quarter" idx="11"/>
          </p:nvPr>
        </p:nvSpPr>
        <p:spPr/>
        <p:txBody>
          <a:bodyPr>
            <a:normAutofit fontScale="92500" lnSpcReduction="10000"/>
          </a:bodyPr>
          <a:lstStyle/>
          <a:p>
            <a:pPr marL="342900" indent="-342900">
              <a:buFont typeface="Wingdings" panose="05000000000000000000" pitchFamily="2" charset="2"/>
              <a:buChar char="Ø"/>
            </a:pPr>
            <a:r>
              <a:rPr lang="en-GB" dirty="0"/>
              <a:t>Working with CC2i and Bullet Digital and collaborating with other LA’s we are developing an AI Assistant “Sarah”</a:t>
            </a:r>
          </a:p>
          <a:p>
            <a:pPr marL="342900" indent="-342900">
              <a:buFont typeface="Wingdings" panose="05000000000000000000" pitchFamily="2" charset="2"/>
              <a:buChar char="Ø"/>
            </a:pPr>
            <a:r>
              <a:rPr lang="en-GB" dirty="0"/>
              <a:t>We are currently training our AI assistant, and she has a background in Adult Social Care. Our AI assistant is female, in her 40s with many years of experience. </a:t>
            </a:r>
          </a:p>
          <a:p>
            <a:pPr marL="342900" indent="-342900">
              <a:buFont typeface="Wingdings" panose="05000000000000000000" pitchFamily="2" charset="2"/>
              <a:buChar char="Ø"/>
            </a:pPr>
            <a:r>
              <a:rPr lang="en-GB" dirty="0"/>
              <a:t>She is open and honest, easily approachable by anyone, knowledgeable, kind, empathetic, patient and caring.</a:t>
            </a:r>
          </a:p>
          <a:p>
            <a:pPr marL="342900" indent="-342900">
              <a:buFont typeface="Wingdings" panose="05000000000000000000" pitchFamily="2" charset="2"/>
              <a:buChar char="Ø"/>
            </a:pPr>
            <a:r>
              <a:rPr lang="en-GB" dirty="0"/>
              <a:t>We are trialling this as a way for unpaid carers to access information and guidance 24/7 in a simple way using WhatsApp. 75% of people with a smartphone have WhatsApp already and Tech Skills for Life ethos is around helping people access and use tech easily and safely.</a:t>
            </a:r>
          </a:p>
          <a:p>
            <a:pPr marL="342900" indent="-342900">
              <a:buFont typeface="Wingdings" panose="05000000000000000000" pitchFamily="2" charset="2"/>
              <a:buChar char="Ø"/>
            </a:pPr>
            <a:r>
              <a:rPr lang="en-GB" dirty="0"/>
              <a:t>Currently user testing with a soft launch planned for late Spring 2025.</a:t>
            </a:r>
          </a:p>
          <a:p>
            <a:pPr marL="342900" indent="-342900">
              <a:buFont typeface="Wingdings" panose="05000000000000000000" pitchFamily="2" charset="2"/>
              <a:buChar char="Ø"/>
            </a:pPr>
            <a:endParaRPr lang="en-GB" dirty="0"/>
          </a:p>
          <a:p>
            <a:endParaRPr lang="en-GB" dirty="0"/>
          </a:p>
        </p:txBody>
      </p:sp>
      <p:pic>
        <p:nvPicPr>
          <p:cNvPr id="2" name="Picture 1">
            <a:extLst>
              <a:ext uri="{FF2B5EF4-FFF2-40B4-BE49-F238E27FC236}">
                <a16:creationId xmlns:a16="http://schemas.microsoft.com/office/drawing/2014/main" id="{BF581660-5B95-37C4-49B1-05EA634A5C13}"/>
              </a:ext>
            </a:extLst>
          </p:cNvPr>
          <p:cNvPicPr>
            <a:picLocks noChangeAspect="1"/>
          </p:cNvPicPr>
          <p:nvPr/>
        </p:nvPicPr>
        <p:blipFill>
          <a:blip r:embed="rId2"/>
          <a:stretch>
            <a:fillRect/>
          </a:stretch>
        </p:blipFill>
        <p:spPr>
          <a:xfrm>
            <a:off x="10210800" y="214637"/>
            <a:ext cx="1981200" cy="1132268"/>
          </a:xfrm>
          <a:prstGeom prst="rect">
            <a:avLst/>
          </a:prstGeom>
        </p:spPr>
      </p:pic>
    </p:spTree>
    <p:extLst>
      <p:ext uri="{BB962C8B-B14F-4D97-AF65-F5344CB8AC3E}">
        <p14:creationId xmlns:p14="http://schemas.microsoft.com/office/powerpoint/2010/main" val="400598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B70068-CD8A-E46C-6ADD-8AB3D9A096E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EE017E0-4886-4A7F-1FC0-F36C8A53E0C9}"/>
              </a:ext>
            </a:extLst>
          </p:cNvPr>
          <p:cNvSpPr>
            <a:spLocks noGrp="1"/>
          </p:cNvSpPr>
          <p:nvPr>
            <p:ph type="body" sz="quarter" idx="10"/>
          </p:nvPr>
        </p:nvSpPr>
        <p:spPr>
          <a:xfrm>
            <a:off x="654156" y="358305"/>
            <a:ext cx="5213983" cy="738975"/>
          </a:xfrm>
        </p:spPr>
        <p:txBody>
          <a:bodyPr>
            <a:normAutofit fontScale="70000" lnSpcReduction="20000"/>
          </a:bodyPr>
          <a:lstStyle/>
          <a:p>
            <a:r>
              <a:rPr lang="en-GB" dirty="0">
                <a:latin typeface="+mn-lt"/>
              </a:rPr>
              <a:t>Benefits of Digital Inclusion</a:t>
            </a:r>
          </a:p>
        </p:txBody>
      </p:sp>
      <p:sp>
        <p:nvSpPr>
          <p:cNvPr id="3" name="Text Placeholder 2">
            <a:extLst>
              <a:ext uri="{FF2B5EF4-FFF2-40B4-BE49-F238E27FC236}">
                <a16:creationId xmlns:a16="http://schemas.microsoft.com/office/drawing/2014/main" id="{E1925934-4E48-054C-F4A2-3D599CE54606}"/>
              </a:ext>
            </a:extLst>
          </p:cNvPr>
          <p:cNvSpPr>
            <a:spLocks noGrp="1"/>
          </p:cNvSpPr>
          <p:nvPr>
            <p:ph type="body" sz="quarter" idx="11"/>
          </p:nvPr>
        </p:nvSpPr>
        <p:spPr>
          <a:xfrm>
            <a:off x="530291" y="1313895"/>
            <a:ext cx="10675695" cy="5060271"/>
          </a:xfrm>
        </p:spPr>
        <p:txBody>
          <a:bodyPr vert="horz" lIns="91440" tIns="45720" rIns="91440" bIns="45720" rtlCol="0" anchor="t">
            <a:noAutofit/>
          </a:bodyPr>
          <a:lstStyle/>
          <a:p>
            <a:pPr marL="342900" lvl="0" indent="-342900">
              <a:buFont typeface="Wingdings" panose="05000000000000000000" pitchFamily="2" charset="2"/>
              <a:buChar char=""/>
            </a:pPr>
            <a:r>
              <a:rPr lang="en-GB" sz="1800" dirty="0">
                <a:effectLst/>
                <a:latin typeface="+mn-lt"/>
                <a:ea typeface="Calibri" panose="020F0502020204030204" pitchFamily="34" charset="0"/>
              </a:rPr>
              <a:t>Digital inclusion is an </a:t>
            </a:r>
            <a:r>
              <a:rPr lang="en-GB" sz="1800" b="1" dirty="0">
                <a:effectLst/>
                <a:latin typeface="+mn-lt"/>
                <a:ea typeface="Calibri" panose="020F0502020204030204" pitchFamily="34" charset="0"/>
              </a:rPr>
              <a:t>enabler</a:t>
            </a:r>
            <a:r>
              <a:rPr lang="en-GB" sz="1800" dirty="0">
                <a:effectLst/>
                <a:latin typeface="+mn-lt"/>
                <a:ea typeface="Calibri" panose="020F0502020204030204" pitchFamily="34" charset="0"/>
              </a:rPr>
              <a:t>, and the impacts and </a:t>
            </a:r>
            <a:r>
              <a:rPr lang="en-GB" sz="1800" b="1" dirty="0">
                <a:effectLst/>
                <a:latin typeface="+mn-lt"/>
                <a:ea typeface="Calibri" panose="020F0502020204030204" pitchFamily="34" charset="0"/>
              </a:rPr>
              <a:t>benefits are wide reaching </a:t>
            </a:r>
            <a:r>
              <a:rPr lang="en-GB" sz="1800" dirty="0">
                <a:effectLst/>
                <a:latin typeface="+mn-lt"/>
                <a:ea typeface="Calibri" panose="020F0502020204030204" pitchFamily="34" charset="0"/>
              </a:rPr>
              <a:t>from:</a:t>
            </a:r>
          </a:p>
          <a:p>
            <a:pPr marL="800100" lvl="1" indent="-342900">
              <a:buFont typeface="Wingdings" panose="05000000000000000000" pitchFamily="2" charset="2"/>
              <a:buChar char="Ø"/>
            </a:pPr>
            <a:r>
              <a:rPr lang="en-GB" sz="1800" b="1" dirty="0">
                <a:latin typeface="+mn-lt"/>
                <a:cs typeface="Arial"/>
              </a:rPr>
              <a:t>financial impacts </a:t>
            </a:r>
            <a:r>
              <a:rPr lang="en-GB" sz="1800" dirty="0">
                <a:latin typeface="+mn-lt"/>
                <a:cs typeface="Arial"/>
              </a:rPr>
              <a:t>of finding employment</a:t>
            </a:r>
          </a:p>
          <a:p>
            <a:pPr marL="800100" lvl="1" indent="-342900">
              <a:buFont typeface="Wingdings" panose="05000000000000000000" pitchFamily="2" charset="2"/>
              <a:buChar char="Ø"/>
            </a:pPr>
            <a:r>
              <a:rPr lang="en-GB" sz="1800" b="1" dirty="0">
                <a:latin typeface="+mn-lt"/>
                <a:cs typeface="Arial"/>
              </a:rPr>
              <a:t>wellbeing impacts </a:t>
            </a:r>
            <a:r>
              <a:rPr lang="en-GB" sz="1800" dirty="0">
                <a:latin typeface="+mn-lt"/>
                <a:cs typeface="Arial"/>
              </a:rPr>
              <a:t>from combatting social isolation and loneliness</a:t>
            </a:r>
          </a:p>
          <a:p>
            <a:pPr marL="800100" lvl="1" indent="-342900">
              <a:buFont typeface="Wingdings" panose="05000000000000000000" pitchFamily="2" charset="2"/>
              <a:buChar char="Ø"/>
            </a:pPr>
            <a:r>
              <a:rPr lang="en-GB" sz="1800" b="1" dirty="0">
                <a:latin typeface="+mn-lt"/>
                <a:cs typeface="Arial"/>
              </a:rPr>
              <a:t>Improved health literacy </a:t>
            </a:r>
            <a:r>
              <a:rPr lang="en-GB" sz="1800" dirty="0">
                <a:latin typeface="+mn-lt"/>
                <a:cs typeface="Arial"/>
              </a:rPr>
              <a:t>and use of both health and social care services.</a:t>
            </a:r>
          </a:p>
          <a:p>
            <a:pPr marL="800100" lvl="1" indent="-342900">
              <a:buFont typeface="Wingdings" panose="05000000000000000000" pitchFamily="2" charset="2"/>
              <a:buChar char="Ø"/>
            </a:pPr>
            <a:r>
              <a:rPr lang="en-GB" sz="1800" b="1" dirty="0">
                <a:latin typeface="+mn-lt"/>
                <a:cs typeface="Arial"/>
              </a:rPr>
              <a:t>Contributing to Net Zero targets </a:t>
            </a:r>
            <a:r>
              <a:rPr lang="en-GB" sz="1800" dirty="0">
                <a:latin typeface="+mn-lt"/>
                <a:cs typeface="Arial"/>
              </a:rPr>
              <a:t>through CO2 reduction and more efficient processes.</a:t>
            </a:r>
          </a:p>
          <a:p>
            <a:pPr marL="342900" lvl="0" indent="-342900">
              <a:buFont typeface="Wingdings" panose="05000000000000000000" pitchFamily="2" charset="2"/>
              <a:buChar char=""/>
            </a:pPr>
            <a:r>
              <a:rPr lang="en-GB" sz="1800" dirty="0">
                <a:effectLst/>
                <a:latin typeface="+mn-lt"/>
                <a:ea typeface="Calibri" panose="020F0502020204030204" pitchFamily="34" charset="0"/>
              </a:rPr>
              <a:t>Reduction in health inequalities, our Community Tech Coaches work with and support many of the </a:t>
            </a:r>
            <a:r>
              <a:rPr lang="en-GB" sz="1800" b="1" dirty="0">
                <a:effectLst/>
                <a:latin typeface="+mn-lt"/>
                <a:ea typeface="Calibri" panose="020F0502020204030204" pitchFamily="34" charset="0"/>
              </a:rPr>
              <a:t>Core20plus groups </a:t>
            </a:r>
            <a:r>
              <a:rPr lang="en-GB" sz="1800" dirty="0">
                <a:effectLst/>
                <a:latin typeface="+mn-lt"/>
                <a:ea typeface="Calibri" panose="020F0502020204030204" pitchFamily="34" charset="0"/>
              </a:rPr>
              <a:t>with some amazing results. </a:t>
            </a:r>
          </a:p>
          <a:p>
            <a:pPr marL="342900" indent="-342900">
              <a:buFont typeface="Wingdings" panose="05000000000000000000" pitchFamily="2" charset="2"/>
              <a:buChar char=""/>
            </a:pPr>
            <a:r>
              <a:rPr lang="en-GB" sz="1800" dirty="0">
                <a:effectLst/>
                <a:latin typeface="+mn-lt"/>
                <a:ea typeface="Calibri" panose="020F0502020204030204" pitchFamily="34" charset="0"/>
              </a:rPr>
              <a:t>Ensuring that everyone who wants access to digital tools and services can significantly improve physical and mental wellbeing, provides better access to information, self-care for minor ailments, more effective delivery of care and services, better outcomes and reduced cost.</a:t>
            </a:r>
          </a:p>
          <a:p>
            <a:pPr marL="342900" indent="-342900">
              <a:buFont typeface="Wingdings" panose="05000000000000000000" pitchFamily="2" charset="2"/>
              <a:buChar char=""/>
            </a:pPr>
            <a:r>
              <a:rPr lang="en-GB" sz="1800" dirty="0">
                <a:latin typeface="+mn-lt"/>
                <a:ea typeface="Calibri" panose="020F0502020204030204" pitchFamily="34" charset="0"/>
              </a:rPr>
              <a:t>Net zero benefits not just in recycling and refurbishing equipment but enabling people to use online facilities reduces transport and can improve efficiencies in the overall end-to-end process.</a:t>
            </a:r>
          </a:p>
          <a:p>
            <a:pPr marL="342900" indent="-342900">
              <a:buFont typeface="Wingdings" panose="05000000000000000000" pitchFamily="2" charset="2"/>
              <a:buChar char="Ø"/>
            </a:pPr>
            <a:endParaRPr lang="en-GB" dirty="0">
              <a:latin typeface="+mn-lt"/>
              <a:cs typeface="Arial"/>
            </a:endParaRPr>
          </a:p>
        </p:txBody>
      </p:sp>
      <p:pic>
        <p:nvPicPr>
          <p:cNvPr id="5" name="Picture 4">
            <a:extLst>
              <a:ext uri="{FF2B5EF4-FFF2-40B4-BE49-F238E27FC236}">
                <a16:creationId xmlns:a16="http://schemas.microsoft.com/office/drawing/2014/main" id="{59DCB48E-A176-5C48-DA3C-28BFDB89A4CD}"/>
              </a:ext>
            </a:extLst>
          </p:cNvPr>
          <p:cNvPicPr>
            <a:picLocks noChangeAspect="1"/>
          </p:cNvPicPr>
          <p:nvPr/>
        </p:nvPicPr>
        <p:blipFill>
          <a:blip r:embed="rId2"/>
          <a:stretch>
            <a:fillRect/>
          </a:stretch>
        </p:blipFill>
        <p:spPr>
          <a:xfrm>
            <a:off x="9980037" y="264201"/>
            <a:ext cx="1981200" cy="1132268"/>
          </a:xfrm>
          <a:prstGeom prst="rect">
            <a:avLst/>
          </a:prstGeom>
        </p:spPr>
      </p:pic>
    </p:spTree>
    <p:extLst>
      <p:ext uri="{BB962C8B-B14F-4D97-AF65-F5344CB8AC3E}">
        <p14:creationId xmlns:p14="http://schemas.microsoft.com/office/powerpoint/2010/main" val="16161457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B70068-CD8A-E46C-6ADD-8AB3D9A096E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EE017E0-4886-4A7F-1FC0-F36C8A53E0C9}"/>
              </a:ext>
            </a:extLst>
          </p:cNvPr>
          <p:cNvSpPr>
            <a:spLocks noGrp="1"/>
          </p:cNvSpPr>
          <p:nvPr>
            <p:ph type="body" sz="quarter" idx="10"/>
          </p:nvPr>
        </p:nvSpPr>
        <p:spPr>
          <a:xfrm>
            <a:off x="654156" y="358306"/>
            <a:ext cx="6368081" cy="409614"/>
          </a:xfrm>
        </p:spPr>
        <p:txBody>
          <a:bodyPr>
            <a:normAutofit fontScale="55000" lnSpcReduction="20000"/>
          </a:bodyPr>
          <a:lstStyle/>
          <a:p>
            <a:r>
              <a:rPr lang="en-GB" dirty="0">
                <a:latin typeface="+mn-lt"/>
              </a:rPr>
              <a:t>Appendix A - Benefits of Digital Inclusion</a:t>
            </a:r>
          </a:p>
        </p:txBody>
      </p:sp>
      <p:sp>
        <p:nvSpPr>
          <p:cNvPr id="3" name="Text Placeholder 2">
            <a:extLst>
              <a:ext uri="{FF2B5EF4-FFF2-40B4-BE49-F238E27FC236}">
                <a16:creationId xmlns:a16="http://schemas.microsoft.com/office/drawing/2014/main" id="{E1925934-4E48-054C-F4A2-3D599CE54606}"/>
              </a:ext>
            </a:extLst>
          </p:cNvPr>
          <p:cNvSpPr>
            <a:spLocks noGrp="1"/>
          </p:cNvSpPr>
          <p:nvPr>
            <p:ph type="body" sz="quarter" idx="11"/>
          </p:nvPr>
        </p:nvSpPr>
        <p:spPr>
          <a:xfrm>
            <a:off x="434710" y="803434"/>
            <a:ext cx="10675695" cy="5286647"/>
          </a:xfrm>
        </p:spPr>
        <p:txBody>
          <a:bodyPr vert="horz" lIns="91440" tIns="45720" rIns="91440" bIns="45720" rtlCol="0" anchor="t">
            <a:noAutofit/>
          </a:bodyPr>
          <a:lstStyle/>
          <a:p>
            <a:pPr marL="342900" indent="-342900">
              <a:buFont typeface="Wingdings" panose="05000000000000000000" pitchFamily="2" charset="2"/>
              <a:buChar char="Ø"/>
            </a:pPr>
            <a:r>
              <a:rPr lang="en-GB" sz="1800" b="1" dirty="0">
                <a:latin typeface="+mn-lt"/>
              </a:rPr>
              <a:t>Financial impacts:</a:t>
            </a:r>
          </a:p>
          <a:p>
            <a:pPr marL="800100" lvl="1" indent="-342900">
              <a:buFont typeface="Wingdings" panose="05000000000000000000" pitchFamily="2" charset="2"/>
              <a:buChar char="Ø"/>
            </a:pPr>
            <a:r>
              <a:rPr lang="en-GB" sz="1800" dirty="0">
                <a:latin typeface="+mn-lt"/>
              </a:rPr>
              <a:t>Getting back into employment - £45,690 per annum. </a:t>
            </a:r>
            <a:r>
              <a:rPr lang="en-GB" sz="1800" dirty="0">
                <a:effectLst/>
                <a:latin typeface="+mn-lt"/>
                <a:ea typeface="Calibri" panose="020F0502020204030204" pitchFamily="34" charset="0"/>
              </a:rPr>
              <a:t>This includes benefits for DWP/HMT, Health, and the individual. (Greater Manchester Combined Authority) </a:t>
            </a:r>
            <a:r>
              <a:rPr lang="en-GB" sz="1800" u="sng" dirty="0">
                <a:solidFill>
                  <a:srgbClr val="0563C1"/>
                </a:solidFill>
                <a:effectLst/>
                <a:latin typeface="+mn-lt"/>
                <a:ea typeface="Calibri" panose="020F0502020204030204" pitchFamily="34" charset="0"/>
                <a:hlinkClick r:id="rId2"/>
              </a:rPr>
              <a:t>GMCA Cost Benefit Analysis</a:t>
            </a:r>
            <a:r>
              <a:rPr lang="en-GB" sz="1800" u="sng" dirty="0">
                <a:solidFill>
                  <a:srgbClr val="0563C1"/>
                </a:solidFill>
                <a:effectLst/>
                <a:latin typeface="+mn-lt"/>
                <a:ea typeface="Calibri" panose="020F0502020204030204" pitchFamily="34" charset="0"/>
              </a:rPr>
              <a:t>. </a:t>
            </a:r>
            <a:r>
              <a:rPr lang="en-GB" sz="1800" dirty="0">
                <a:effectLst/>
                <a:latin typeface="+mn-lt"/>
                <a:ea typeface="Calibri" panose="020F0502020204030204" pitchFamily="34" charset="0"/>
              </a:rPr>
              <a:t>We know that there are at least 50 plus people who have either found employment or voluntary work (since June 2024).</a:t>
            </a:r>
          </a:p>
          <a:p>
            <a:pPr marL="342900" indent="-342900">
              <a:lnSpc>
                <a:spcPct val="107000"/>
              </a:lnSpc>
              <a:spcAft>
                <a:spcPts val="800"/>
              </a:spcAft>
              <a:buFont typeface="Wingdings" panose="05000000000000000000" pitchFamily="2" charset="2"/>
              <a:buChar char="Ø"/>
            </a:pPr>
            <a:r>
              <a:rPr lang="en-GB" sz="1800" b="1" dirty="0">
                <a:latin typeface="+mn-lt"/>
              </a:rPr>
              <a:t>Loneliness and social isolation </a:t>
            </a:r>
            <a:r>
              <a:rPr lang="en-GB" sz="1800" b="1" dirty="0">
                <a:effectLst/>
                <a:latin typeface="+mn-lt"/>
                <a:ea typeface="Calibri" panose="020F0502020204030204" pitchFamily="34" charset="0"/>
              </a:rPr>
              <a:t>can have a significant impact on wellbeing such as:</a:t>
            </a:r>
          </a:p>
          <a:p>
            <a:pPr marL="742950" lvl="1" indent="-285750">
              <a:lnSpc>
                <a:spcPct val="100000"/>
              </a:lnSpc>
              <a:spcAft>
                <a:spcPts val="800"/>
              </a:spcAft>
              <a:buFont typeface="Wingdings" panose="05000000000000000000" pitchFamily="2" charset="2"/>
              <a:buChar char="Ø"/>
            </a:pPr>
            <a:r>
              <a:rPr lang="en-GB" sz="1800" dirty="0">
                <a:effectLst/>
                <a:latin typeface="+mn-lt"/>
                <a:ea typeface="Calibri" panose="020F0502020204030204" pitchFamily="34" charset="0"/>
                <a:cs typeface="Arial" panose="020B0604020202020204" pitchFamily="34" charset="0"/>
              </a:rPr>
              <a:t>A 29% increased risk of coronary heart disease and a 32% increased risk of stroke associated with poor social relationships.</a:t>
            </a:r>
          </a:p>
          <a:p>
            <a:pPr marL="742950" lvl="1" indent="-285750">
              <a:lnSpc>
                <a:spcPct val="100000"/>
              </a:lnSpc>
              <a:spcAft>
                <a:spcPts val="800"/>
              </a:spcAft>
              <a:buFont typeface="Wingdings" panose="05000000000000000000" pitchFamily="2" charset="2"/>
              <a:buChar char="Ø"/>
            </a:pPr>
            <a:r>
              <a:rPr lang="en-GB" sz="1800" dirty="0">
                <a:effectLst/>
                <a:latin typeface="+mn-lt"/>
                <a:ea typeface="Calibri" panose="020F0502020204030204" pitchFamily="34" charset="0"/>
              </a:rPr>
              <a:t>Behaviours such as poor eating and increased alcohol consumption because of living alone as well as tobacco use and lack of physical activity. </a:t>
            </a:r>
          </a:p>
          <a:p>
            <a:pPr marL="742950" lvl="1" indent="-285750">
              <a:lnSpc>
                <a:spcPct val="100000"/>
              </a:lnSpc>
              <a:spcAft>
                <a:spcPts val="800"/>
              </a:spcAft>
              <a:buFont typeface="Wingdings" panose="05000000000000000000" pitchFamily="2" charset="2"/>
              <a:buChar char="Ø"/>
            </a:pPr>
            <a:r>
              <a:rPr lang="en-GB" sz="1800" dirty="0">
                <a:effectLst/>
                <a:latin typeface="+mn-lt"/>
                <a:ea typeface="Calibri" panose="020F0502020204030204" pitchFamily="34" charset="0"/>
              </a:rPr>
              <a:t>Being more prone to depression, stress, low self-esteem, an increased stress response, suicidal thoughts and suicide.</a:t>
            </a:r>
          </a:p>
          <a:p>
            <a:pPr marL="742950" lvl="1" indent="-285750">
              <a:lnSpc>
                <a:spcPct val="100000"/>
              </a:lnSpc>
              <a:spcAft>
                <a:spcPts val="800"/>
              </a:spcAft>
              <a:buFont typeface="Wingdings" panose="05000000000000000000" pitchFamily="2" charset="2"/>
              <a:buChar char="Ø"/>
            </a:pPr>
            <a:r>
              <a:rPr lang="en-GB" sz="1800" dirty="0">
                <a:effectLst/>
                <a:latin typeface="+mn-lt"/>
                <a:ea typeface="Calibri" panose="020F0502020204030204" pitchFamily="34" charset="0"/>
              </a:rPr>
              <a:t>A 50% increased risk of dementia linked with isolation, comparable with other dementia risk factors. </a:t>
            </a:r>
          </a:p>
          <a:p>
            <a:pPr marL="342900" lvl="0" indent="-342900">
              <a:buFont typeface="Wingdings" panose="05000000000000000000" pitchFamily="2" charset="2"/>
              <a:buChar char=""/>
            </a:pPr>
            <a:endParaRPr lang="en-GB" sz="1800" dirty="0">
              <a:effectLst/>
              <a:latin typeface="Calibri" panose="020F0502020204030204" pitchFamily="34" charset="0"/>
              <a:ea typeface="Calibri" panose="020F0502020204030204" pitchFamily="34" charset="0"/>
            </a:endParaRPr>
          </a:p>
          <a:p>
            <a:pPr marL="342900" indent="-342900">
              <a:buFont typeface="Wingdings" panose="05000000000000000000" pitchFamily="2" charset="2"/>
              <a:buChar char="Ø"/>
            </a:pPr>
            <a:endParaRPr lang="en-GB" dirty="0">
              <a:latin typeface="+mn-lt"/>
              <a:cs typeface="Arial"/>
            </a:endParaRPr>
          </a:p>
        </p:txBody>
      </p:sp>
      <p:pic>
        <p:nvPicPr>
          <p:cNvPr id="5" name="Picture 4">
            <a:extLst>
              <a:ext uri="{FF2B5EF4-FFF2-40B4-BE49-F238E27FC236}">
                <a16:creationId xmlns:a16="http://schemas.microsoft.com/office/drawing/2014/main" id="{F90B3036-39CD-BBCD-92FC-67CAD75EB452}"/>
              </a:ext>
            </a:extLst>
          </p:cNvPr>
          <p:cNvPicPr>
            <a:picLocks noChangeAspect="1"/>
          </p:cNvPicPr>
          <p:nvPr/>
        </p:nvPicPr>
        <p:blipFill>
          <a:blip r:embed="rId3"/>
          <a:stretch>
            <a:fillRect/>
          </a:stretch>
        </p:blipFill>
        <p:spPr>
          <a:xfrm>
            <a:off x="10275872" y="102836"/>
            <a:ext cx="1981200" cy="1132268"/>
          </a:xfrm>
          <a:prstGeom prst="rect">
            <a:avLst/>
          </a:prstGeom>
        </p:spPr>
      </p:pic>
    </p:spTree>
    <p:extLst>
      <p:ext uri="{BB962C8B-B14F-4D97-AF65-F5344CB8AC3E}">
        <p14:creationId xmlns:p14="http://schemas.microsoft.com/office/powerpoint/2010/main" val="18266234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B70068-CD8A-E46C-6ADD-8AB3D9A096E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EE017E0-4886-4A7F-1FC0-F36C8A53E0C9}"/>
              </a:ext>
            </a:extLst>
          </p:cNvPr>
          <p:cNvSpPr>
            <a:spLocks noGrp="1"/>
          </p:cNvSpPr>
          <p:nvPr>
            <p:ph type="body" sz="quarter" idx="10"/>
          </p:nvPr>
        </p:nvSpPr>
        <p:spPr>
          <a:xfrm>
            <a:off x="654156" y="358306"/>
            <a:ext cx="6368081" cy="409614"/>
          </a:xfrm>
        </p:spPr>
        <p:txBody>
          <a:bodyPr>
            <a:normAutofit fontScale="55000" lnSpcReduction="20000"/>
          </a:bodyPr>
          <a:lstStyle/>
          <a:p>
            <a:r>
              <a:rPr lang="en-GB" dirty="0">
                <a:latin typeface="+mn-lt"/>
              </a:rPr>
              <a:t>Appendix A - Benefits of Digital Inclusion</a:t>
            </a:r>
          </a:p>
        </p:txBody>
      </p:sp>
      <p:sp>
        <p:nvSpPr>
          <p:cNvPr id="3" name="Text Placeholder 2">
            <a:extLst>
              <a:ext uri="{FF2B5EF4-FFF2-40B4-BE49-F238E27FC236}">
                <a16:creationId xmlns:a16="http://schemas.microsoft.com/office/drawing/2014/main" id="{E1925934-4E48-054C-F4A2-3D599CE54606}"/>
              </a:ext>
            </a:extLst>
          </p:cNvPr>
          <p:cNvSpPr>
            <a:spLocks noGrp="1"/>
          </p:cNvSpPr>
          <p:nvPr>
            <p:ph type="body" sz="quarter" idx="11"/>
          </p:nvPr>
        </p:nvSpPr>
        <p:spPr>
          <a:xfrm>
            <a:off x="434710" y="803434"/>
            <a:ext cx="10675695" cy="5286647"/>
          </a:xfrm>
        </p:spPr>
        <p:txBody>
          <a:bodyPr vert="horz" lIns="91440" tIns="45720" rIns="91440" bIns="45720" rtlCol="0" anchor="t">
            <a:noAutofit/>
          </a:bodyPr>
          <a:lstStyle/>
          <a:p>
            <a:pPr marL="342900" indent="-342900">
              <a:lnSpc>
                <a:spcPct val="107000"/>
              </a:lnSpc>
              <a:spcAft>
                <a:spcPts val="800"/>
              </a:spcAft>
              <a:buFont typeface="Wingdings" panose="05000000000000000000" pitchFamily="2" charset="2"/>
              <a:buChar char="Ø"/>
            </a:pPr>
            <a:r>
              <a:rPr lang="en-GB" sz="1800" b="1" dirty="0">
                <a:latin typeface="+mn-lt"/>
              </a:rPr>
              <a:t>Loneliness and social isolation </a:t>
            </a:r>
            <a:r>
              <a:rPr lang="en-GB" sz="1800" b="1" dirty="0">
                <a:effectLst/>
                <a:latin typeface="+mn-lt"/>
                <a:ea typeface="Calibri" panose="020F0502020204030204" pitchFamily="34" charset="0"/>
              </a:rPr>
              <a:t>can have a significant impact on wellbeing such as:</a:t>
            </a:r>
          </a:p>
          <a:p>
            <a:pPr marL="800100" lvl="1" indent="-342900">
              <a:buFont typeface="Wingdings" panose="05000000000000000000" pitchFamily="2" charset="2"/>
              <a:buChar char=""/>
            </a:pPr>
            <a:r>
              <a:rPr lang="en-GB" sz="1800" dirty="0">
                <a:effectLst/>
                <a:latin typeface="+mn-lt"/>
                <a:ea typeface="Calibri" panose="020F0502020204030204" pitchFamily="34" charset="0"/>
              </a:rPr>
              <a:t>Comparable impact on mortality same as smoking 15 cigarettes a day (Source Norfolk JSNA Briefing Document)</a:t>
            </a:r>
          </a:p>
          <a:p>
            <a:pPr marL="800100" lvl="1" indent="-342900">
              <a:buFont typeface="Wingdings" panose="05000000000000000000" pitchFamily="2" charset="2"/>
              <a:buChar char=""/>
            </a:pPr>
            <a:r>
              <a:rPr lang="en-GB" sz="1800" dirty="0">
                <a:effectLst/>
                <a:latin typeface="+mn-lt"/>
                <a:ea typeface="Calibri" panose="020F0502020204030204" pitchFamily="34" charset="0"/>
              </a:rPr>
              <a:t>The wellbeing cost of severe loneliness is around </a:t>
            </a:r>
            <a:r>
              <a:rPr lang="en-GB" sz="1800" b="1" dirty="0">
                <a:effectLst/>
                <a:latin typeface="+mn-lt"/>
                <a:ea typeface="Calibri" panose="020F0502020204030204" pitchFamily="34" charset="0"/>
              </a:rPr>
              <a:t>£9,537 </a:t>
            </a:r>
            <a:r>
              <a:rPr lang="en-GB" sz="1800" dirty="0">
                <a:effectLst/>
                <a:latin typeface="+mn-lt"/>
                <a:ea typeface="Calibri" panose="020F0502020204030204" pitchFamily="34" charset="0"/>
              </a:rPr>
              <a:t>per person annually. The cost to employers of loneliness is around £2.5 billion each year. A paper released by PHE in 2015 shared the impact of social isolation and loneliness over a life-course as having detrimental effects to mental and physical health as well as risks to mortality.  </a:t>
            </a:r>
          </a:p>
          <a:p>
            <a:pPr marL="800100" lvl="1" indent="-342900" fontAlgn="ctr">
              <a:lnSpc>
                <a:spcPct val="107000"/>
              </a:lnSpc>
              <a:spcAft>
                <a:spcPts val="800"/>
              </a:spcAft>
              <a:buSzPts val="1000"/>
              <a:buFont typeface="Wingdings" panose="05000000000000000000" pitchFamily="2" charset="2"/>
              <a:buChar char=""/>
              <a:tabLst>
                <a:tab pos="685800" algn="l"/>
              </a:tabLst>
            </a:pPr>
            <a:r>
              <a:rPr lang="en-GB" sz="1800" dirty="0">
                <a:effectLst/>
                <a:latin typeface="+mn-lt"/>
                <a:ea typeface="Times New Roman" panose="02020603050405020304" pitchFamily="18" charset="0"/>
                <a:cs typeface="Arial" panose="020B0604020202020204" pitchFamily="34" charset="0"/>
              </a:rPr>
              <a:t>Loneliness annual report January 2021: </a:t>
            </a:r>
            <a:r>
              <a:rPr lang="en-GB" sz="1800" u="sng" dirty="0">
                <a:solidFill>
                  <a:srgbClr val="0563C1"/>
                </a:solidFill>
                <a:effectLst/>
                <a:latin typeface="+mn-lt"/>
                <a:ea typeface="Times New Roman" panose="02020603050405020304" pitchFamily="18" charset="0"/>
                <a:cs typeface="Arial" panose="020B0604020202020204" pitchFamily="34" charset="0"/>
                <a:hlinkClick r:id="rId2"/>
              </a:rPr>
              <a:t>Loneliness Annual Report January 2021 - GOV.UK (www.gov.uk)</a:t>
            </a:r>
            <a:r>
              <a:rPr lang="en-GB" sz="1800" dirty="0">
                <a:effectLst/>
                <a:latin typeface="+mn-lt"/>
                <a:ea typeface="Times New Roman" panose="02020603050405020304" pitchFamily="18" charset="0"/>
                <a:cs typeface="Arial" panose="020B0604020202020204" pitchFamily="34" charset="0"/>
              </a:rPr>
              <a:t> </a:t>
            </a:r>
            <a:endParaRPr lang="en-GB" sz="1800" dirty="0">
              <a:effectLst/>
              <a:latin typeface="+mn-lt"/>
              <a:ea typeface="Calibri" panose="020F0502020204030204" pitchFamily="34" charset="0"/>
              <a:cs typeface="Arial" panose="020B0604020202020204" pitchFamily="34" charset="0"/>
            </a:endParaRPr>
          </a:p>
          <a:p>
            <a:pPr marL="342900" indent="-342900">
              <a:buFont typeface="Wingdings" panose="05000000000000000000" pitchFamily="2" charset="2"/>
              <a:buChar char="Ø"/>
            </a:pPr>
            <a:r>
              <a:rPr lang="en-GB" sz="1800" b="1" dirty="0">
                <a:latin typeface="+mn-lt"/>
              </a:rPr>
              <a:t>Improved wellbeing:</a:t>
            </a:r>
          </a:p>
          <a:p>
            <a:pPr marL="800100" lvl="1" indent="-342900">
              <a:buFont typeface="Wingdings" panose="05000000000000000000" pitchFamily="2" charset="2"/>
              <a:buChar char="Ø"/>
            </a:pPr>
            <a:r>
              <a:rPr lang="en-GB" sz="1800" dirty="0">
                <a:latin typeface="+mn-lt"/>
              </a:rPr>
              <a:t>It’s difficult to put a price on improved wellbeing, but on average an improvement in mental health reducing health cost interventions on average equates reduction to a saving of £4,670 per annum. The impact on the individual and society has been costed at £13,000 per person per annum. </a:t>
            </a:r>
          </a:p>
          <a:p>
            <a:pPr marL="800100" lvl="1" indent="-342900">
              <a:buFont typeface="Wingdings" panose="05000000000000000000" pitchFamily="2" charset="2"/>
              <a:buChar char="Ø"/>
            </a:pPr>
            <a:r>
              <a:rPr lang="en-GB" sz="1800" dirty="0">
                <a:latin typeface="+mn-lt"/>
              </a:rPr>
              <a:t>We have supported at least two individuals with maintaining their sobriety this is a saving of £3,198 per annum per person. (GM)</a:t>
            </a:r>
          </a:p>
          <a:p>
            <a:pPr marL="342900" lvl="0" indent="-342900">
              <a:buFont typeface="Wingdings" panose="05000000000000000000" pitchFamily="2" charset="2"/>
              <a:buChar char=""/>
            </a:pPr>
            <a:endParaRPr lang="en-GB" sz="1800" dirty="0">
              <a:effectLst/>
              <a:latin typeface="Calibri" panose="020F0502020204030204" pitchFamily="34" charset="0"/>
              <a:ea typeface="Calibri" panose="020F0502020204030204" pitchFamily="34" charset="0"/>
            </a:endParaRPr>
          </a:p>
          <a:p>
            <a:pPr marL="342900" indent="-342900">
              <a:buFont typeface="Wingdings" panose="05000000000000000000" pitchFamily="2" charset="2"/>
              <a:buChar char="Ø"/>
            </a:pPr>
            <a:endParaRPr lang="en-GB" dirty="0">
              <a:latin typeface="+mn-lt"/>
              <a:cs typeface="Arial"/>
            </a:endParaRPr>
          </a:p>
        </p:txBody>
      </p:sp>
      <p:pic>
        <p:nvPicPr>
          <p:cNvPr id="5" name="Picture 4">
            <a:extLst>
              <a:ext uri="{FF2B5EF4-FFF2-40B4-BE49-F238E27FC236}">
                <a16:creationId xmlns:a16="http://schemas.microsoft.com/office/drawing/2014/main" id="{F90B3036-39CD-BBCD-92FC-67CAD75EB452}"/>
              </a:ext>
            </a:extLst>
          </p:cNvPr>
          <p:cNvPicPr>
            <a:picLocks noChangeAspect="1"/>
          </p:cNvPicPr>
          <p:nvPr/>
        </p:nvPicPr>
        <p:blipFill>
          <a:blip r:embed="rId3"/>
          <a:stretch>
            <a:fillRect/>
          </a:stretch>
        </p:blipFill>
        <p:spPr>
          <a:xfrm>
            <a:off x="10275872" y="102836"/>
            <a:ext cx="1981200" cy="1132268"/>
          </a:xfrm>
          <a:prstGeom prst="rect">
            <a:avLst/>
          </a:prstGeom>
        </p:spPr>
      </p:pic>
    </p:spTree>
    <p:extLst>
      <p:ext uri="{BB962C8B-B14F-4D97-AF65-F5344CB8AC3E}">
        <p14:creationId xmlns:p14="http://schemas.microsoft.com/office/powerpoint/2010/main" val="18311737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03B204-918E-C988-E91A-0F5ECAA1A8AB}"/>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476DA37A-F332-DA2D-C4C2-89E0FAB01E38}"/>
              </a:ext>
            </a:extLst>
          </p:cNvPr>
          <p:cNvSpPr>
            <a:spLocks noGrp="1"/>
          </p:cNvSpPr>
          <p:nvPr>
            <p:ph type="body" sz="quarter" idx="11"/>
          </p:nvPr>
        </p:nvSpPr>
        <p:spPr>
          <a:xfrm>
            <a:off x="530291" y="1034252"/>
            <a:ext cx="10675695" cy="4837629"/>
          </a:xfrm>
        </p:spPr>
        <p:txBody>
          <a:bodyPr vert="horz" lIns="91440" tIns="45720" rIns="91440" bIns="45720" rtlCol="0" anchor="t">
            <a:noAutofit/>
          </a:bodyPr>
          <a:lstStyle/>
          <a:p>
            <a:pPr marL="342900" indent="-342900">
              <a:buFont typeface="Wingdings" panose="05000000000000000000" pitchFamily="2" charset="2"/>
              <a:buChar char="Ø"/>
            </a:pPr>
            <a:r>
              <a:rPr lang="en-GB" sz="1800" b="1" dirty="0">
                <a:latin typeface="+mn-lt"/>
              </a:rPr>
              <a:t>Improved health literacy:</a:t>
            </a:r>
          </a:p>
          <a:p>
            <a:pPr marL="800100" lvl="1" indent="-342900">
              <a:buFont typeface="Wingdings" panose="05000000000000000000" pitchFamily="2" charset="2"/>
              <a:buChar char="Ø"/>
            </a:pPr>
            <a:r>
              <a:rPr lang="en-GB" sz="1800" dirty="0">
                <a:latin typeface="+mn-lt"/>
              </a:rPr>
              <a:t>Access to online health and health services, information/resources improve healthy lifestyle choices, early detection, and the use of preventative care. Being able to get online improves access and use of telemedicine services, access to communities and associated support through social media and community websites.</a:t>
            </a:r>
          </a:p>
          <a:p>
            <a:pPr marL="800100" lvl="1" indent="-342900">
              <a:buFont typeface="Wingdings" panose="05000000000000000000" pitchFamily="2" charset="2"/>
              <a:buChar char="Ø"/>
            </a:pPr>
            <a:r>
              <a:rPr lang="en-GB" sz="1800" dirty="0">
                <a:latin typeface="+mn-lt"/>
              </a:rPr>
              <a:t>For the individual, the benefits are improvement in mental and physical health outcomes, reduced mortality, reduced hospitalisation, increased life years, improved quality of life.</a:t>
            </a:r>
          </a:p>
          <a:p>
            <a:pPr marL="800100" lvl="1" indent="-342900">
              <a:buFont typeface="Wingdings" panose="05000000000000000000" pitchFamily="2" charset="2"/>
              <a:buChar char="Ø"/>
            </a:pPr>
            <a:r>
              <a:rPr lang="en-GB" sz="1800" dirty="0">
                <a:latin typeface="+mn-lt"/>
              </a:rPr>
              <a:t>For Health and Social Care there is a reduction in healthcare and social care costs from improved health outcomes.  </a:t>
            </a:r>
          </a:p>
          <a:p>
            <a:pPr marL="342900" indent="-342900">
              <a:buFont typeface="Wingdings" panose="05000000000000000000" pitchFamily="2" charset="2"/>
              <a:buChar char="Ø"/>
            </a:pPr>
            <a:r>
              <a:rPr lang="en-GB" sz="1800" b="1" dirty="0">
                <a:latin typeface="+mn-lt"/>
              </a:rPr>
              <a:t>Other benefits:</a:t>
            </a:r>
          </a:p>
          <a:p>
            <a:pPr marL="800100" lvl="1" indent="-342900">
              <a:buFont typeface="Wingdings" panose="05000000000000000000" pitchFamily="2" charset="2"/>
              <a:buChar char="Ø"/>
            </a:pPr>
            <a:r>
              <a:rPr lang="en-GB" sz="1800" dirty="0">
                <a:latin typeface="+mn-lt"/>
              </a:rPr>
              <a:t>Using NHS app provides a quicker online booking and management of appointments, patient information/records and health information. It also saves time for the local GP practices.</a:t>
            </a:r>
          </a:p>
          <a:p>
            <a:pPr marL="800100" lvl="1" indent="-342900">
              <a:buFont typeface="Wingdings" panose="05000000000000000000" pitchFamily="2" charset="2"/>
              <a:buChar char="Ø"/>
            </a:pPr>
            <a:r>
              <a:rPr lang="en-GB" sz="1800" dirty="0">
                <a:latin typeface="+mn-lt"/>
              </a:rPr>
              <a:t>Reduced cost of unnecessary attendance at A&amp;E for example we know that there are people in West Norfolk who do not know that they had to or how to register with a local GP and subsequently use A&amp;E - £134 per visit.</a:t>
            </a:r>
          </a:p>
          <a:p>
            <a:pPr marL="342900" indent="-342900">
              <a:buFont typeface="Wingdings" panose="05000000000000000000" pitchFamily="2" charset="2"/>
              <a:buChar char="Ø"/>
            </a:pPr>
            <a:endParaRPr lang="en-GB" sz="1600" dirty="0">
              <a:latin typeface="+mn-lt"/>
            </a:endParaRPr>
          </a:p>
          <a:p>
            <a:pPr marL="342900" indent="-342900">
              <a:buFont typeface="Wingdings" panose="05000000000000000000" pitchFamily="2" charset="2"/>
              <a:buChar char="Ø"/>
            </a:pPr>
            <a:endParaRPr lang="en-GB" dirty="0">
              <a:latin typeface="+mn-lt"/>
              <a:cs typeface="Arial"/>
            </a:endParaRPr>
          </a:p>
        </p:txBody>
      </p:sp>
      <p:sp>
        <p:nvSpPr>
          <p:cNvPr id="7" name="Text Placeholder 1">
            <a:extLst>
              <a:ext uri="{FF2B5EF4-FFF2-40B4-BE49-F238E27FC236}">
                <a16:creationId xmlns:a16="http://schemas.microsoft.com/office/drawing/2014/main" id="{9BD9AB6E-E72E-1252-518D-076D11AE3C10}"/>
              </a:ext>
            </a:extLst>
          </p:cNvPr>
          <p:cNvSpPr>
            <a:spLocks noGrp="1"/>
          </p:cNvSpPr>
          <p:nvPr>
            <p:ph type="body" sz="quarter" idx="10"/>
          </p:nvPr>
        </p:nvSpPr>
        <p:spPr>
          <a:xfrm>
            <a:off x="593725" y="584200"/>
            <a:ext cx="10312400" cy="552142"/>
          </a:xfrm>
        </p:spPr>
        <p:txBody>
          <a:bodyPr>
            <a:normAutofit/>
          </a:bodyPr>
          <a:lstStyle/>
          <a:p>
            <a:r>
              <a:rPr lang="en-GB" sz="2800" dirty="0">
                <a:latin typeface="+mn-lt"/>
              </a:rPr>
              <a:t>Appendix A - Benefits of Digital Inclusion</a:t>
            </a:r>
          </a:p>
        </p:txBody>
      </p:sp>
      <p:pic>
        <p:nvPicPr>
          <p:cNvPr id="2" name="Picture 1">
            <a:extLst>
              <a:ext uri="{FF2B5EF4-FFF2-40B4-BE49-F238E27FC236}">
                <a16:creationId xmlns:a16="http://schemas.microsoft.com/office/drawing/2014/main" id="{793CF2A4-1B77-7156-1D65-C654CBAE3017}"/>
              </a:ext>
            </a:extLst>
          </p:cNvPr>
          <p:cNvPicPr>
            <a:picLocks noChangeAspect="1"/>
          </p:cNvPicPr>
          <p:nvPr/>
        </p:nvPicPr>
        <p:blipFill>
          <a:blip r:embed="rId2"/>
          <a:stretch>
            <a:fillRect/>
          </a:stretch>
        </p:blipFill>
        <p:spPr>
          <a:xfrm>
            <a:off x="10210800" y="221469"/>
            <a:ext cx="1981200" cy="1132268"/>
          </a:xfrm>
          <a:prstGeom prst="rect">
            <a:avLst/>
          </a:prstGeom>
        </p:spPr>
      </p:pic>
    </p:spTree>
    <p:extLst>
      <p:ext uri="{BB962C8B-B14F-4D97-AF65-F5344CB8AC3E}">
        <p14:creationId xmlns:p14="http://schemas.microsoft.com/office/powerpoint/2010/main" val="36641946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147F26-5268-AD44-A85B-A32A665B3839}"/>
              </a:ext>
            </a:extLst>
          </p:cNvPr>
          <p:cNvSpPr>
            <a:spLocks noGrp="1"/>
          </p:cNvSpPr>
          <p:nvPr>
            <p:ph type="body" sz="quarter" idx="10"/>
          </p:nvPr>
        </p:nvSpPr>
        <p:spPr>
          <a:xfrm>
            <a:off x="593196" y="299093"/>
            <a:ext cx="10312400" cy="998537"/>
          </a:xfrm>
        </p:spPr>
        <p:txBody>
          <a:bodyPr>
            <a:normAutofit/>
          </a:bodyPr>
          <a:lstStyle/>
          <a:p>
            <a:pPr algn="ctr"/>
            <a:r>
              <a:rPr lang="en-GB" sz="3200" dirty="0">
                <a:latin typeface="+mn-lt"/>
              </a:rPr>
              <a:t>The council’s Digital Inclusion Strategy – refreshed December 2021</a:t>
            </a:r>
            <a:endParaRPr lang="en-US" sz="3200" dirty="0">
              <a:latin typeface="+mn-lt"/>
            </a:endParaRPr>
          </a:p>
        </p:txBody>
      </p:sp>
      <p:sp>
        <p:nvSpPr>
          <p:cNvPr id="4" name="Text Placeholder 3">
            <a:extLst>
              <a:ext uri="{FF2B5EF4-FFF2-40B4-BE49-F238E27FC236}">
                <a16:creationId xmlns:a16="http://schemas.microsoft.com/office/drawing/2014/main" id="{A2EEF52A-698C-421A-8962-32FFF1AE2F1A}"/>
              </a:ext>
            </a:extLst>
          </p:cNvPr>
          <p:cNvSpPr txBox="1">
            <a:spLocks noGrp="1"/>
          </p:cNvSpPr>
          <p:nvPr>
            <p:ph type="body" sz="quarter" idx="11"/>
          </p:nvPr>
        </p:nvSpPr>
        <p:spPr>
          <a:xfrm>
            <a:off x="501446" y="1258185"/>
            <a:ext cx="10312400" cy="646331"/>
          </a:xfrm>
          <a:prstGeom prst="rect">
            <a:avLst/>
          </a:prstGeom>
          <a:noFill/>
        </p:spPr>
        <p:txBody>
          <a:bodyPr wrap="square" rtlCol="0">
            <a:spAutoFit/>
          </a:bodyPr>
          <a:lstStyle/>
          <a:p>
            <a:pPr marL="0" indent="0" algn="ctr">
              <a:buNone/>
            </a:pPr>
            <a:r>
              <a:rPr lang="en-GB" sz="2000" b="1" dirty="0">
                <a:latin typeface="+mn-lt"/>
              </a:rPr>
              <a:t>“</a:t>
            </a:r>
            <a:r>
              <a:rPr lang="en-GB" sz="2000" b="1" i="1" dirty="0">
                <a:latin typeface="+mn-lt"/>
              </a:rPr>
              <a:t>Every Norfolk resident is provided with the appropriate digital access opportunities to meet their needs and enable them to be digitally included in all aspects of their lives”</a:t>
            </a:r>
            <a:endParaRPr lang="en-GB" dirty="0">
              <a:latin typeface="+mn-lt"/>
            </a:endParaRPr>
          </a:p>
        </p:txBody>
      </p:sp>
      <p:grpSp>
        <p:nvGrpSpPr>
          <p:cNvPr id="5" name="Group 4">
            <a:extLst>
              <a:ext uri="{FF2B5EF4-FFF2-40B4-BE49-F238E27FC236}">
                <a16:creationId xmlns:a16="http://schemas.microsoft.com/office/drawing/2014/main" id="{A0DB3B2A-D8F3-41D7-ADCC-F7A27F2A6B47}"/>
              </a:ext>
            </a:extLst>
          </p:cNvPr>
          <p:cNvGrpSpPr/>
          <p:nvPr/>
        </p:nvGrpSpPr>
        <p:grpSpPr>
          <a:xfrm>
            <a:off x="892630" y="2256722"/>
            <a:ext cx="10691390" cy="3657924"/>
            <a:chOff x="930727" y="454820"/>
            <a:chExt cx="10691390" cy="5065888"/>
          </a:xfrm>
        </p:grpSpPr>
        <p:sp>
          <p:nvSpPr>
            <p:cNvPr id="6" name="TextBox 5">
              <a:extLst>
                <a:ext uri="{FF2B5EF4-FFF2-40B4-BE49-F238E27FC236}">
                  <a16:creationId xmlns:a16="http://schemas.microsoft.com/office/drawing/2014/main" id="{7297750B-E870-4B3C-821D-FD3FE5A2A4AB}"/>
                </a:ext>
              </a:extLst>
            </p:cNvPr>
            <p:cNvSpPr txBox="1"/>
            <p:nvPr/>
          </p:nvSpPr>
          <p:spPr>
            <a:xfrm>
              <a:off x="2051397" y="454820"/>
              <a:ext cx="9570720" cy="5065888"/>
            </a:xfrm>
            <a:prstGeom prst="rect">
              <a:avLst/>
            </a:prstGeom>
            <a:noFill/>
          </p:spPr>
          <p:txBody>
            <a:bodyPr wrap="square" rtlCol="0">
              <a:spAutoFit/>
            </a:bodyPr>
            <a:lstStyle/>
            <a:p>
              <a:pPr lvl="0">
                <a:lnSpc>
                  <a:spcPct val="107000"/>
                </a:lnSpc>
                <a:spcBef>
                  <a:spcPts val="300"/>
                </a:spcBef>
                <a:spcAft>
                  <a:spcPts val="300"/>
                </a:spcAft>
                <a:buSzPts val="1400"/>
                <a:tabLst>
                  <a:tab pos="228600" algn="l"/>
                </a:tabLst>
              </a:pPr>
              <a:r>
                <a:rPr lang="en-GB" sz="2000" b="1" dirty="0">
                  <a:solidFill>
                    <a:schemeClr val="accent6"/>
                  </a:solidFill>
                  <a:effectLst/>
                  <a:ea typeface="Calibri" panose="020F0502020204030204" pitchFamily="34" charset="0"/>
                  <a:cs typeface="Times New Roman" panose="02020603050405020304" pitchFamily="18" charset="0"/>
                </a:rPr>
                <a:t>Working</a:t>
              </a:r>
              <a:r>
                <a:rPr lang="en-GB" sz="2000" dirty="0">
                  <a:effectLst/>
                  <a:ea typeface="Calibri" panose="020F0502020204030204" pitchFamily="34" charset="0"/>
                  <a:cs typeface="Times New Roman" panose="02020603050405020304" pitchFamily="18" charset="0"/>
                </a:rPr>
                <a:t> </a:t>
              </a:r>
              <a:r>
                <a:rPr lang="en-GB" sz="2000" dirty="0">
                  <a:solidFill>
                    <a:srgbClr val="1D2A5A"/>
                  </a:solidFill>
                  <a:effectLst/>
                  <a:ea typeface="Calibri" panose="020F0502020204030204" pitchFamily="34" charset="0"/>
                  <a:cs typeface="Times New Roman" panose="02020603050405020304" pitchFamily="18" charset="0"/>
                </a:rPr>
                <a:t>in partnership to target activity and make best use of resources</a:t>
              </a:r>
            </a:p>
            <a:p>
              <a:pPr lvl="0">
                <a:lnSpc>
                  <a:spcPct val="107000"/>
                </a:lnSpc>
                <a:spcBef>
                  <a:spcPts val="300"/>
                </a:spcBef>
                <a:spcAft>
                  <a:spcPts val="300"/>
                </a:spcAft>
                <a:buSzPts val="1400"/>
                <a:tabLst>
                  <a:tab pos="228600" algn="l"/>
                </a:tabLst>
              </a:pPr>
              <a:endParaRPr lang="en-GB" sz="1000" dirty="0">
                <a:effectLst/>
                <a:ea typeface="Calibri" panose="020F0502020204030204" pitchFamily="34" charset="0"/>
                <a:cs typeface="Times New Roman" panose="02020603050405020304" pitchFamily="18" charset="0"/>
              </a:endParaRPr>
            </a:p>
            <a:p>
              <a:pPr lvl="0">
                <a:lnSpc>
                  <a:spcPct val="107000"/>
                </a:lnSpc>
                <a:spcBef>
                  <a:spcPts val="300"/>
                </a:spcBef>
                <a:spcAft>
                  <a:spcPts val="300"/>
                </a:spcAft>
                <a:buSzPts val="1400"/>
                <a:tabLst>
                  <a:tab pos="228600" algn="l"/>
                </a:tabLst>
              </a:pPr>
              <a:r>
                <a:rPr lang="en-GB" sz="2000" b="1" dirty="0">
                  <a:solidFill>
                    <a:schemeClr val="accent6"/>
                  </a:solidFill>
                  <a:effectLst/>
                  <a:ea typeface="Calibri" panose="020F0502020204030204" pitchFamily="34" charset="0"/>
                  <a:cs typeface="Times New Roman" panose="02020603050405020304" pitchFamily="18" charset="0"/>
                </a:rPr>
                <a:t>Enabling</a:t>
              </a:r>
              <a:r>
                <a:rPr lang="en-GB" sz="2000" dirty="0">
                  <a:effectLst/>
                  <a:ea typeface="Calibri" panose="020F0502020204030204" pitchFamily="34" charset="0"/>
                  <a:cs typeface="Times New Roman" panose="02020603050405020304" pitchFamily="18" charset="0"/>
                </a:rPr>
                <a:t> </a:t>
              </a:r>
              <a:r>
                <a:rPr lang="en-GB" sz="2000" dirty="0">
                  <a:solidFill>
                    <a:srgbClr val="1D2A5A"/>
                  </a:solidFill>
                  <a:effectLst/>
                  <a:ea typeface="Calibri" panose="020F0502020204030204" pitchFamily="34" charset="0"/>
                  <a:cs typeface="Times New Roman" panose="02020603050405020304" pitchFamily="18" charset="0"/>
                </a:rPr>
                <a:t>universal access to connectivity in the county</a:t>
              </a:r>
            </a:p>
            <a:p>
              <a:pPr lvl="0">
                <a:lnSpc>
                  <a:spcPct val="107000"/>
                </a:lnSpc>
                <a:spcBef>
                  <a:spcPts val="300"/>
                </a:spcBef>
                <a:spcAft>
                  <a:spcPts val="300"/>
                </a:spcAft>
                <a:buSzPts val="1400"/>
                <a:tabLst>
                  <a:tab pos="228600" algn="l"/>
                </a:tabLst>
              </a:pPr>
              <a:endParaRPr lang="en-GB" sz="1000" dirty="0">
                <a:effectLst/>
                <a:ea typeface="Calibri" panose="020F0502020204030204" pitchFamily="34" charset="0"/>
                <a:cs typeface="Times New Roman" panose="02020603050405020304" pitchFamily="18" charset="0"/>
              </a:endParaRPr>
            </a:p>
            <a:p>
              <a:pPr lvl="0">
                <a:lnSpc>
                  <a:spcPct val="107000"/>
                </a:lnSpc>
                <a:spcBef>
                  <a:spcPts val="300"/>
                </a:spcBef>
                <a:spcAft>
                  <a:spcPts val="300"/>
                </a:spcAft>
                <a:buSzPts val="1400"/>
                <a:tabLst>
                  <a:tab pos="228600" algn="l"/>
                </a:tabLst>
              </a:pPr>
              <a:r>
                <a:rPr lang="en-GB" sz="2000" b="1" dirty="0">
                  <a:solidFill>
                    <a:schemeClr val="accent6"/>
                  </a:solidFill>
                  <a:effectLst/>
                  <a:ea typeface="Calibri" panose="020F0502020204030204" pitchFamily="34" charset="0"/>
                  <a:cs typeface="Times New Roman" panose="02020603050405020304" pitchFamily="18" charset="0"/>
                </a:rPr>
                <a:t>Supporting</a:t>
              </a:r>
              <a:r>
                <a:rPr lang="en-GB" sz="2000" dirty="0">
                  <a:effectLst/>
                  <a:ea typeface="Calibri" panose="020F0502020204030204" pitchFamily="34" charset="0"/>
                  <a:cs typeface="Times New Roman" panose="02020603050405020304" pitchFamily="18" charset="0"/>
                </a:rPr>
                <a:t> </a:t>
              </a:r>
              <a:r>
                <a:rPr lang="en-GB" sz="2000" dirty="0">
                  <a:solidFill>
                    <a:srgbClr val="1D2A5A"/>
                  </a:solidFill>
                  <a:effectLst/>
                  <a:ea typeface="Calibri" panose="020F0502020204030204" pitchFamily="34" charset="0"/>
                  <a:cs typeface="Times New Roman" panose="02020603050405020304" pitchFamily="18" charset="0"/>
                </a:rPr>
                <a:t>access to devices and equipment</a:t>
              </a:r>
            </a:p>
            <a:p>
              <a:pPr lvl="0">
                <a:lnSpc>
                  <a:spcPct val="107000"/>
                </a:lnSpc>
                <a:spcBef>
                  <a:spcPts val="300"/>
                </a:spcBef>
                <a:spcAft>
                  <a:spcPts val="300"/>
                </a:spcAft>
                <a:buSzPts val="1400"/>
                <a:tabLst>
                  <a:tab pos="228600" algn="l"/>
                </a:tabLst>
              </a:pPr>
              <a:endParaRPr lang="en-GB" sz="1000" dirty="0">
                <a:effectLst/>
                <a:ea typeface="Calibri" panose="020F0502020204030204" pitchFamily="34" charset="0"/>
                <a:cs typeface="Times New Roman" panose="02020603050405020304" pitchFamily="18" charset="0"/>
              </a:endParaRPr>
            </a:p>
            <a:p>
              <a:pPr lvl="0">
                <a:lnSpc>
                  <a:spcPct val="107000"/>
                </a:lnSpc>
                <a:spcBef>
                  <a:spcPts val="300"/>
                </a:spcBef>
                <a:spcAft>
                  <a:spcPts val="300"/>
                </a:spcAft>
                <a:buSzPts val="1400"/>
                <a:tabLst>
                  <a:tab pos="228600" algn="l"/>
                </a:tabLst>
              </a:pPr>
              <a:r>
                <a:rPr lang="en-GB" sz="2000" b="1" dirty="0">
                  <a:solidFill>
                    <a:schemeClr val="accent6"/>
                  </a:solidFill>
                  <a:effectLst/>
                  <a:ea typeface="Calibri" panose="020F0502020204030204" pitchFamily="34" charset="0"/>
                  <a:cs typeface="Times New Roman" panose="02020603050405020304" pitchFamily="18" charset="0"/>
                </a:rPr>
                <a:t>Increasing</a:t>
              </a:r>
              <a:r>
                <a:rPr lang="en-GB" sz="2000" dirty="0">
                  <a:solidFill>
                    <a:schemeClr val="accent6"/>
                  </a:solidFill>
                  <a:effectLst/>
                  <a:ea typeface="Calibri" panose="020F0502020204030204" pitchFamily="34" charset="0"/>
                  <a:cs typeface="Times New Roman" panose="02020603050405020304" pitchFamily="18" charset="0"/>
                </a:rPr>
                <a:t> </a:t>
              </a:r>
              <a:r>
                <a:rPr lang="en-GB" sz="2000" dirty="0">
                  <a:solidFill>
                    <a:srgbClr val="1D2A5A"/>
                  </a:solidFill>
                  <a:effectLst/>
                  <a:ea typeface="Calibri" panose="020F0502020204030204" pitchFamily="34" charset="0"/>
                  <a:cs typeface="Times New Roman" panose="02020603050405020304" pitchFamily="18" charset="0"/>
                </a:rPr>
                <a:t>digital skills and confidence in key cohorts</a:t>
              </a:r>
            </a:p>
            <a:p>
              <a:pPr lvl="0">
                <a:lnSpc>
                  <a:spcPct val="107000"/>
                </a:lnSpc>
                <a:spcBef>
                  <a:spcPts val="300"/>
                </a:spcBef>
                <a:spcAft>
                  <a:spcPts val="300"/>
                </a:spcAft>
                <a:buSzPts val="1400"/>
                <a:tabLst>
                  <a:tab pos="228600" algn="l"/>
                </a:tabLst>
              </a:pPr>
              <a:endParaRPr lang="en-GB" sz="1000" dirty="0">
                <a:effectLst/>
                <a:ea typeface="Calibri" panose="020F0502020204030204" pitchFamily="34" charset="0"/>
                <a:cs typeface="Times New Roman" panose="02020603050405020304" pitchFamily="18" charset="0"/>
              </a:endParaRPr>
            </a:p>
            <a:p>
              <a:pPr lvl="0">
                <a:lnSpc>
                  <a:spcPct val="107000"/>
                </a:lnSpc>
                <a:spcBef>
                  <a:spcPts val="300"/>
                </a:spcBef>
                <a:spcAft>
                  <a:spcPts val="300"/>
                </a:spcAft>
                <a:buSzPts val="1400"/>
                <a:tabLst>
                  <a:tab pos="228600" algn="l"/>
                </a:tabLst>
              </a:pPr>
              <a:r>
                <a:rPr lang="en-GB" sz="2000" b="1" dirty="0">
                  <a:solidFill>
                    <a:schemeClr val="accent6"/>
                  </a:solidFill>
                  <a:effectLst/>
                  <a:ea typeface="Calibri" panose="020F0502020204030204" pitchFamily="34" charset="0"/>
                  <a:cs typeface="Times New Roman" panose="02020603050405020304" pitchFamily="18" charset="0"/>
                </a:rPr>
                <a:t>Developing</a:t>
              </a:r>
              <a:r>
                <a:rPr lang="en-GB" sz="2000" dirty="0">
                  <a:effectLst/>
                  <a:ea typeface="Calibri" panose="020F0502020204030204" pitchFamily="34" charset="0"/>
                  <a:cs typeface="Times New Roman" panose="02020603050405020304" pitchFamily="18" charset="0"/>
                </a:rPr>
                <a:t> </a:t>
              </a:r>
              <a:r>
                <a:rPr lang="en-GB" sz="2000" dirty="0">
                  <a:solidFill>
                    <a:srgbClr val="1D2A5A"/>
                  </a:solidFill>
                  <a:effectLst/>
                  <a:ea typeface="Calibri" panose="020F0502020204030204" pitchFamily="34" charset="0"/>
                  <a:cs typeface="Times New Roman" panose="02020603050405020304" pitchFamily="18" charset="0"/>
                </a:rPr>
                <a:t>the skills of our staff to understand how to support residents to access and use technology to improve their lives</a:t>
              </a:r>
            </a:p>
            <a:p>
              <a:endParaRPr lang="en-GB" dirty="0"/>
            </a:p>
          </p:txBody>
        </p:sp>
        <p:pic>
          <p:nvPicPr>
            <p:cNvPr id="7" name="Graphic 6" descr="Business Growth with solid fill">
              <a:extLst>
                <a:ext uri="{FF2B5EF4-FFF2-40B4-BE49-F238E27FC236}">
                  <a16:creationId xmlns:a16="http://schemas.microsoft.com/office/drawing/2014/main" id="{B6565F9B-7052-4BF0-8093-133FE2722D2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1688" y="473141"/>
              <a:ext cx="853439" cy="853440"/>
            </a:xfrm>
            <a:prstGeom prst="rect">
              <a:avLst/>
            </a:prstGeom>
          </p:spPr>
        </p:pic>
        <p:pic>
          <p:nvPicPr>
            <p:cNvPr id="8" name="Graphic 7" descr="World with solid fill">
              <a:extLst>
                <a:ext uri="{FF2B5EF4-FFF2-40B4-BE49-F238E27FC236}">
                  <a16:creationId xmlns:a16="http://schemas.microsoft.com/office/drawing/2014/main" id="{CA1E7334-6669-475E-8B59-77A33A58F1E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1688" y="1297043"/>
              <a:ext cx="718457" cy="718457"/>
            </a:xfrm>
            <a:prstGeom prst="rect">
              <a:avLst/>
            </a:prstGeom>
          </p:spPr>
        </p:pic>
        <p:pic>
          <p:nvPicPr>
            <p:cNvPr id="9" name="Graphic 8" descr="Internet with solid fill">
              <a:extLst>
                <a:ext uri="{FF2B5EF4-FFF2-40B4-BE49-F238E27FC236}">
                  <a16:creationId xmlns:a16="http://schemas.microsoft.com/office/drawing/2014/main" id="{CA3071EC-BFC0-400B-9DDB-D6DF802F78E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30727" y="2099699"/>
              <a:ext cx="914400" cy="914399"/>
            </a:xfrm>
            <a:prstGeom prst="rect">
              <a:avLst/>
            </a:prstGeom>
          </p:spPr>
        </p:pic>
        <p:pic>
          <p:nvPicPr>
            <p:cNvPr id="10" name="Graphic 9" descr="Idea with solid fill">
              <a:extLst>
                <a:ext uri="{FF2B5EF4-FFF2-40B4-BE49-F238E27FC236}">
                  <a16:creationId xmlns:a16="http://schemas.microsoft.com/office/drawing/2014/main" id="{06B46EE7-093C-4C59-9B5B-E65B310308D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32906" y="3014098"/>
              <a:ext cx="914400" cy="914399"/>
            </a:xfrm>
            <a:prstGeom prst="rect">
              <a:avLst/>
            </a:prstGeom>
          </p:spPr>
        </p:pic>
        <p:pic>
          <p:nvPicPr>
            <p:cNvPr id="11" name="Graphic 10" descr="Employee badge with solid fill">
              <a:extLst>
                <a:ext uri="{FF2B5EF4-FFF2-40B4-BE49-F238E27FC236}">
                  <a16:creationId xmlns:a16="http://schemas.microsoft.com/office/drawing/2014/main" id="{FEDD01AD-613E-453D-A5EA-076D91FB469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61207" y="4009688"/>
              <a:ext cx="914400" cy="914399"/>
            </a:xfrm>
            <a:prstGeom prst="rect">
              <a:avLst/>
            </a:prstGeom>
          </p:spPr>
        </p:pic>
      </p:grpSp>
    </p:spTree>
    <p:extLst>
      <p:ext uri="{BB962C8B-B14F-4D97-AF65-F5344CB8AC3E}">
        <p14:creationId xmlns:p14="http://schemas.microsoft.com/office/powerpoint/2010/main" val="22747479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147F26-5268-AD44-A85B-A32A665B3839}"/>
              </a:ext>
            </a:extLst>
          </p:cNvPr>
          <p:cNvSpPr>
            <a:spLocks noGrp="1"/>
          </p:cNvSpPr>
          <p:nvPr>
            <p:ph type="body" sz="quarter" idx="10"/>
          </p:nvPr>
        </p:nvSpPr>
        <p:spPr>
          <a:xfrm>
            <a:off x="593196" y="299093"/>
            <a:ext cx="10312400" cy="998537"/>
          </a:xfrm>
        </p:spPr>
        <p:txBody>
          <a:bodyPr>
            <a:normAutofit/>
          </a:bodyPr>
          <a:lstStyle/>
          <a:p>
            <a:pPr algn="ctr"/>
            <a:r>
              <a:rPr lang="en-GB" sz="3200" dirty="0">
                <a:latin typeface="+mn-lt"/>
              </a:rPr>
              <a:t>What is digital exclusion?</a:t>
            </a:r>
            <a:endParaRPr lang="en-US" sz="3200" dirty="0">
              <a:latin typeface="+mn-lt"/>
            </a:endParaRPr>
          </a:p>
        </p:txBody>
      </p:sp>
      <p:sp>
        <p:nvSpPr>
          <p:cNvPr id="12" name="Text Placeholder 11">
            <a:extLst>
              <a:ext uri="{FF2B5EF4-FFF2-40B4-BE49-F238E27FC236}">
                <a16:creationId xmlns:a16="http://schemas.microsoft.com/office/drawing/2014/main" id="{78F32847-8F58-7F83-C4F3-0A83C66AC0D0}"/>
              </a:ext>
            </a:extLst>
          </p:cNvPr>
          <p:cNvSpPr>
            <a:spLocks noGrp="1"/>
          </p:cNvSpPr>
          <p:nvPr>
            <p:ph type="body" sz="quarter" idx="11"/>
          </p:nvPr>
        </p:nvSpPr>
        <p:spPr>
          <a:xfrm>
            <a:off x="593725" y="1114697"/>
            <a:ext cx="10814504" cy="4117703"/>
          </a:xfrm>
        </p:spPr>
        <p:txBody>
          <a:bodyPr/>
          <a:lstStyle/>
          <a:p>
            <a:pPr algn="ctr"/>
            <a:r>
              <a:rPr lang="en-GB" b="1" i="1" dirty="0"/>
              <a:t>“</a:t>
            </a:r>
            <a:r>
              <a:rPr lang="en-GB" b="1" i="1" dirty="0">
                <a:latin typeface="+mn-lt"/>
              </a:rPr>
              <a:t>The inability to interact with the online world fully, when where and how an individual needs to”. </a:t>
            </a:r>
          </a:p>
          <a:p>
            <a:pPr algn="ctr"/>
            <a:r>
              <a:rPr lang="en-GB" dirty="0">
                <a:latin typeface="+mn-lt"/>
              </a:rPr>
              <a:t>Digital Poverty Alliance</a:t>
            </a:r>
          </a:p>
          <a:p>
            <a:endParaRPr lang="en-GB" dirty="0"/>
          </a:p>
        </p:txBody>
      </p:sp>
      <p:sp>
        <p:nvSpPr>
          <p:cNvPr id="18" name="TextBox 17">
            <a:extLst>
              <a:ext uri="{FF2B5EF4-FFF2-40B4-BE49-F238E27FC236}">
                <a16:creationId xmlns:a16="http://schemas.microsoft.com/office/drawing/2014/main" id="{2204C9F4-B54F-1A7D-4851-8F34B94B7D7B}"/>
              </a:ext>
            </a:extLst>
          </p:cNvPr>
          <p:cNvSpPr txBox="1"/>
          <p:nvPr/>
        </p:nvSpPr>
        <p:spPr>
          <a:xfrm>
            <a:off x="783771" y="2113234"/>
            <a:ext cx="10814504" cy="4062651"/>
          </a:xfrm>
          <a:prstGeom prst="rect">
            <a:avLst/>
          </a:prstGeom>
          <a:noFill/>
        </p:spPr>
        <p:txBody>
          <a:bodyPr wrap="square" rtlCol="0">
            <a:spAutoFit/>
          </a:bodyPr>
          <a:lstStyle/>
          <a:p>
            <a:pPr marL="285750" indent="-285750">
              <a:buFont typeface="Wingdings" panose="05000000000000000000" pitchFamily="2" charset="2"/>
              <a:buChar char="Ø"/>
            </a:pPr>
            <a:r>
              <a:rPr lang="en-GB" sz="2000" dirty="0">
                <a:solidFill>
                  <a:srgbClr val="1D2A5A"/>
                </a:solidFill>
                <a:cs typeface="Arial" panose="020B0604020202020204" pitchFamily="34" charset="0"/>
              </a:rPr>
              <a:t>Anybody of any age can be digitally excluded to some extent or another.</a:t>
            </a:r>
          </a:p>
          <a:p>
            <a:pPr marL="285750" indent="-285750">
              <a:buFont typeface="Wingdings" panose="05000000000000000000" pitchFamily="2" charset="2"/>
              <a:buChar char="Ø"/>
            </a:pPr>
            <a:r>
              <a:rPr lang="en-GB" sz="2000" dirty="0">
                <a:solidFill>
                  <a:srgbClr val="1D2A5A"/>
                </a:solidFill>
                <a:cs typeface="Arial" panose="020B0604020202020204" pitchFamily="34" charset="0"/>
              </a:rPr>
              <a:t>If a person lacks:</a:t>
            </a:r>
          </a:p>
          <a:p>
            <a:pPr marL="742950" lvl="1" indent="-285750">
              <a:buFont typeface="Wingdings" panose="05000000000000000000" pitchFamily="2" charset="2"/>
              <a:buChar char="Ø"/>
            </a:pPr>
            <a:r>
              <a:rPr lang="en-GB" sz="2000" dirty="0">
                <a:solidFill>
                  <a:srgbClr val="1D2A5A"/>
                </a:solidFill>
                <a:cs typeface="Arial" panose="020B0604020202020204" pitchFamily="34" charset="0"/>
              </a:rPr>
              <a:t>appropriate access to devices or an internet connection, it’s difficult to study or apply for jobs if you don’t have a laptop or tablet yet alone access services and interact with society </a:t>
            </a:r>
          </a:p>
          <a:p>
            <a:pPr marL="742950" lvl="1" indent="-285750">
              <a:buFont typeface="Wingdings" panose="05000000000000000000" pitchFamily="2" charset="2"/>
              <a:buChar char="Ø"/>
            </a:pPr>
            <a:r>
              <a:rPr lang="en-GB" sz="2000" dirty="0">
                <a:solidFill>
                  <a:srgbClr val="1D2A5A"/>
                </a:solidFill>
                <a:cs typeface="Arial" panose="020B0604020202020204" pitchFamily="34" charset="0"/>
              </a:rPr>
              <a:t>the required digital skills to engage in different settings whether education, work or life as defined by the Department of Education</a:t>
            </a:r>
          </a:p>
          <a:p>
            <a:pPr marL="742950" lvl="1" indent="-285750">
              <a:buFont typeface="Wingdings" panose="05000000000000000000" pitchFamily="2" charset="2"/>
              <a:buChar char="Ø"/>
            </a:pPr>
            <a:r>
              <a:rPr lang="en-GB" sz="2000" dirty="0">
                <a:solidFill>
                  <a:srgbClr val="1D2A5A"/>
                </a:solidFill>
                <a:cs typeface="Arial" panose="020B0604020202020204" pitchFamily="34" charset="0"/>
              </a:rPr>
              <a:t>the ability to get online more than once a week due to physical space, lack of confidence or motivation (e.g. no safe space in the case of a child) or</a:t>
            </a:r>
          </a:p>
          <a:p>
            <a:pPr marL="742950" lvl="1" indent="-285750">
              <a:buFont typeface="Wingdings" panose="05000000000000000000" pitchFamily="2" charset="2"/>
              <a:buChar char="Ø"/>
            </a:pPr>
            <a:r>
              <a:rPr lang="en-GB" sz="2000" dirty="0">
                <a:solidFill>
                  <a:srgbClr val="1D2A5A"/>
                </a:solidFill>
                <a:cs typeface="Arial" panose="020B0604020202020204" pitchFamily="34" charset="0"/>
              </a:rPr>
              <a:t>the financial means to afford devices and broadband/mobile connections.</a:t>
            </a:r>
          </a:p>
          <a:p>
            <a:pPr marL="285750" indent="-285750">
              <a:buFont typeface="Wingdings" panose="05000000000000000000" pitchFamily="2" charset="2"/>
              <a:buChar char="Ø"/>
            </a:pPr>
            <a:r>
              <a:rPr lang="en-GB" sz="2000" dirty="0">
                <a:solidFill>
                  <a:srgbClr val="1D2A5A"/>
                </a:solidFill>
                <a:cs typeface="Arial" panose="020B0604020202020204" pitchFamily="34" charset="0"/>
              </a:rPr>
              <a:t>A person can also go in and out of digital exclusion at various points in their life due to other factors such as finance or health.</a:t>
            </a:r>
          </a:p>
          <a:p>
            <a:pPr marL="285750" indent="-285750">
              <a:buFont typeface="Wingdings" panose="05000000000000000000" pitchFamily="2" charset="2"/>
              <a:buChar char="Ø"/>
            </a:pPr>
            <a:endParaRPr lang="en-GB" sz="2000" dirty="0">
              <a:solidFill>
                <a:srgbClr val="1D2A5A"/>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endParaRPr lang="en-GB" dirty="0"/>
          </a:p>
        </p:txBody>
      </p:sp>
    </p:spTree>
    <p:extLst>
      <p:ext uri="{BB962C8B-B14F-4D97-AF65-F5344CB8AC3E}">
        <p14:creationId xmlns:p14="http://schemas.microsoft.com/office/powerpoint/2010/main" val="42640533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EA08FD-077C-6948-A9BF-6BC87B2FCAA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F6BA7EC-8A79-89C3-4161-D3DAC04073A5}"/>
              </a:ext>
            </a:extLst>
          </p:cNvPr>
          <p:cNvSpPr>
            <a:spLocks noGrp="1"/>
          </p:cNvSpPr>
          <p:nvPr>
            <p:ph type="body" sz="quarter" idx="10"/>
          </p:nvPr>
        </p:nvSpPr>
        <p:spPr>
          <a:xfrm>
            <a:off x="593196" y="299093"/>
            <a:ext cx="10312400" cy="998537"/>
          </a:xfrm>
        </p:spPr>
        <p:txBody>
          <a:bodyPr>
            <a:normAutofit lnSpcReduction="10000"/>
          </a:bodyPr>
          <a:lstStyle/>
          <a:p>
            <a:pPr algn="ctr"/>
            <a:r>
              <a:rPr lang="en-GB" sz="3200" dirty="0">
                <a:latin typeface="+mn-lt"/>
              </a:rPr>
              <a:t>Government’s definition of digital inclusion from the  Digital Inclusion Action Plan – First Steps</a:t>
            </a:r>
          </a:p>
          <a:p>
            <a:pPr algn="ctr"/>
            <a:endParaRPr lang="en-US" sz="3200" dirty="0">
              <a:latin typeface="+mn-lt"/>
            </a:endParaRPr>
          </a:p>
        </p:txBody>
      </p:sp>
      <p:sp>
        <p:nvSpPr>
          <p:cNvPr id="12" name="Text Placeholder 11">
            <a:extLst>
              <a:ext uri="{FF2B5EF4-FFF2-40B4-BE49-F238E27FC236}">
                <a16:creationId xmlns:a16="http://schemas.microsoft.com/office/drawing/2014/main" id="{12E6B971-23FB-2B4C-A399-8A39F6966F32}"/>
              </a:ext>
            </a:extLst>
          </p:cNvPr>
          <p:cNvSpPr>
            <a:spLocks noGrp="1"/>
          </p:cNvSpPr>
          <p:nvPr>
            <p:ph type="body" sz="quarter" idx="11"/>
          </p:nvPr>
        </p:nvSpPr>
        <p:spPr>
          <a:xfrm>
            <a:off x="593196" y="1151059"/>
            <a:ext cx="10814504" cy="5178024"/>
          </a:xfrm>
        </p:spPr>
        <p:txBody>
          <a:bodyPr>
            <a:noAutofit/>
          </a:bodyPr>
          <a:lstStyle/>
          <a:p>
            <a:r>
              <a:rPr lang="en-GB" dirty="0"/>
              <a:t>Digital inclusion means ‘ensuring that everyone has the access, skills, support and confidence to participate in and benefit from our modern digital society, whatever their circumstances.” </a:t>
            </a:r>
          </a:p>
          <a:p>
            <a:r>
              <a:rPr lang="en-GB" dirty="0"/>
              <a:t>There are four priority focus areas that need to be addressed to achieve this: </a:t>
            </a:r>
          </a:p>
          <a:p>
            <a:pPr marL="342900" indent="-342900">
              <a:buFont typeface="Wingdings" panose="05000000000000000000" pitchFamily="2" charset="2"/>
              <a:buChar char="Ø"/>
            </a:pPr>
            <a:r>
              <a:rPr lang="en-GB" dirty="0"/>
              <a:t>Opening up opportunities through skills which means developing the necessary digital skills, and having access to the right training and support to meet people’s changing needs.</a:t>
            </a:r>
          </a:p>
          <a:p>
            <a:pPr marL="342900" indent="-342900">
              <a:buFont typeface="Wingdings" panose="05000000000000000000" pitchFamily="2" charset="2"/>
              <a:buChar char="Ø"/>
            </a:pPr>
            <a:r>
              <a:rPr lang="en-GB" dirty="0"/>
              <a:t>Tackling data and device poverty by ensuring access to sufficient, affordable and reliable internet connectivity and devices that are suitable for people’s lives.</a:t>
            </a:r>
          </a:p>
          <a:p>
            <a:pPr marL="342900" indent="-342900">
              <a:buFont typeface="Wingdings" panose="05000000000000000000" pitchFamily="2" charset="2"/>
              <a:buChar char="Ø"/>
            </a:pPr>
            <a:r>
              <a:rPr lang="en-GB" dirty="0"/>
              <a:t>Breaking down barriers to digital services with accessible digital services that are easy to use and save people time and / or money, with appropriate and well supported alternative pathways for those that need them; and</a:t>
            </a:r>
          </a:p>
          <a:p>
            <a:pPr marL="342900" indent="-342900">
              <a:buFont typeface="Wingdings" panose="05000000000000000000" pitchFamily="2" charset="2"/>
              <a:buChar char="Ø"/>
            </a:pPr>
            <a:r>
              <a:rPr lang="en-GB" dirty="0"/>
              <a:t>Building confidence and supporting local delivery with an understanding of how being online can benefit you; trust that necessary protections for privacy and security are in place; and the ability to find support when you need help, including at a local (offline) level</a:t>
            </a:r>
          </a:p>
          <a:p>
            <a:pPr marL="342900" indent="-342900">
              <a:buFont typeface="Wingdings" panose="05000000000000000000" pitchFamily="2" charset="2"/>
              <a:buChar char="Ø"/>
            </a:pPr>
            <a:r>
              <a:rPr lang="en-GB" dirty="0">
                <a:hlinkClick r:id="rId3"/>
              </a:rPr>
              <a:t>Digital Inclusion Action Plan: First Steps - GOV.UK</a:t>
            </a:r>
            <a:endParaRPr lang="en-GB" dirty="0"/>
          </a:p>
        </p:txBody>
      </p:sp>
    </p:spTree>
    <p:extLst>
      <p:ext uri="{BB962C8B-B14F-4D97-AF65-F5344CB8AC3E}">
        <p14:creationId xmlns:p14="http://schemas.microsoft.com/office/powerpoint/2010/main" val="11612156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03836AF0-818B-4C6C-BD54-A46770F0E913}"/>
              </a:ext>
            </a:extLst>
          </p:cNvPr>
          <p:cNvSpPr/>
          <p:nvPr/>
        </p:nvSpPr>
        <p:spPr>
          <a:xfrm>
            <a:off x="588626" y="312832"/>
            <a:ext cx="11062283" cy="71089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Rounded Corners 4">
            <a:extLst>
              <a:ext uri="{FF2B5EF4-FFF2-40B4-BE49-F238E27FC236}">
                <a16:creationId xmlns:a16="http://schemas.microsoft.com/office/drawing/2014/main" id="{7EBCBCAF-E5D3-4E0A-8253-075476DBCF2C}"/>
              </a:ext>
            </a:extLst>
          </p:cNvPr>
          <p:cNvSpPr/>
          <p:nvPr/>
        </p:nvSpPr>
        <p:spPr>
          <a:xfrm>
            <a:off x="564858" y="1199621"/>
            <a:ext cx="2097247" cy="3014727"/>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7B08657B-7F36-43C9-B020-41DCAA6D43D5}"/>
              </a:ext>
            </a:extLst>
          </p:cNvPr>
          <p:cNvSpPr/>
          <p:nvPr/>
        </p:nvSpPr>
        <p:spPr>
          <a:xfrm>
            <a:off x="2827092" y="1199621"/>
            <a:ext cx="2097247" cy="3014728"/>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Rounded Corners 10">
            <a:extLst>
              <a:ext uri="{FF2B5EF4-FFF2-40B4-BE49-F238E27FC236}">
                <a16:creationId xmlns:a16="http://schemas.microsoft.com/office/drawing/2014/main" id="{928846BC-C67B-4536-BD4D-21A8746B2362}"/>
              </a:ext>
            </a:extLst>
          </p:cNvPr>
          <p:cNvSpPr/>
          <p:nvPr/>
        </p:nvSpPr>
        <p:spPr>
          <a:xfrm>
            <a:off x="5138607" y="1212898"/>
            <a:ext cx="3882103" cy="2991659"/>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960771C5-4ADE-49D4-8EEA-4BB7B66626BB}"/>
              </a:ext>
            </a:extLst>
          </p:cNvPr>
          <p:cNvSpPr/>
          <p:nvPr/>
        </p:nvSpPr>
        <p:spPr>
          <a:xfrm>
            <a:off x="9300593" y="1222689"/>
            <a:ext cx="2311514" cy="2991659"/>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F4AAF821-9DF9-4F13-B604-D414E8CC6510}"/>
              </a:ext>
            </a:extLst>
          </p:cNvPr>
          <p:cNvSpPr/>
          <p:nvPr/>
        </p:nvSpPr>
        <p:spPr>
          <a:xfrm>
            <a:off x="564858" y="4355285"/>
            <a:ext cx="11062283" cy="50566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14">
            <a:extLst>
              <a:ext uri="{FF2B5EF4-FFF2-40B4-BE49-F238E27FC236}">
                <a16:creationId xmlns:a16="http://schemas.microsoft.com/office/drawing/2014/main" id="{E8CAE6F8-A4DC-42AF-B5CB-3A36B7CE22C6}"/>
              </a:ext>
            </a:extLst>
          </p:cNvPr>
          <p:cNvSpPr/>
          <p:nvPr/>
        </p:nvSpPr>
        <p:spPr>
          <a:xfrm>
            <a:off x="564858" y="4949503"/>
            <a:ext cx="11062283" cy="796955"/>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1E64EA7A-03B5-4614-B031-AD35B639B4C0}"/>
              </a:ext>
            </a:extLst>
          </p:cNvPr>
          <p:cNvSpPr txBox="1"/>
          <p:nvPr/>
        </p:nvSpPr>
        <p:spPr>
          <a:xfrm>
            <a:off x="678111" y="1393971"/>
            <a:ext cx="1860259" cy="1631216"/>
          </a:xfrm>
          <a:prstGeom prst="rect">
            <a:avLst/>
          </a:prstGeom>
          <a:noFill/>
        </p:spPr>
        <p:txBody>
          <a:bodyPr wrap="square" rtlCol="0">
            <a:spAutoFit/>
          </a:bodyPr>
          <a:lstStyle/>
          <a:p>
            <a:r>
              <a:rPr lang="en-GB" sz="1000" b="1" dirty="0"/>
              <a:t>Working in Partnership</a:t>
            </a:r>
          </a:p>
          <a:p>
            <a:pPr marL="171450" indent="-171450">
              <a:buFont typeface="Wingdings" panose="05000000000000000000" pitchFamily="2" charset="2"/>
              <a:buChar char="Ø"/>
            </a:pPr>
            <a:r>
              <a:rPr lang="en-GB" sz="1000" dirty="0"/>
              <a:t>Single picture of digital exclusion</a:t>
            </a:r>
          </a:p>
          <a:p>
            <a:pPr marL="171450" indent="-171450">
              <a:buFont typeface="Wingdings" panose="05000000000000000000" pitchFamily="2" charset="2"/>
              <a:buChar char="Ø"/>
            </a:pPr>
            <a:r>
              <a:rPr lang="en-GB" sz="1000" dirty="0"/>
              <a:t>Maximise funding opportunities and inward investment to Norfolk</a:t>
            </a:r>
          </a:p>
          <a:p>
            <a:pPr marL="171450" indent="-171450">
              <a:buFont typeface="Wingdings" panose="05000000000000000000" pitchFamily="2" charset="2"/>
              <a:buChar char="Ø"/>
            </a:pPr>
            <a:r>
              <a:rPr lang="en-GB" sz="1000" dirty="0"/>
              <a:t>Clear communicated pathway of support</a:t>
            </a:r>
          </a:p>
          <a:p>
            <a:pPr marL="171450" indent="-171450">
              <a:buFont typeface="Wingdings" panose="05000000000000000000" pitchFamily="2" charset="2"/>
              <a:buChar char="Ø"/>
            </a:pPr>
            <a:r>
              <a:rPr lang="en-GB" sz="1000" dirty="0"/>
              <a:t>Joint working with partners to promote digital inclusion</a:t>
            </a:r>
          </a:p>
        </p:txBody>
      </p:sp>
      <p:sp>
        <p:nvSpPr>
          <p:cNvPr id="17" name="TextBox 16">
            <a:extLst>
              <a:ext uri="{FF2B5EF4-FFF2-40B4-BE49-F238E27FC236}">
                <a16:creationId xmlns:a16="http://schemas.microsoft.com/office/drawing/2014/main" id="{690EE839-F86C-412F-83FF-795604A74881}"/>
              </a:ext>
            </a:extLst>
          </p:cNvPr>
          <p:cNvSpPr txBox="1"/>
          <p:nvPr/>
        </p:nvSpPr>
        <p:spPr>
          <a:xfrm>
            <a:off x="868259" y="4384840"/>
            <a:ext cx="10645629" cy="400110"/>
          </a:xfrm>
          <a:prstGeom prst="rect">
            <a:avLst/>
          </a:prstGeom>
          <a:noFill/>
        </p:spPr>
        <p:txBody>
          <a:bodyPr wrap="square" rtlCol="0">
            <a:spAutoFit/>
          </a:bodyPr>
          <a:lstStyle/>
          <a:p>
            <a:pPr algn="ctr"/>
            <a:r>
              <a:rPr lang="en-GB" sz="1000" b="1" dirty="0"/>
              <a:t>Communications</a:t>
            </a:r>
          </a:p>
          <a:p>
            <a:pPr marL="171450" indent="-171450" algn="ctr">
              <a:buFont typeface="Wingdings" panose="05000000000000000000" pitchFamily="2" charset="2"/>
              <a:buChar char="Ø"/>
            </a:pPr>
            <a:r>
              <a:rPr lang="en-GB" sz="1000" dirty="0"/>
              <a:t>Targeted communications and engagement plan</a:t>
            </a:r>
          </a:p>
        </p:txBody>
      </p:sp>
      <p:sp>
        <p:nvSpPr>
          <p:cNvPr id="18" name="TextBox 17">
            <a:extLst>
              <a:ext uri="{FF2B5EF4-FFF2-40B4-BE49-F238E27FC236}">
                <a16:creationId xmlns:a16="http://schemas.microsoft.com/office/drawing/2014/main" id="{F43A05CE-5A72-4FAA-8CE8-DD820CA9D4C0}"/>
              </a:ext>
            </a:extLst>
          </p:cNvPr>
          <p:cNvSpPr txBox="1"/>
          <p:nvPr/>
        </p:nvSpPr>
        <p:spPr>
          <a:xfrm>
            <a:off x="2957819" y="1393971"/>
            <a:ext cx="1765184" cy="1631216"/>
          </a:xfrm>
          <a:prstGeom prst="rect">
            <a:avLst/>
          </a:prstGeom>
          <a:noFill/>
        </p:spPr>
        <p:txBody>
          <a:bodyPr wrap="square" rtlCol="0">
            <a:spAutoFit/>
          </a:bodyPr>
          <a:lstStyle/>
          <a:p>
            <a:r>
              <a:rPr lang="en-GB" sz="1000" b="1" dirty="0"/>
              <a:t>Enabling universal access to connectivity</a:t>
            </a:r>
          </a:p>
          <a:p>
            <a:pPr marL="171450" indent="-171450">
              <a:buFont typeface="Wingdings" panose="05000000000000000000" pitchFamily="2" charset="2"/>
              <a:buChar char="Ø"/>
            </a:pPr>
            <a:r>
              <a:rPr lang="en-GB" sz="1000" dirty="0"/>
              <a:t>Extend broadband and mobile availability to 100% of Norfolk properties</a:t>
            </a:r>
          </a:p>
          <a:p>
            <a:pPr marL="171450" indent="-171450">
              <a:buFont typeface="Wingdings" panose="05000000000000000000" pitchFamily="2" charset="2"/>
              <a:buChar char="Ø"/>
            </a:pPr>
            <a:r>
              <a:rPr lang="en-GB" sz="1000" dirty="0"/>
              <a:t>Enhance connectivity in Norfolk through strategic relationships with providers</a:t>
            </a:r>
          </a:p>
          <a:p>
            <a:pPr marL="171450" indent="-171450">
              <a:buFont typeface="Wingdings" panose="05000000000000000000" pitchFamily="2" charset="2"/>
              <a:buChar char="Ø"/>
            </a:pPr>
            <a:endParaRPr lang="en-GB" sz="1000" dirty="0"/>
          </a:p>
        </p:txBody>
      </p:sp>
      <p:sp>
        <p:nvSpPr>
          <p:cNvPr id="20" name="TextBox 19">
            <a:extLst>
              <a:ext uri="{FF2B5EF4-FFF2-40B4-BE49-F238E27FC236}">
                <a16:creationId xmlns:a16="http://schemas.microsoft.com/office/drawing/2014/main" id="{80E60D4F-FE4B-4D0A-AD5E-B1BE1952EB86}"/>
              </a:ext>
            </a:extLst>
          </p:cNvPr>
          <p:cNvSpPr txBox="1"/>
          <p:nvPr/>
        </p:nvSpPr>
        <p:spPr>
          <a:xfrm>
            <a:off x="5227740" y="1262779"/>
            <a:ext cx="3792970" cy="3016210"/>
          </a:xfrm>
          <a:prstGeom prst="rect">
            <a:avLst/>
          </a:prstGeom>
          <a:noFill/>
        </p:spPr>
        <p:txBody>
          <a:bodyPr wrap="square" rtlCol="0">
            <a:spAutoFit/>
          </a:bodyPr>
          <a:lstStyle/>
          <a:p>
            <a:r>
              <a:rPr lang="en-GB" sz="1000" b="1" dirty="0"/>
              <a:t>Support access to devices and equipment and increase digital skills and confidence in the community</a:t>
            </a:r>
          </a:p>
          <a:p>
            <a:pPr marL="171450" indent="-171450">
              <a:buFont typeface="Wingdings" panose="05000000000000000000" pitchFamily="2" charset="2"/>
              <a:buChar char="Ø"/>
            </a:pPr>
            <a:r>
              <a:rPr lang="en-GB" sz="1000" dirty="0"/>
              <a:t>Refurbish and Distribute devices, provide subsidised and free connectivity including loaning MiFi dongles</a:t>
            </a:r>
          </a:p>
          <a:p>
            <a:pPr marL="171450" indent="-171450">
              <a:buFont typeface="Wingdings" panose="05000000000000000000" pitchFamily="2" charset="2"/>
              <a:buChar char="Ø"/>
            </a:pPr>
            <a:r>
              <a:rPr lang="en-GB" sz="1000" dirty="0"/>
              <a:t>Implement a loan device suite that can be borrowed from libraries and schools </a:t>
            </a:r>
          </a:p>
          <a:p>
            <a:pPr marL="171450" indent="-171450">
              <a:buFont typeface="Wingdings" panose="05000000000000000000" pitchFamily="2" charset="2"/>
              <a:buChar char="Ø"/>
            </a:pPr>
            <a:r>
              <a:rPr lang="en-GB" sz="1000" dirty="0"/>
              <a:t>Develop and embed a range of opportunities to build digital skills learning opportunities – </a:t>
            </a:r>
          </a:p>
          <a:p>
            <a:pPr marL="171450" indent="-171450">
              <a:buFont typeface="Wingdings" panose="05000000000000000000" pitchFamily="2" charset="2"/>
              <a:buChar char="Ø"/>
            </a:pPr>
            <a:r>
              <a:rPr lang="en-GB" sz="1000" dirty="0"/>
              <a:t>Build on offer of range of community approaches for digital services. Digital programmes of learning include info about purchasing and understanding broadband</a:t>
            </a:r>
          </a:p>
          <a:p>
            <a:pPr marL="171450" indent="-171450">
              <a:buFont typeface="Wingdings" panose="05000000000000000000" pitchFamily="2" charset="2"/>
              <a:buChar char="Ø"/>
            </a:pPr>
            <a:r>
              <a:rPr lang="en-GB" sz="1000" dirty="0"/>
              <a:t>Influence young people on the use of creative digital technologies</a:t>
            </a:r>
          </a:p>
          <a:p>
            <a:pPr marL="171450" indent="-171450">
              <a:buFont typeface="Wingdings" panose="05000000000000000000" pitchFamily="2" charset="2"/>
              <a:buChar char="Ø"/>
            </a:pPr>
            <a:r>
              <a:rPr lang="en-GB" sz="1000" dirty="0"/>
              <a:t>Promote and educate on scams awareness</a:t>
            </a:r>
          </a:p>
          <a:p>
            <a:pPr marL="171450" indent="-171450">
              <a:buFont typeface="Wingdings" panose="05000000000000000000" pitchFamily="2" charset="2"/>
              <a:buChar char="Ø"/>
            </a:pPr>
            <a:r>
              <a:rPr lang="en-GB" sz="1000" dirty="0"/>
              <a:t>Provide advice and guidance on the landline telephone switchover to digital and the 3G switch off for citizens and staff</a:t>
            </a:r>
          </a:p>
          <a:p>
            <a:pPr marL="171450" indent="-171450">
              <a:buFont typeface="Wingdings" panose="05000000000000000000" pitchFamily="2" charset="2"/>
              <a:buChar char="Ø"/>
            </a:pPr>
            <a:r>
              <a:rPr lang="en-GB" sz="1000" dirty="0"/>
              <a:t>Simple to access support from Business Intellectual Property Centres </a:t>
            </a:r>
          </a:p>
        </p:txBody>
      </p:sp>
      <p:sp>
        <p:nvSpPr>
          <p:cNvPr id="21" name="TextBox 20">
            <a:extLst>
              <a:ext uri="{FF2B5EF4-FFF2-40B4-BE49-F238E27FC236}">
                <a16:creationId xmlns:a16="http://schemas.microsoft.com/office/drawing/2014/main" id="{74ACFB3A-228E-4C62-BC98-64B6C8C77C92}"/>
              </a:ext>
            </a:extLst>
          </p:cNvPr>
          <p:cNvSpPr txBox="1"/>
          <p:nvPr/>
        </p:nvSpPr>
        <p:spPr>
          <a:xfrm>
            <a:off x="9361413" y="1376134"/>
            <a:ext cx="2189873" cy="2554545"/>
          </a:xfrm>
          <a:prstGeom prst="rect">
            <a:avLst/>
          </a:prstGeom>
          <a:noFill/>
        </p:spPr>
        <p:txBody>
          <a:bodyPr wrap="square" rtlCol="0">
            <a:spAutoFit/>
          </a:bodyPr>
          <a:lstStyle/>
          <a:p>
            <a:r>
              <a:rPr lang="en-GB" sz="1000" b="1" dirty="0">
                <a:effectLst/>
                <a:ea typeface="Times New Roman" panose="02020603050405020304" pitchFamily="18" charset="0"/>
                <a:cs typeface="Calibri" panose="020F0502020204030204" pitchFamily="34" charset="0"/>
              </a:rPr>
              <a:t>Developing the digital skills of all staff in Norfolk County Council, NHS, Local Councils and the Voluntary Sector enabling them to better support local citizens with their digital needs</a:t>
            </a:r>
            <a:endParaRPr lang="en-GB" sz="1000" b="1" dirty="0">
              <a:cs typeface="Calibri" panose="020F0502020204030204" pitchFamily="34" charset="0"/>
            </a:endParaRPr>
          </a:p>
          <a:p>
            <a:pPr marL="171450" indent="-171450">
              <a:buFont typeface="Wingdings" panose="05000000000000000000" pitchFamily="2" charset="2"/>
              <a:buChar char="Ø"/>
            </a:pPr>
            <a:r>
              <a:rPr lang="en-GB" sz="1000" dirty="0">
                <a:cs typeface="Arial" panose="020B0604020202020204" pitchFamily="34" charset="0"/>
              </a:rPr>
              <a:t>Develop and impleme</a:t>
            </a:r>
            <a:r>
              <a:rPr lang="en-GB" sz="1000" dirty="0"/>
              <a:t>nt a basic digital skills new starter training</a:t>
            </a:r>
          </a:p>
          <a:p>
            <a:pPr marL="171450" indent="-171450">
              <a:buFont typeface="Wingdings" panose="05000000000000000000" pitchFamily="2" charset="2"/>
              <a:buChar char="Ø"/>
            </a:pPr>
            <a:r>
              <a:rPr lang="en-GB" sz="1000" dirty="0"/>
              <a:t>Enhanced digital skills training for all staff</a:t>
            </a:r>
          </a:p>
          <a:p>
            <a:pPr marL="171450" indent="-171450">
              <a:buFont typeface="Wingdings" panose="05000000000000000000" pitchFamily="2" charset="2"/>
              <a:buChar char="Ø"/>
            </a:pPr>
            <a:r>
              <a:rPr lang="en-GB" sz="1000" dirty="0"/>
              <a:t>Develop and embed Digital Champions  in the council</a:t>
            </a:r>
          </a:p>
          <a:p>
            <a:pPr marL="171450" indent="-171450">
              <a:buFont typeface="Wingdings" panose="05000000000000000000" pitchFamily="2" charset="2"/>
              <a:buChar char="Ø"/>
            </a:pPr>
            <a:r>
              <a:rPr lang="en-GB" sz="1000" dirty="0"/>
              <a:t>Simple to find digital support in Norfolk Community Directory</a:t>
            </a:r>
          </a:p>
          <a:p>
            <a:pPr marL="171450" indent="-171450">
              <a:buFont typeface="Wingdings" panose="05000000000000000000" pitchFamily="2" charset="2"/>
              <a:buChar char="Ø"/>
            </a:pPr>
            <a:r>
              <a:rPr lang="en-GB" sz="1000" dirty="0"/>
              <a:t>Digital technologies are accessible for disabled staff and service users</a:t>
            </a:r>
          </a:p>
          <a:p>
            <a:pPr marL="171450" indent="-171450">
              <a:buFont typeface="Wingdings" panose="05000000000000000000" pitchFamily="2" charset="2"/>
              <a:buChar char="Ø"/>
            </a:pPr>
            <a:endParaRPr lang="en-GB" sz="1000" dirty="0"/>
          </a:p>
        </p:txBody>
      </p:sp>
      <p:sp>
        <p:nvSpPr>
          <p:cNvPr id="22" name="TextBox 21">
            <a:extLst>
              <a:ext uri="{FF2B5EF4-FFF2-40B4-BE49-F238E27FC236}">
                <a16:creationId xmlns:a16="http://schemas.microsoft.com/office/drawing/2014/main" id="{69ABC2A8-0CF4-4A0F-8CB5-EE72849243D1}"/>
              </a:ext>
            </a:extLst>
          </p:cNvPr>
          <p:cNvSpPr txBox="1"/>
          <p:nvPr/>
        </p:nvSpPr>
        <p:spPr>
          <a:xfrm>
            <a:off x="2438398" y="444332"/>
            <a:ext cx="7505352" cy="400110"/>
          </a:xfrm>
          <a:prstGeom prst="rect">
            <a:avLst/>
          </a:prstGeom>
          <a:noFill/>
        </p:spPr>
        <p:txBody>
          <a:bodyPr wrap="square" rtlCol="0">
            <a:spAutoFit/>
          </a:bodyPr>
          <a:lstStyle/>
          <a:p>
            <a:pPr algn="ctr"/>
            <a:r>
              <a:rPr lang="en-GB" sz="2000" b="1" dirty="0"/>
              <a:t>Digital Inclusion Strategy Programme</a:t>
            </a:r>
          </a:p>
        </p:txBody>
      </p:sp>
      <p:sp>
        <p:nvSpPr>
          <p:cNvPr id="23" name="TextBox 22">
            <a:extLst>
              <a:ext uri="{FF2B5EF4-FFF2-40B4-BE49-F238E27FC236}">
                <a16:creationId xmlns:a16="http://schemas.microsoft.com/office/drawing/2014/main" id="{42F4FF56-8F91-4B74-AF6B-D5859865E51F}"/>
              </a:ext>
            </a:extLst>
          </p:cNvPr>
          <p:cNvSpPr txBox="1"/>
          <p:nvPr/>
        </p:nvSpPr>
        <p:spPr>
          <a:xfrm>
            <a:off x="868259" y="4905433"/>
            <a:ext cx="10645629" cy="861774"/>
          </a:xfrm>
          <a:prstGeom prst="rect">
            <a:avLst/>
          </a:prstGeom>
          <a:noFill/>
        </p:spPr>
        <p:txBody>
          <a:bodyPr wrap="square" rtlCol="0">
            <a:spAutoFit/>
          </a:bodyPr>
          <a:lstStyle/>
          <a:p>
            <a:pPr algn="ctr"/>
            <a:r>
              <a:rPr lang="en-GB" sz="1000" b="1" dirty="0"/>
              <a:t>All outcomes</a:t>
            </a:r>
          </a:p>
          <a:p>
            <a:pPr marL="171450" indent="-171450" algn="ctr">
              <a:buFont typeface="Wingdings" panose="05000000000000000000" pitchFamily="2" charset="2"/>
              <a:buChar char="Ø"/>
            </a:pPr>
            <a:r>
              <a:rPr lang="en-GB" sz="1000" dirty="0"/>
              <a:t>NALC to provide support to town and parish council staff who can support residents</a:t>
            </a:r>
          </a:p>
          <a:p>
            <a:pPr marL="171450" indent="-171450" algn="ctr">
              <a:buFont typeface="Wingdings" panose="05000000000000000000" pitchFamily="2" charset="2"/>
              <a:buChar char="Ø"/>
            </a:pPr>
            <a:r>
              <a:rPr lang="en-GB" sz="1000" dirty="0"/>
              <a:t>Digital Web content is accessible</a:t>
            </a:r>
          </a:p>
          <a:p>
            <a:pPr marL="171450" indent="-171450" algn="ctr">
              <a:buFont typeface="Wingdings" panose="05000000000000000000" pitchFamily="2" charset="2"/>
              <a:buChar char="Ø"/>
            </a:pPr>
            <a:r>
              <a:rPr lang="en-GB" sz="1000" dirty="0"/>
              <a:t>Provide support to voluntary sector – all workstreams</a:t>
            </a:r>
          </a:p>
          <a:p>
            <a:pPr marL="171450" indent="-171450" algn="ctr">
              <a:buFont typeface="Wingdings" panose="05000000000000000000" pitchFamily="2" charset="2"/>
              <a:buChar char="Ø"/>
            </a:pPr>
            <a:r>
              <a:rPr lang="en-GB" sz="1000" dirty="0"/>
              <a:t>Recruitment of volunteers</a:t>
            </a:r>
          </a:p>
        </p:txBody>
      </p:sp>
      <p:sp>
        <p:nvSpPr>
          <p:cNvPr id="24" name="Rectangle: Rounded Corners 23">
            <a:extLst>
              <a:ext uri="{FF2B5EF4-FFF2-40B4-BE49-F238E27FC236}">
                <a16:creationId xmlns:a16="http://schemas.microsoft.com/office/drawing/2014/main" id="{E6E7947A-8CB9-4037-94F2-6BCF2EB099BA}"/>
              </a:ext>
            </a:extLst>
          </p:cNvPr>
          <p:cNvSpPr/>
          <p:nvPr/>
        </p:nvSpPr>
        <p:spPr>
          <a:xfrm>
            <a:off x="564857" y="5859016"/>
            <a:ext cx="11062283" cy="583727"/>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0CB5F258-B8A4-4E2D-8BC4-6506B939FFC0}"/>
              </a:ext>
            </a:extLst>
          </p:cNvPr>
          <p:cNvSpPr txBox="1"/>
          <p:nvPr/>
        </p:nvSpPr>
        <p:spPr>
          <a:xfrm>
            <a:off x="981511" y="5950824"/>
            <a:ext cx="10645629" cy="400110"/>
          </a:xfrm>
          <a:prstGeom prst="rect">
            <a:avLst/>
          </a:prstGeom>
          <a:noFill/>
        </p:spPr>
        <p:txBody>
          <a:bodyPr wrap="square" rtlCol="0">
            <a:spAutoFit/>
          </a:bodyPr>
          <a:lstStyle/>
          <a:p>
            <a:pPr algn="ctr"/>
            <a:r>
              <a:rPr lang="en-GB" sz="1000" b="1" dirty="0"/>
              <a:t>Programme Management</a:t>
            </a:r>
          </a:p>
          <a:p>
            <a:pPr marL="171450" indent="-171450" algn="ctr">
              <a:buFont typeface="Wingdings" panose="05000000000000000000" pitchFamily="2" charset="2"/>
              <a:buChar char="Ø"/>
            </a:pPr>
            <a:r>
              <a:rPr lang="en-GB" sz="1000" dirty="0"/>
              <a:t>RAIDD log, Milestone plan, stakeholder and communications plan, highlight reporting</a:t>
            </a:r>
          </a:p>
        </p:txBody>
      </p:sp>
      <p:sp>
        <p:nvSpPr>
          <p:cNvPr id="2" name="Slide Number Placeholder 1">
            <a:extLst>
              <a:ext uri="{FF2B5EF4-FFF2-40B4-BE49-F238E27FC236}">
                <a16:creationId xmlns:a16="http://schemas.microsoft.com/office/drawing/2014/main" id="{71A979B3-1C0D-405D-99E5-28CB6D13485F}"/>
              </a:ext>
            </a:extLst>
          </p:cNvPr>
          <p:cNvSpPr>
            <a:spLocks noGrp="1"/>
          </p:cNvSpPr>
          <p:nvPr>
            <p:ph type="sldNum" sz="quarter" idx="12"/>
          </p:nvPr>
        </p:nvSpPr>
        <p:spPr/>
        <p:txBody>
          <a:bodyPr/>
          <a:lstStyle/>
          <a:p>
            <a:fld id="{ACDC5311-7390-4513-9C9C-90789CF28C83}" type="slidenum">
              <a:rPr lang="en-GB" smtClean="0"/>
              <a:t>5</a:t>
            </a:fld>
            <a:endParaRPr lang="en-GB"/>
          </a:p>
        </p:txBody>
      </p:sp>
    </p:spTree>
    <p:extLst>
      <p:ext uri="{BB962C8B-B14F-4D97-AF65-F5344CB8AC3E}">
        <p14:creationId xmlns:p14="http://schemas.microsoft.com/office/powerpoint/2010/main" val="41662340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F46A271-DE31-9286-749C-A5167DEAC8E1}"/>
              </a:ext>
            </a:extLst>
          </p:cNvPr>
          <p:cNvSpPr>
            <a:spLocks noGrp="1"/>
          </p:cNvSpPr>
          <p:nvPr>
            <p:ph type="title"/>
          </p:nvPr>
        </p:nvSpPr>
        <p:spPr>
          <a:xfrm>
            <a:off x="593725" y="584729"/>
            <a:ext cx="10312400" cy="998537"/>
          </a:xfr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p>
            <a:pPr lvl="0"/>
            <a:r>
              <a:rPr lang="en-GB" noProof="0" dirty="0"/>
              <a:t>Programme launched in 2022, some of its achievements to date – figures Feb 2025</a:t>
            </a:r>
          </a:p>
        </p:txBody>
      </p:sp>
      <p:sp>
        <p:nvSpPr>
          <p:cNvPr id="3" name="Text Placeholder 2">
            <a:extLst>
              <a:ext uri="{FF2B5EF4-FFF2-40B4-BE49-F238E27FC236}">
                <a16:creationId xmlns:a16="http://schemas.microsoft.com/office/drawing/2014/main" id="{D6B7996A-5E4B-60D2-26E3-C7F5D4C0BB90}"/>
              </a:ext>
            </a:extLst>
          </p:cNvPr>
          <p:cNvSpPr>
            <a:spLocks noGrp="1"/>
          </p:cNvSpPr>
          <p:nvPr>
            <p:ph type="body" sz="quarter" idx="11"/>
          </p:nvPr>
        </p:nvSpPr>
        <p:spPr>
          <a:xfrm>
            <a:off x="593725" y="1650999"/>
            <a:ext cx="10312400" cy="4427071"/>
          </a:xfrm>
        </p:spPr>
        <p:txBody>
          <a:bodyPr>
            <a:normAutofit fontScale="77500" lnSpcReduction="20000"/>
          </a:bodyPr>
          <a:lstStyle/>
          <a:p>
            <a:pPr marL="342900" indent="-342900">
              <a:buFont typeface="Wingdings" panose="05000000000000000000" pitchFamily="2" charset="2"/>
              <a:buChar char="Ø"/>
            </a:pPr>
            <a:r>
              <a:rPr lang="en-GB" b="1" dirty="0"/>
              <a:t>£915,000 </a:t>
            </a:r>
            <a:r>
              <a:rPr lang="en-GB" dirty="0"/>
              <a:t>plus of external funding secured.</a:t>
            </a:r>
          </a:p>
          <a:p>
            <a:pPr marL="342900" indent="-342900">
              <a:buFont typeface="Wingdings" panose="05000000000000000000" pitchFamily="2" charset="2"/>
              <a:buChar char="Ø"/>
            </a:pPr>
            <a:r>
              <a:rPr lang="en-GB" b="1" dirty="0"/>
              <a:t>97.69%</a:t>
            </a:r>
            <a:r>
              <a:rPr lang="en-GB" dirty="0"/>
              <a:t> of properties now have access to </a:t>
            </a:r>
            <a:r>
              <a:rPr lang="en-GB" b="1" dirty="0"/>
              <a:t>Superfast broadband </a:t>
            </a:r>
            <a:r>
              <a:rPr lang="en-GB" dirty="0"/>
              <a:t>and </a:t>
            </a:r>
            <a:r>
              <a:rPr lang="en-GB" b="1" dirty="0"/>
              <a:t>68.72% Gigabit </a:t>
            </a:r>
            <a:r>
              <a:rPr lang="en-GB" dirty="0"/>
              <a:t>capable broadband.</a:t>
            </a:r>
          </a:p>
          <a:p>
            <a:pPr marL="342900" indent="-342900">
              <a:buFont typeface="Wingdings" panose="05000000000000000000" pitchFamily="2" charset="2"/>
              <a:buChar char="Ø"/>
            </a:pPr>
            <a:r>
              <a:rPr lang="en-GB" b="1" dirty="0"/>
              <a:t>3700 plus devices </a:t>
            </a:r>
            <a:r>
              <a:rPr lang="en-GB" dirty="0"/>
              <a:t>refurbished and distributed and </a:t>
            </a:r>
            <a:r>
              <a:rPr lang="en-GB" b="1" dirty="0"/>
              <a:t>2250 plus library loans with a 62% return rate </a:t>
            </a:r>
            <a:r>
              <a:rPr lang="en-GB" dirty="0"/>
              <a:t>(scheme launched August 2023). </a:t>
            </a:r>
          </a:p>
          <a:p>
            <a:pPr marL="342900" indent="-342900">
              <a:buFont typeface="Wingdings" panose="05000000000000000000" pitchFamily="2" charset="2"/>
              <a:buChar char="Ø"/>
            </a:pPr>
            <a:r>
              <a:rPr lang="en-GB" dirty="0"/>
              <a:t>Worth noting that since the pandemic the council has distributed 5379 devices of which we have refurbished 5029 of them</a:t>
            </a:r>
          </a:p>
          <a:p>
            <a:pPr marL="342900" indent="-342900">
              <a:buFont typeface="Wingdings" panose="05000000000000000000" pitchFamily="2" charset="2"/>
              <a:buChar char="Ø"/>
            </a:pPr>
            <a:r>
              <a:rPr lang="en-GB" b="1" dirty="0"/>
              <a:t>2670 plus  </a:t>
            </a:r>
            <a:r>
              <a:rPr lang="en-GB" dirty="0"/>
              <a:t>residents supported with free or subsidised connectivity through SIM Cards, mi-fi devices or a smart phone.</a:t>
            </a:r>
          </a:p>
          <a:p>
            <a:pPr marL="342900" indent="-342900">
              <a:buFont typeface="Wingdings" panose="05000000000000000000" pitchFamily="2" charset="2"/>
              <a:buChar char="Ø"/>
            </a:pPr>
            <a:r>
              <a:rPr lang="en-GB" b="1" dirty="0"/>
              <a:t>10,047 learners </a:t>
            </a:r>
            <a:r>
              <a:rPr lang="en-GB" dirty="0"/>
              <a:t>supported by Adult Learning with digital skills course.</a:t>
            </a:r>
          </a:p>
          <a:p>
            <a:pPr marL="342900" indent="-342900">
              <a:buFont typeface="Wingdings" panose="05000000000000000000" pitchFamily="2" charset="2"/>
              <a:buChar char="Ø"/>
            </a:pPr>
            <a:r>
              <a:rPr lang="en-GB" b="1" dirty="0"/>
              <a:t>2440 plus </a:t>
            </a:r>
            <a:r>
              <a:rPr lang="en-GB" dirty="0"/>
              <a:t>young people have attended Digital Technology Events.</a:t>
            </a:r>
          </a:p>
          <a:p>
            <a:pPr marL="342900" indent="-342900">
              <a:buFont typeface="Wingdings" panose="05000000000000000000" pitchFamily="2" charset="2"/>
              <a:buChar char="Ø"/>
            </a:pPr>
            <a:r>
              <a:rPr lang="en-GB" b="1" dirty="0"/>
              <a:t>4872 small businesses </a:t>
            </a:r>
            <a:r>
              <a:rPr lang="en-GB" dirty="0"/>
              <a:t>and self-employed have been supported through Go Digital and our Business and Intellectual Property Centres based in our libraries.</a:t>
            </a:r>
          </a:p>
          <a:p>
            <a:pPr marL="342900" indent="-342900">
              <a:buFont typeface="Wingdings" panose="05000000000000000000" pitchFamily="2" charset="2"/>
              <a:buChar char="Ø"/>
            </a:pPr>
            <a:r>
              <a:rPr lang="en-GB" dirty="0"/>
              <a:t>Silktide WCAG 2.1 AA compliance score now stands at </a:t>
            </a:r>
            <a:r>
              <a:rPr lang="en-GB" b="1" dirty="0"/>
              <a:t>99.9%.</a:t>
            </a:r>
          </a:p>
          <a:p>
            <a:pPr marL="342900" indent="-342900">
              <a:buFont typeface="Wingdings" panose="05000000000000000000" pitchFamily="2" charset="2"/>
              <a:buChar char="Ø"/>
            </a:pPr>
            <a:r>
              <a:rPr lang="en-GB" b="1" dirty="0"/>
              <a:t>1176 new staff </a:t>
            </a:r>
            <a:r>
              <a:rPr lang="en-GB" dirty="0"/>
              <a:t>members completed a digital skills onboarding programme, now mandatory. </a:t>
            </a:r>
          </a:p>
          <a:p>
            <a:pPr marL="342900" indent="-342900">
              <a:buFont typeface="Wingdings" panose="05000000000000000000" pitchFamily="2" charset="2"/>
              <a:buChar char="Ø"/>
            </a:pPr>
            <a:r>
              <a:rPr lang="en-GB" b="1" dirty="0"/>
              <a:t>“Tech Skills for life” </a:t>
            </a:r>
            <a:r>
              <a:rPr lang="en-GB" dirty="0"/>
              <a:t>successfully launched providing wraparound support to help residents use technology and improve their digital skills.</a:t>
            </a:r>
          </a:p>
        </p:txBody>
      </p:sp>
    </p:spTree>
    <p:extLst>
      <p:ext uri="{BB962C8B-B14F-4D97-AF65-F5344CB8AC3E}">
        <p14:creationId xmlns:p14="http://schemas.microsoft.com/office/powerpoint/2010/main" val="35431654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Rectangle: Rounded Corners 88">
            <a:extLst>
              <a:ext uri="{FF2B5EF4-FFF2-40B4-BE49-F238E27FC236}">
                <a16:creationId xmlns:a16="http://schemas.microsoft.com/office/drawing/2014/main" id="{AE5F20CF-1349-4D53-B56D-FC496DA2C2F3}"/>
              </a:ext>
            </a:extLst>
          </p:cNvPr>
          <p:cNvSpPr/>
          <p:nvPr/>
        </p:nvSpPr>
        <p:spPr>
          <a:xfrm>
            <a:off x="316787" y="5708382"/>
            <a:ext cx="1750521" cy="10838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Oval 85">
            <a:extLst>
              <a:ext uri="{FF2B5EF4-FFF2-40B4-BE49-F238E27FC236}">
                <a16:creationId xmlns:a16="http://schemas.microsoft.com/office/drawing/2014/main" id="{32749686-79CC-48EB-AF3B-0A8BD758CEDE}"/>
              </a:ext>
            </a:extLst>
          </p:cNvPr>
          <p:cNvSpPr/>
          <p:nvPr/>
        </p:nvSpPr>
        <p:spPr>
          <a:xfrm>
            <a:off x="8298227" y="97212"/>
            <a:ext cx="2217080" cy="766757"/>
          </a:xfrm>
          <a:prstGeom prst="ellipse">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Arrow: Curved Right 92">
            <a:extLst>
              <a:ext uri="{FF2B5EF4-FFF2-40B4-BE49-F238E27FC236}">
                <a16:creationId xmlns:a16="http://schemas.microsoft.com/office/drawing/2014/main" id="{22189DF5-3578-42A6-8453-9C697501C30B}"/>
              </a:ext>
            </a:extLst>
          </p:cNvPr>
          <p:cNvSpPr/>
          <p:nvPr/>
        </p:nvSpPr>
        <p:spPr>
          <a:xfrm>
            <a:off x="4304703" y="1917808"/>
            <a:ext cx="859406" cy="1720966"/>
          </a:xfrm>
          <a:prstGeom prst="curvedRightArrow">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Arrow: Curved Right 78">
            <a:extLst>
              <a:ext uri="{FF2B5EF4-FFF2-40B4-BE49-F238E27FC236}">
                <a16:creationId xmlns:a16="http://schemas.microsoft.com/office/drawing/2014/main" id="{76571221-9BC0-437F-8DA1-298049438555}"/>
              </a:ext>
            </a:extLst>
          </p:cNvPr>
          <p:cNvSpPr/>
          <p:nvPr/>
        </p:nvSpPr>
        <p:spPr>
          <a:xfrm>
            <a:off x="4612037" y="4201032"/>
            <a:ext cx="1859358" cy="1343376"/>
          </a:xfrm>
          <a:prstGeom prst="curvedRightArrow">
            <a:avLst>
              <a:gd name="adj1" fmla="val 25000"/>
              <a:gd name="adj2" fmla="val 48797"/>
              <a:gd name="adj3" fmla="val 25000"/>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Rectangle 64">
            <a:extLst>
              <a:ext uri="{FF2B5EF4-FFF2-40B4-BE49-F238E27FC236}">
                <a16:creationId xmlns:a16="http://schemas.microsoft.com/office/drawing/2014/main" id="{CE5D2FB1-2AF7-4B8F-BAD9-B2913F3F8865}"/>
              </a:ext>
            </a:extLst>
          </p:cNvPr>
          <p:cNvSpPr/>
          <p:nvPr/>
        </p:nvSpPr>
        <p:spPr>
          <a:xfrm>
            <a:off x="9563368" y="933993"/>
            <a:ext cx="1971251" cy="394616"/>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1A12D310-F0B7-4AAA-8849-16F6A5023C88}"/>
              </a:ext>
            </a:extLst>
          </p:cNvPr>
          <p:cNvSpPr/>
          <p:nvPr/>
        </p:nvSpPr>
        <p:spPr>
          <a:xfrm>
            <a:off x="4990505" y="2997983"/>
            <a:ext cx="3423593" cy="1593908"/>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F177D6C-7DB9-409B-8DF5-F968A737C713}"/>
              </a:ext>
            </a:extLst>
          </p:cNvPr>
          <p:cNvSpPr txBox="1"/>
          <p:nvPr/>
        </p:nvSpPr>
        <p:spPr>
          <a:xfrm>
            <a:off x="5331873" y="2973708"/>
            <a:ext cx="283198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Tech Skills for Life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West Norfolk – Community Tech Coach - offers coordinated regional support/triage signposting and 1:1 support evaluation and feedback</a:t>
            </a:r>
          </a:p>
        </p:txBody>
      </p:sp>
      <p:pic>
        <p:nvPicPr>
          <p:cNvPr id="5" name="Graphic 4" descr="Old man using cane">
            <a:extLst>
              <a:ext uri="{FF2B5EF4-FFF2-40B4-BE49-F238E27FC236}">
                <a16:creationId xmlns:a16="http://schemas.microsoft.com/office/drawing/2014/main" id="{1AD9836F-8D15-4AA3-A803-AC181977F23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4795" y="2930385"/>
            <a:ext cx="883475" cy="1662020"/>
          </a:xfrm>
          <a:prstGeom prst="rect">
            <a:avLst/>
          </a:prstGeom>
        </p:spPr>
      </p:pic>
      <p:sp>
        <p:nvSpPr>
          <p:cNvPr id="6" name="Rectangle: Rounded Corners 5">
            <a:extLst>
              <a:ext uri="{FF2B5EF4-FFF2-40B4-BE49-F238E27FC236}">
                <a16:creationId xmlns:a16="http://schemas.microsoft.com/office/drawing/2014/main" id="{7903879F-78C9-4A2A-AD88-EB73EEF4CC74}"/>
              </a:ext>
            </a:extLst>
          </p:cNvPr>
          <p:cNvSpPr/>
          <p:nvPr/>
        </p:nvSpPr>
        <p:spPr>
          <a:xfrm>
            <a:off x="2570176" y="1471831"/>
            <a:ext cx="1673604" cy="7601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8422673E-E544-46CA-AFE5-DF2EDEAA5C9A}"/>
              </a:ext>
            </a:extLst>
          </p:cNvPr>
          <p:cNvSpPr txBox="1"/>
          <p:nvPr/>
        </p:nvSpPr>
        <p:spPr>
          <a:xfrm>
            <a:off x="2536980" y="1472442"/>
            <a:ext cx="171088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Social prescriber /</a:t>
            </a:r>
            <a:r>
              <a:rPr kumimoji="0" lang="en-GB" sz="1200" b="1" i="0" u="none" strike="noStrike" kern="1200" cap="none" spc="0" normalizeH="0" baseline="0" noProof="0">
                <a:ln>
                  <a:noFill/>
                </a:ln>
                <a:solidFill>
                  <a:prstClr val="black"/>
                </a:solidFill>
                <a:effectLst/>
                <a:uLnTx/>
                <a:uFillTx/>
                <a:latin typeface="Calibri" panose="020F0502020204030204"/>
                <a:ea typeface="+mn-ea"/>
                <a:cs typeface="+mn-cs"/>
              </a:rPr>
              <a:t>Community Connectors or </a:t>
            </a: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GP. Other Health staff</a:t>
            </a:r>
          </a:p>
        </p:txBody>
      </p:sp>
      <p:sp>
        <p:nvSpPr>
          <p:cNvPr id="8" name="Rectangle: Rounded Corners 7">
            <a:extLst>
              <a:ext uri="{FF2B5EF4-FFF2-40B4-BE49-F238E27FC236}">
                <a16:creationId xmlns:a16="http://schemas.microsoft.com/office/drawing/2014/main" id="{24812841-0565-4E60-AB29-24AC213F35AF}"/>
              </a:ext>
            </a:extLst>
          </p:cNvPr>
          <p:cNvSpPr/>
          <p:nvPr/>
        </p:nvSpPr>
        <p:spPr>
          <a:xfrm>
            <a:off x="2554189" y="2943802"/>
            <a:ext cx="1731830" cy="7003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2721D4E5-003F-4CF1-AE23-3BADB45DB438}"/>
              </a:ext>
            </a:extLst>
          </p:cNvPr>
          <p:cNvSpPr txBox="1"/>
          <p:nvPr/>
        </p:nvSpPr>
        <p:spPr>
          <a:xfrm>
            <a:off x="2489533" y="2870778"/>
            <a:ext cx="179104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Nourishing Norfolk/</a:t>
            </a:r>
            <a:r>
              <a:rPr kumimoji="0" lang="en-GB" sz="1600" b="1" i="0" u="none" strike="noStrike" kern="1200" cap="none" spc="0" normalizeH="0" baseline="0" noProof="0">
                <a:ln>
                  <a:noFill/>
                </a:ln>
                <a:solidFill>
                  <a:prstClr val="black"/>
                </a:solidFill>
                <a:effectLst/>
                <a:uLnTx/>
                <a:uFillTx/>
                <a:latin typeface="Calibri" panose="020F0502020204030204"/>
                <a:ea typeface="+mn-ea"/>
                <a:cs typeface="+mn-cs"/>
              </a:rPr>
              <a:t>Food Hubs – Food Banks</a:t>
            </a:r>
            <a:endPar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00C176FC-DD41-4E7E-93CB-9D07D3AB2AB5}"/>
              </a:ext>
            </a:extLst>
          </p:cNvPr>
          <p:cNvSpPr/>
          <p:nvPr/>
        </p:nvSpPr>
        <p:spPr>
          <a:xfrm>
            <a:off x="2561520" y="4223162"/>
            <a:ext cx="1704365" cy="7126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78DE628A-0487-4632-B37A-F1D1FD3310C8}"/>
              </a:ext>
            </a:extLst>
          </p:cNvPr>
          <p:cNvSpPr txBox="1"/>
          <p:nvPr/>
        </p:nvSpPr>
        <p:spPr>
          <a:xfrm>
            <a:off x="2484024" y="4188718"/>
            <a:ext cx="185935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Calibri" panose="020F0502020204030204"/>
                <a:ea typeface="+mn-ea"/>
                <a:cs typeface="+mn-cs"/>
              </a:rPr>
              <a:t>VCSE/ Faith groups/ community centres/sports clubs/ community clubs i.e. W.I</a:t>
            </a:r>
          </a:p>
        </p:txBody>
      </p:sp>
      <p:sp>
        <p:nvSpPr>
          <p:cNvPr id="12" name="Rectangle: Rounded Corners 11">
            <a:extLst>
              <a:ext uri="{FF2B5EF4-FFF2-40B4-BE49-F238E27FC236}">
                <a16:creationId xmlns:a16="http://schemas.microsoft.com/office/drawing/2014/main" id="{2E3A6D21-BFAC-4874-82E4-247BB956AA31}"/>
              </a:ext>
            </a:extLst>
          </p:cNvPr>
          <p:cNvSpPr/>
          <p:nvPr/>
        </p:nvSpPr>
        <p:spPr>
          <a:xfrm>
            <a:off x="2570176" y="5610784"/>
            <a:ext cx="1704365" cy="12201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3F2BC3C1-B071-431A-A933-49A9AD6B343C}"/>
              </a:ext>
            </a:extLst>
          </p:cNvPr>
          <p:cNvSpPr txBox="1"/>
          <p:nvPr/>
        </p:nvSpPr>
        <p:spPr>
          <a:xfrm>
            <a:off x="2450175" y="5530635"/>
            <a:ext cx="1983891"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ASC or CS staff i.e. Development/Social Worker, CSA, LAC,NFR, Libraries (mobile), RVS, Adult Learning, Fire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Service, Constabulary,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DWP, NCAB</a:t>
            </a:r>
          </a:p>
        </p:txBody>
      </p:sp>
      <p:sp>
        <p:nvSpPr>
          <p:cNvPr id="14" name="Rectangle: Rounded Corners 13">
            <a:extLst>
              <a:ext uri="{FF2B5EF4-FFF2-40B4-BE49-F238E27FC236}">
                <a16:creationId xmlns:a16="http://schemas.microsoft.com/office/drawing/2014/main" id="{0544C038-1990-4F0C-9403-D6A6B362353F}"/>
              </a:ext>
            </a:extLst>
          </p:cNvPr>
          <p:cNvSpPr/>
          <p:nvPr/>
        </p:nvSpPr>
        <p:spPr>
          <a:xfrm>
            <a:off x="2600453" y="5028445"/>
            <a:ext cx="1691117" cy="5415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9A4940F7-9280-4C75-A4CD-B97BB9D7B8D7}"/>
              </a:ext>
            </a:extLst>
          </p:cNvPr>
          <p:cNvSpPr txBox="1"/>
          <p:nvPr/>
        </p:nvSpPr>
        <p:spPr>
          <a:xfrm>
            <a:off x="2527591" y="4970234"/>
            <a:ext cx="190489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Care Homes/Day Care Centres/Carers</a:t>
            </a:r>
          </a:p>
        </p:txBody>
      </p:sp>
      <p:sp>
        <p:nvSpPr>
          <p:cNvPr id="16" name="Rectangle: Rounded Corners 15">
            <a:extLst>
              <a:ext uri="{FF2B5EF4-FFF2-40B4-BE49-F238E27FC236}">
                <a16:creationId xmlns:a16="http://schemas.microsoft.com/office/drawing/2014/main" id="{1A9BA5D8-CC12-40F5-8661-2B04BE969987}"/>
              </a:ext>
            </a:extLst>
          </p:cNvPr>
          <p:cNvSpPr/>
          <p:nvPr/>
        </p:nvSpPr>
        <p:spPr>
          <a:xfrm>
            <a:off x="9539566" y="2002517"/>
            <a:ext cx="1995053" cy="431695"/>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F704A992-B1C3-481A-8DA2-1210A2A26E3E}"/>
              </a:ext>
            </a:extLst>
          </p:cNvPr>
          <p:cNvSpPr txBox="1"/>
          <p:nvPr/>
        </p:nvSpPr>
        <p:spPr>
          <a:xfrm>
            <a:off x="9673104" y="1984355"/>
            <a:ext cx="179104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Adult learning</a:t>
            </a:r>
          </a:p>
        </p:txBody>
      </p:sp>
      <p:sp>
        <p:nvSpPr>
          <p:cNvPr id="18" name="Rectangle: Rounded Corners 17">
            <a:extLst>
              <a:ext uri="{FF2B5EF4-FFF2-40B4-BE49-F238E27FC236}">
                <a16:creationId xmlns:a16="http://schemas.microsoft.com/office/drawing/2014/main" id="{805139C4-C5EB-4566-80E4-0502F04C9109}"/>
              </a:ext>
            </a:extLst>
          </p:cNvPr>
          <p:cNvSpPr/>
          <p:nvPr/>
        </p:nvSpPr>
        <p:spPr>
          <a:xfrm>
            <a:off x="9561280" y="2593530"/>
            <a:ext cx="1982248" cy="1090568"/>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9F9C929B-54A6-4169-9391-991E4770E4FB}"/>
              </a:ext>
            </a:extLst>
          </p:cNvPr>
          <p:cNvSpPr txBox="1"/>
          <p:nvPr/>
        </p:nvSpPr>
        <p:spPr>
          <a:xfrm>
            <a:off x="9648583" y="2538650"/>
            <a:ext cx="179104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Devices and equipment – gift or loan IMT/Libraries</a:t>
            </a:r>
          </a:p>
        </p:txBody>
      </p:sp>
      <p:sp>
        <p:nvSpPr>
          <p:cNvPr id="20" name="Rectangle: Rounded Corners 19">
            <a:extLst>
              <a:ext uri="{FF2B5EF4-FFF2-40B4-BE49-F238E27FC236}">
                <a16:creationId xmlns:a16="http://schemas.microsoft.com/office/drawing/2014/main" id="{0BFD5A24-80D0-44DA-AB6D-70E434283AD5}"/>
              </a:ext>
            </a:extLst>
          </p:cNvPr>
          <p:cNvSpPr/>
          <p:nvPr/>
        </p:nvSpPr>
        <p:spPr>
          <a:xfrm>
            <a:off x="9536828" y="5017645"/>
            <a:ext cx="1956958" cy="552362"/>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89BAE34E-5DBA-4B97-8AD5-1522898E6541}"/>
              </a:ext>
            </a:extLst>
          </p:cNvPr>
          <p:cNvSpPr txBox="1"/>
          <p:nvPr/>
        </p:nvSpPr>
        <p:spPr>
          <a:xfrm>
            <a:off x="9577957" y="4964453"/>
            <a:ext cx="202674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Client Hardship Service</a:t>
            </a:r>
          </a:p>
        </p:txBody>
      </p:sp>
      <p:sp>
        <p:nvSpPr>
          <p:cNvPr id="22" name="Rectangle: Rounded Corners 21">
            <a:extLst>
              <a:ext uri="{FF2B5EF4-FFF2-40B4-BE49-F238E27FC236}">
                <a16:creationId xmlns:a16="http://schemas.microsoft.com/office/drawing/2014/main" id="{CA77271C-B911-401E-BF99-DA802E3FF354}"/>
              </a:ext>
            </a:extLst>
          </p:cNvPr>
          <p:cNvSpPr/>
          <p:nvPr/>
        </p:nvSpPr>
        <p:spPr>
          <a:xfrm>
            <a:off x="9555134" y="5651562"/>
            <a:ext cx="2051109" cy="1090568"/>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38C7443D-2748-4681-A021-8ACA4197D446}"/>
              </a:ext>
            </a:extLst>
          </p:cNvPr>
          <p:cNvSpPr txBox="1"/>
          <p:nvPr/>
        </p:nvSpPr>
        <p:spPr>
          <a:xfrm>
            <a:off x="9684095" y="5621261"/>
            <a:ext cx="179104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scam awareness and online exploitation awareness</a:t>
            </a:r>
          </a:p>
        </p:txBody>
      </p:sp>
      <p:cxnSp>
        <p:nvCxnSpPr>
          <p:cNvPr id="27" name="Straight Arrow Connector 26">
            <a:extLst>
              <a:ext uri="{FF2B5EF4-FFF2-40B4-BE49-F238E27FC236}">
                <a16:creationId xmlns:a16="http://schemas.microsoft.com/office/drawing/2014/main" id="{6A502961-6F50-4B19-A4EF-A8DE3B54467E}"/>
              </a:ext>
            </a:extLst>
          </p:cNvPr>
          <p:cNvCxnSpPr>
            <a:cxnSpLocks/>
            <a:endCxn id="7" idx="1"/>
          </p:cNvCxnSpPr>
          <p:nvPr/>
        </p:nvCxnSpPr>
        <p:spPr>
          <a:xfrm flipV="1">
            <a:off x="1452872" y="1887941"/>
            <a:ext cx="1084108" cy="1378768"/>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9" name="Straight Arrow Connector 28">
            <a:extLst>
              <a:ext uri="{FF2B5EF4-FFF2-40B4-BE49-F238E27FC236}">
                <a16:creationId xmlns:a16="http://schemas.microsoft.com/office/drawing/2014/main" id="{876D637E-EB87-4B95-8A88-83170A2B5B09}"/>
              </a:ext>
            </a:extLst>
          </p:cNvPr>
          <p:cNvCxnSpPr>
            <a:cxnSpLocks/>
          </p:cNvCxnSpPr>
          <p:nvPr/>
        </p:nvCxnSpPr>
        <p:spPr>
          <a:xfrm flipV="1">
            <a:off x="1836869" y="3446678"/>
            <a:ext cx="685842" cy="25621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1" name="Straight Arrow Connector 30">
            <a:extLst>
              <a:ext uri="{FF2B5EF4-FFF2-40B4-BE49-F238E27FC236}">
                <a16:creationId xmlns:a16="http://schemas.microsoft.com/office/drawing/2014/main" id="{5BAE3512-33FF-424C-81C2-D7C36A109516}"/>
              </a:ext>
            </a:extLst>
          </p:cNvPr>
          <p:cNvCxnSpPr>
            <a:cxnSpLocks/>
          </p:cNvCxnSpPr>
          <p:nvPr/>
        </p:nvCxnSpPr>
        <p:spPr>
          <a:xfrm>
            <a:off x="1751299" y="4282660"/>
            <a:ext cx="746822" cy="34509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3" name="Straight Arrow Connector 32">
            <a:extLst>
              <a:ext uri="{FF2B5EF4-FFF2-40B4-BE49-F238E27FC236}">
                <a16:creationId xmlns:a16="http://schemas.microsoft.com/office/drawing/2014/main" id="{40BA5A0D-DAAA-4EB5-83D3-D76E4C1DB3F8}"/>
              </a:ext>
            </a:extLst>
          </p:cNvPr>
          <p:cNvCxnSpPr>
            <a:cxnSpLocks/>
          </p:cNvCxnSpPr>
          <p:nvPr/>
        </p:nvCxnSpPr>
        <p:spPr>
          <a:xfrm>
            <a:off x="1551350" y="4637920"/>
            <a:ext cx="962162" cy="633858"/>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6" name="Straight Arrow Connector 35">
            <a:extLst>
              <a:ext uri="{FF2B5EF4-FFF2-40B4-BE49-F238E27FC236}">
                <a16:creationId xmlns:a16="http://schemas.microsoft.com/office/drawing/2014/main" id="{A34AB2F4-CC31-44A1-BD0F-3615C0449B0C}"/>
              </a:ext>
            </a:extLst>
          </p:cNvPr>
          <p:cNvCxnSpPr>
            <a:cxnSpLocks/>
          </p:cNvCxnSpPr>
          <p:nvPr/>
        </p:nvCxnSpPr>
        <p:spPr>
          <a:xfrm>
            <a:off x="1317867" y="4806280"/>
            <a:ext cx="1225040" cy="134600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47" name="Straight Arrow Connector 46">
            <a:extLst>
              <a:ext uri="{FF2B5EF4-FFF2-40B4-BE49-F238E27FC236}">
                <a16:creationId xmlns:a16="http://schemas.microsoft.com/office/drawing/2014/main" id="{82E6B55F-CB22-4D18-8619-03FE2BA9E88C}"/>
              </a:ext>
            </a:extLst>
          </p:cNvPr>
          <p:cNvCxnSpPr>
            <a:cxnSpLocks/>
          </p:cNvCxnSpPr>
          <p:nvPr/>
        </p:nvCxnSpPr>
        <p:spPr>
          <a:xfrm flipH="1">
            <a:off x="8425924" y="3350749"/>
            <a:ext cx="1095100" cy="228246"/>
          </a:xfrm>
          <a:prstGeom prst="straightConnector1">
            <a:avLst/>
          </a:prstGeom>
          <a:ln>
            <a:headEnd type="arrow" w="med" len="med"/>
            <a:tailEnd type="arrow" w="med" len="med"/>
          </a:ln>
        </p:spPr>
        <p:style>
          <a:lnRef idx="3">
            <a:schemeClr val="accent2"/>
          </a:lnRef>
          <a:fillRef idx="0">
            <a:schemeClr val="accent2"/>
          </a:fillRef>
          <a:effectRef idx="2">
            <a:schemeClr val="accent2"/>
          </a:effectRef>
          <a:fontRef idx="minor">
            <a:schemeClr val="tx1"/>
          </a:fontRef>
        </p:style>
      </p:cxnSp>
      <p:sp>
        <p:nvSpPr>
          <p:cNvPr id="51" name="Oval 50">
            <a:extLst>
              <a:ext uri="{FF2B5EF4-FFF2-40B4-BE49-F238E27FC236}">
                <a16:creationId xmlns:a16="http://schemas.microsoft.com/office/drawing/2014/main" id="{D7B8EABD-5AE1-473B-91D7-8AA841E8D5BE}"/>
              </a:ext>
            </a:extLst>
          </p:cNvPr>
          <p:cNvSpPr/>
          <p:nvPr/>
        </p:nvSpPr>
        <p:spPr>
          <a:xfrm>
            <a:off x="4759353" y="946323"/>
            <a:ext cx="4329229" cy="2019676"/>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TextBox 51">
            <a:extLst>
              <a:ext uri="{FF2B5EF4-FFF2-40B4-BE49-F238E27FC236}">
                <a16:creationId xmlns:a16="http://schemas.microsoft.com/office/drawing/2014/main" id="{CE646037-1B2F-4683-90E7-5C1DD1ECEA58}"/>
              </a:ext>
            </a:extLst>
          </p:cNvPr>
          <p:cNvSpPr txBox="1"/>
          <p:nvPr/>
        </p:nvSpPr>
        <p:spPr>
          <a:xfrm>
            <a:off x="5059445" y="1090445"/>
            <a:ext cx="3744726" cy="20928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Training – technical and knowledge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from L&amp;D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Funding – NIF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Access and inclusion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Communication of offer in local community and to staff and partners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across pilot area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8" name="Speech Bubble: Oval 57">
            <a:extLst>
              <a:ext uri="{FF2B5EF4-FFF2-40B4-BE49-F238E27FC236}">
                <a16:creationId xmlns:a16="http://schemas.microsoft.com/office/drawing/2014/main" id="{C5ED173B-F73B-4050-8308-CBAECFAFDB24}"/>
              </a:ext>
            </a:extLst>
          </p:cNvPr>
          <p:cNvSpPr/>
          <p:nvPr/>
        </p:nvSpPr>
        <p:spPr>
          <a:xfrm>
            <a:off x="272606" y="1730318"/>
            <a:ext cx="1715585" cy="1004235"/>
          </a:xfrm>
          <a:prstGeom prst="wedgeEllipseCallou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TextBox 58">
            <a:extLst>
              <a:ext uri="{FF2B5EF4-FFF2-40B4-BE49-F238E27FC236}">
                <a16:creationId xmlns:a16="http://schemas.microsoft.com/office/drawing/2014/main" id="{3B264F8D-88F2-4BF5-878B-AADEEB08ECD7}"/>
              </a:ext>
            </a:extLst>
          </p:cNvPr>
          <p:cNvSpPr txBox="1"/>
          <p:nvPr/>
        </p:nvSpPr>
        <p:spPr>
          <a:xfrm>
            <a:off x="283668" y="1761922"/>
            <a:ext cx="158971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Online assistance required</a:t>
            </a:r>
          </a:p>
        </p:txBody>
      </p:sp>
      <p:sp>
        <p:nvSpPr>
          <p:cNvPr id="60" name="Rectangle 59">
            <a:extLst>
              <a:ext uri="{FF2B5EF4-FFF2-40B4-BE49-F238E27FC236}">
                <a16:creationId xmlns:a16="http://schemas.microsoft.com/office/drawing/2014/main" id="{35B14046-3998-4871-9B06-CBD675ED33EF}"/>
              </a:ext>
            </a:extLst>
          </p:cNvPr>
          <p:cNvSpPr/>
          <p:nvPr/>
        </p:nvSpPr>
        <p:spPr>
          <a:xfrm>
            <a:off x="473299" y="770724"/>
            <a:ext cx="3383992" cy="6044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TextBox 60">
            <a:extLst>
              <a:ext uri="{FF2B5EF4-FFF2-40B4-BE49-F238E27FC236}">
                <a16:creationId xmlns:a16="http://schemas.microsoft.com/office/drawing/2014/main" id="{2FA540D7-4A11-4DB9-AA91-6F4AE99230D3}"/>
              </a:ext>
            </a:extLst>
          </p:cNvPr>
          <p:cNvSpPr txBox="1"/>
          <p:nvPr/>
        </p:nvSpPr>
        <p:spPr>
          <a:xfrm>
            <a:off x="395963" y="702960"/>
            <a:ext cx="357117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online assessment as part of overall assessment or conversation</a:t>
            </a:r>
          </a:p>
        </p:txBody>
      </p:sp>
      <p:sp>
        <p:nvSpPr>
          <p:cNvPr id="62" name="Rectangle 61">
            <a:extLst>
              <a:ext uri="{FF2B5EF4-FFF2-40B4-BE49-F238E27FC236}">
                <a16:creationId xmlns:a16="http://schemas.microsoft.com/office/drawing/2014/main" id="{AA0B4644-8E01-419F-854A-8BA955ADB23E}"/>
              </a:ext>
            </a:extLst>
          </p:cNvPr>
          <p:cNvSpPr/>
          <p:nvPr/>
        </p:nvSpPr>
        <p:spPr>
          <a:xfrm>
            <a:off x="5715405" y="222973"/>
            <a:ext cx="2432807" cy="573113"/>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TextBox 62">
            <a:extLst>
              <a:ext uri="{FF2B5EF4-FFF2-40B4-BE49-F238E27FC236}">
                <a16:creationId xmlns:a16="http://schemas.microsoft.com/office/drawing/2014/main" id="{8592370F-AB86-412B-BA10-AD26079BAF01}"/>
              </a:ext>
            </a:extLst>
          </p:cNvPr>
          <p:cNvSpPr txBox="1"/>
          <p:nvPr/>
        </p:nvSpPr>
        <p:spPr>
          <a:xfrm>
            <a:off x="5815277" y="285939"/>
            <a:ext cx="225639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Inputs/Requirements</a:t>
            </a:r>
          </a:p>
        </p:txBody>
      </p:sp>
      <p:sp>
        <p:nvSpPr>
          <p:cNvPr id="64" name="TextBox 63">
            <a:extLst>
              <a:ext uri="{FF2B5EF4-FFF2-40B4-BE49-F238E27FC236}">
                <a16:creationId xmlns:a16="http://schemas.microsoft.com/office/drawing/2014/main" id="{8713BF24-FCDB-4A2D-BBBC-D305C6AAA85C}"/>
              </a:ext>
            </a:extLst>
          </p:cNvPr>
          <p:cNvSpPr txBox="1"/>
          <p:nvPr/>
        </p:nvSpPr>
        <p:spPr>
          <a:xfrm>
            <a:off x="9724680" y="934520"/>
            <a:ext cx="158971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Support offers</a:t>
            </a:r>
          </a:p>
        </p:txBody>
      </p:sp>
      <p:cxnSp>
        <p:nvCxnSpPr>
          <p:cNvPr id="67" name="Straight Arrow Connector 66">
            <a:extLst>
              <a:ext uri="{FF2B5EF4-FFF2-40B4-BE49-F238E27FC236}">
                <a16:creationId xmlns:a16="http://schemas.microsoft.com/office/drawing/2014/main" id="{D52F5ADA-C679-4972-A017-7DEA4EB75D74}"/>
              </a:ext>
            </a:extLst>
          </p:cNvPr>
          <p:cNvCxnSpPr>
            <a:cxnSpLocks/>
          </p:cNvCxnSpPr>
          <p:nvPr/>
        </p:nvCxnSpPr>
        <p:spPr>
          <a:xfrm flipH="1" flipV="1">
            <a:off x="8206095" y="4399208"/>
            <a:ext cx="1268010" cy="844814"/>
          </a:xfrm>
          <a:prstGeom prst="straightConnector1">
            <a:avLst/>
          </a:prstGeom>
          <a:ln>
            <a:headEnd type="arrow" w="med" len="med"/>
            <a:tailEnd type="arrow" w="med" len="med"/>
          </a:ln>
        </p:spPr>
        <p:style>
          <a:lnRef idx="3">
            <a:schemeClr val="accent2"/>
          </a:lnRef>
          <a:fillRef idx="0">
            <a:schemeClr val="accent2"/>
          </a:fillRef>
          <a:effectRef idx="2">
            <a:schemeClr val="accent2"/>
          </a:effectRef>
          <a:fontRef idx="minor">
            <a:schemeClr val="tx1"/>
          </a:fontRef>
        </p:style>
      </p:cxnSp>
      <p:cxnSp>
        <p:nvCxnSpPr>
          <p:cNvPr id="69" name="Straight Arrow Connector 68">
            <a:extLst>
              <a:ext uri="{FF2B5EF4-FFF2-40B4-BE49-F238E27FC236}">
                <a16:creationId xmlns:a16="http://schemas.microsoft.com/office/drawing/2014/main" id="{3805077A-E725-4AC7-8B38-AA67C4D76C9F}"/>
              </a:ext>
            </a:extLst>
          </p:cNvPr>
          <p:cNvCxnSpPr>
            <a:cxnSpLocks/>
          </p:cNvCxnSpPr>
          <p:nvPr/>
        </p:nvCxnSpPr>
        <p:spPr>
          <a:xfrm flipH="1" flipV="1">
            <a:off x="7827627" y="4580572"/>
            <a:ext cx="1553882" cy="1501446"/>
          </a:xfrm>
          <a:prstGeom prst="straightConnector1">
            <a:avLst/>
          </a:prstGeom>
          <a:ln>
            <a:headEnd type="arrow" w="med" len="med"/>
            <a:tailEnd type="arrow" w="med" len="med"/>
          </a:ln>
        </p:spPr>
        <p:style>
          <a:lnRef idx="3">
            <a:schemeClr val="accent2"/>
          </a:lnRef>
          <a:fillRef idx="0">
            <a:schemeClr val="accent2"/>
          </a:fillRef>
          <a:effectRef idx="2">
            <a:schemeClr val="accent2"/>
          </a:effectRef>
          <a:fontRef idx="minor">
            <a:schemeClr val="tx1"/>
          </a:fontRef>
        </p:style>
      </p:cxnSp>
      <p:cxnSp>
        <p:nvCxnSpPr>
          <p:cNvPr id="72" name="Straight Arrow Connector 71">
            <a:extLst>
              <a:ext uri="{FF2B5EF4-FFF2-40B4-BE49-F238E27FC236}">
                <a16:creationId xmlns:a16="http://schemas.microsoft.com/office/drawing/2014/main" id="{BE4FA4E3-577A-4EBB-8CEA-6BBFD4DA1123}"/>
              </a:ext>
            </a:extLst>
          </p:cNvPr>
          <p:cNvCxnSpPr>
            <a:cxnSpLocks/>
          </p:cNvCxnSpPr>
          <p:nvPr/>
        </p:nvCxnSpPr>
        <p:spPr>
          <a:xfrm flipH="1">
            <a:off x="8331626" y="2561763"/>
            <a:ext cx="1101272" cy="847128"/>
          </a:xfrm>
          <a:prstGeom prst="straightConnector1">
            <a:avLst/>
          </a:prstGeom>
          <a:ln>
            <a:headEnd type="arrow" w="med" len="med"/>
            <a:tailEnd type="arrow" w="med" len="med"/>
          </a:ln>
        </p:spPr>
        <p:style>
          <a:lnRef idx="3">
            <a:schemeClr val="accent2"/>
          </a:lnRef>
          <a:fillRef idx="0">
            <a:schemeClr val="accent2"/>
          </a:fillRef>
          <a:effectRef idx="2">
            <a:schemeClr val="accent2"/>
          </a:effectRef>
          <a:fontRef idx="minor">
            <a:schemeClr val="tx1"/>
          </a:fontRef>
        </p:style>
      </p:cxnSp>
      <p:sp>
        <p:nvSpPr>
          <p:cNvPr id="75" name="Rectangle: Rounded Corners 74">
            <a:extLst>
              <a:ext uri="{FF2B5EF4-FFF2-40B4-BE49-F238E27FC236}">
                <a16:creationId xmlns:a16="http://schemas.microsoft.com/office/drawing/2014/main" id="{0779E22D-9401-40A1-88DD-06FED221D001}"/>
              </a:ext>
            </a:extLst>
          </p:cNvPr>
          <p:cNvSpPr/>
          <p:nvPr/>
        </p:nvSpPr>
        <p:spPr>
          <a:xfrm>
            <a:off x="2561000" y="2343298"/>
            <a:ext cx="1704365" cy="4722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TextBox 75">
            <a:extLst>
              <a:ext uri="{FF2B5EF4-FFF2-40B4-BE49-F238E27FC236}">
                <a16:creationId xmlns:a16="http://schemas.microsoft.com/office/drawing/2014/main" id="{220BA763-6DCF-418F-B974-D34FF18B975A}"/>
              </a:ext>
            </a:extLst>
          </p:cNvPr>
          <p:cNvSpPr txBox="1"/>
          <p:nvPr/>
        </p:nvSpPr>
        <p:spPr>
          <a:xfrm>
            <a:off x="2536980" y="2311304"/>
            <a:ext cx="1754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Borough/Town or Parish Council</a:t>
            </a:r>
          </a:p>
        </p:txBody>
      </p:sp>
      <p:sp>
        <p:nvSpPr>
          <p:cNvPr id="80" name="TextBox 79">
            <a:extLst>
              <a:ext uri="{FF2B5EF4-FFF2-40B4-BE49-F238E27FC236}">
                <a16:creationId xmlns:a16="http://schemas.microsoft.com/office/drawing/2014/main" id="{2B5EDF18-DAB1-4C01-A566-EBB19AD98D55}"/>
              </a:ext>
            </a:extLst>
          </p:cNvPr>
          <p:cNvSpPr txBox="1"/>
          <p:nvPr/>
        </p:nvSpPr>
        <p:spPr>
          <a:xfrm>
            <a:off x="473299" y="181801"/>
            <a:ext cx="240483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Tech Skills for Life </a:t>
            </a:r>
          </a:p>
        </p:txBody>
      </p:sp>
      <p:sp>
        <p:nvSpPr>
          <p:cNvPr id="95" name="Rectangle: Rounded Corners 94">
            <a:extLst>
              <a:ext uri="{FF2B5EF4-FFF2-40B4-BE49-F238E27FC236}">
                <a16:creationId xmlns:a16="http://schemas.microsoft.com/office/drawing/2014/main" id="{D802C8EE-6F83-4958-AC69-D48B73E672BD}"/>
              </a:ext>
            </a:extLst>
          </p:cNvPr>
          <p:cNvSpPr/>
          <p:nvPr/>
        </p:nvSpPr>
        <p:spPr>
          <a:xfrm>
            <a:off x="9546581" y="1429150"/>
            <a:ext cx="1995053" cy="422748"/>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6" name="TextBox 95">
            <a:extLst>
              <a:ext uri="{FF2B5EF4-FFF2-40B4-BE49-F238E27FC236}">
                <a16:creationId xmlns:a16="http://schemas.microsoft.com/office/drawing/2014/main" id="{C7331A3F-B4A9-44BF-A41A-36ABB134DBFB}"/>
              </a:ext>
            </a:extLst>
          </p:cNvPr>
          <p:cNvSpPr txBox="1"/>
          <p:nvPr/>
        </p:nvSpPr>
        <p:spPr>
          <a:xfrm>
            <a:off x="9481582" y="1412014"/>
            <a:ext cx="211102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Assistive technolgy</a:t>
            </a:r>
          </a:p>
        </p:txBody>
      </p:sp>
      <p:sp>
        <p:nvSpPr>
          <p:cNvPr id="50" name="Rectangle: Rounded Corners 49">
            <a:extLst>
              <a:ext uri="{FF2B5EF4-FFF2-40B4-BE49-F238E27FC236}">
                <a16:creationId xmlns:a16="http://schemas.microsoft.com/office/drawing/2014/main" id="{9F872066-6FAF-4D43-BE12-216E3BE76F9A}"/>
              </a:ext>
            </a:extLst>
          </p:cNvPr>
          <p:cNvSpPr/>
          <p:nvPr/>
        </p:nvSpPr>
        <p:spPr>
          <a:xfrm>
            <a:off x="9536828" y="4413149"/>
            <a:ext cx="1956958" cy="529132"/>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4" name="Straight Arrow Connector 53">
            <a:extLst>
              <a:ext uri="{FF2B5EF4-FFF2-40B4-BE49-F238E27FC236}">
                <a16:creationId xmlns:a16="http://schemas.microsoft.com/office/drawing/2014/main" id="{6717B476-9F6C-44AE-9C10-ECB288DA3A6A}"/>
              </a:ext>
            </a:extLst>
          </p:cNvPr>
          <p:cNvCxnSpPr>
            <a:cxnSpLocks/>
          </p:cNvCxnSpPr>
          <p:nvPr/>
        </p:nvCxnSpPr>
        <p:spPr>
          <a:xfrm flipH="1" flipV="1">
            <a:off x="8529540" y="4068940"/>
            <a:ext cx="903358" cy="3401"/>
          </a:xfrm>
          <a:prstGeom prst="straightConnector1">
            <a:avLst/>
          </a:prstGeom>
          <a:ln>
            <a:headEnd type="arrow" w="med" len="med"/>
            <a:tailEnd type="arrow" w="med" len="med"/>
          </a:ln>
        </p:spPr>
        <p:style>
          <a:lnRef idx="3">
            <a:schemeClr val="accent2"/>
          </a:lnRef>
          <a:fillRef idx="0">
            <a:schemeClr val="accent2"/>
          </a:fillRef>
          <a:effectRef idx="2">
            <a:schemeClr val="accent2"/>
          </a:effectRef>
          <a:fontRef idx="minor">
            <a:schemeClr val="tx1"/>
          </a:fontRef>
        </p:style>
      </p:cxnSp>
      <p:cxnSp>
        <p:nvCxnSpPr>
          <p:cNvPr id="57" name="Straight Arrow Connector 56">
            <a:extLst>
              <a:ext uri="{FF2B5EF4-FFF2-40B4-BE49-F238E27FC236}">
                <a16:creationId xmlns:a16="http://schemas.microsoft.com/office/drawing/2014/main" id="{1A89C5F8-CBBC-44F2-B499-6150A7CE3048}"/>
              </a:ext>
            </a:extLst>
          </p:cNvPr>
          <p:cNvCxnSpPr>
            <a:cxnSpLocks/>
          </p:cNvCxnSpPr>
          <p:nvPr/>
        </p:nvCxnSpPr>
        <p:spPr>
          <a:xfrm flipH="1">
            <a:off x="8050084" y="1940046"/>
            <a:ext cx="1382814" cy="1265675"/>
          </a:xfrm>
          <a:prstGeom prst="straightConnector1">
            <a:avLst/>
          </a:prstGeom>
          <a:ln>
            <a:headEnd type="arrow" w="med" len="med"/>
            <a:tailEnd type="arrow" w="med" len="med"/>
          </a:ln>
        </p:spPr>
        <p:style>
          <a:lnRef idx="3">
            <a:schemeClr val="accent2"/>
          </a:lnRef>
          <a:fillRef idx="0">
            <a:schemeClr val="accent2"/>
          </a:fillRef>
          <a:effectRef idx="2">
            <a:schemeClr val="accent2"/>
          </a:effectRef>
          <a:fontRef idx="minor">
            <a:schemeClr val="tx1"/>
          </a:fontRef>
        </p:style>
      </p:cxnSp>
      <p:pic>
        <p:nvPicPr>
          <p:cNvPr id="37" name="Graphic 36" descr="Woman wearing blazer">
            <a:extLst>
              <a:ext uri="{FF2B5EF4-FFF2-40B4-BE49-F238E27FC236}">
                <a16:creationId xmlns:a16="http://schemas.microsoft.com/office/drawing/2014/main" id="{F09E5264-48B2-43E1-90E3-241DB3C171C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295" y="3092586"/>
            <a:ext cx="661135" cy="1480748"/>
          </a:xfrm>
          <a:prstGeom prst="rect">
            <a:avLst/>
          </a:prstGeom>
        </p:spPr>
      </p:pic>
      <p:sp>
        <p:nvSpPr>
          <p:cNvPr id="56" name="Rectangle: Rounded Corners 55">
            <a:extLst>
              <a:ext uri="{FF2B5EF4-FFF2-40B4-BE49-F238E27FC236}">
                <a16:creationId xmlns:a16="http://schemas.microsoft.com/office/drawing/2014/main" id="{F6A6AE85-0D2B-44D8-B9E7-674EE66CEC2A}"/>
              </a:ext>
            </a:extLst>
          </p:cNvPr>
          <p:cNvSpPr/>
          <p:nvPr/>
        </p:nvSpPr>
        <p:spPr>
          <a:xfrm>
            <a:off x="2585523" y="3718816"/>
            <a:ext cx="1704365" cy="3996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TextBox 67">
            <a:extLst>
              <a:ext uri="{FF2B5EF4-FFF2-40B4-BE49-F238E27FC236}">
                <a16:creationId xmlns:a16="http://schemas.microsoft.com/office/drawing/2014/main" id="{D4068934-B499-4558-8332-C150C63C20C6}"/>
              </a:ext>
            </a:extLst>
          </p:cNvPr>
          <p:cNvSpPr txBox="1"/>
          <p:nvPr/>
        </p:nvSpPr>
        <p:spPr>
          <a:xfrm>
            <a:off x="2501188" y="3661019"/>
            <a:ext cx="191934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Schools, Further Education</a:t>
            </a:r>
          </a:p>
        </p:txBody>
      </p:sp>
      <p:cxnSp>
        <p:nvCxnSpPr>
          <p:cNvPr id="70" name="Straight Arrow Connector 69">
            <a:extLst>
              <a:ext uri="{FF2B5EF4-FFF2-40B4-BE49-F238E27FC236}">
                <a16:creationId xmlns:a16="http://schemas.microsoft.com/office/drawing/2014/main" id="{A4B48A1A-0315-498C-A6A7-B31985BA80E1}"/>
              </a:ext>
            </a:extLst>
          </p:cNvPr>
          <p:cNvCxnSpPr>
            <a:cxnSpLocks/>
          </p:cNvCxnSpPr>
          <p:nvPr/>
        </p:nvCxnSpPr>
        <p:spPr>
          <a:xfrm>
            <a:off x="1866738" y="3930357"/>
            <a:ext cx="587747" cy="10753"/>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71" name="TextBox 70">
            <a:extLst>
              <a:ext uri="{FF2B5EF4-FFF2-40B4-BE49-F238E27FC236}">
                <a16:creationId xmlns:a16="http://schemas.microsoft.com/office/drawing/2014/main" id="{4FFF7FC0-C990-4900-974D-1DE6F8F48CFB}"/>
              </a:ext>
            </a:extLst>
          </p:cNvPr>
          <p:cNvSpPr txBox="1"/>
          <p:nvPr/>
        </p:nvSpPr>
        <p:spPr>
          <a:xfrm>
            <a:off x="8324298" y="127508"/>
            <a:ext cx="225639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Could do multiple  pilots focussing on different types of people and needs?</a:t>
            </a:r>
          </a:p>
        </p:txBody>
      </p:sp>
      <p:pic>
        <p:nvPicPr>
          <p:cNvPr id="39" name="Graphic 38" descr="Man wearing a tunic">
            <a:extLst>
              <a:ext uri="{FF2B5EF4-FFF2-40B4-BE49-F238E27FC236}">
                <a16:creationId xmlns:a16="http://schemas.microsoft.com/office/drawing/2014/main" id="{4752122E-7E72-463F-8AD3-B3ECE750869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9469" y="3793749"/>
            <a:ext cx="943812" cy="1610560"/>
          </a:xfrm>
          <a:prstGeom prst="rect">
            <a:avLst/>
          </a:prstGeom>
        </p:spPr>
      </p:pic>
      <p:pic>
        <p:nvPicPr>
          <p:cNvPr id="35" name="Graphic 34" descr="Girl wearing backpack">
            <a:extLst>
              <a:ext uri="{FF2B5EF4-FFF2-40B4-BE49-F238E27FC236}">
                <a16:creationId xmlns:a16="http://schemas.microsoft.com/office/drawing/2014/main" id="{24F02CB3-0DFE-4D73-853C-B013B219EBC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18039" y="4075407"/>
            <a:ext cx="795683" cy="1183602"/>
          </a:xfrm>
          <a:prstGeom prst="rect">
            <a:avLst/>
          </a:prstGeom>
        </p:spPr>
      </p:pic>
      <p:pic>
        <p:nvPicPr>
          <p:cNvPr id="73" name="Graphic 72" descr="Old man using cane">
            <a:extLst>
              <a:ext uri="{FF2B5EF4-FFF2-40B4-BE49-F238E27FC236}">
                <a16:creationId xmlns:a16="http://schemas.microsoft.com/office/drawing/2014/main" id="{CB7E1E79-FA64-4CB7-99A9-CBF1FCB79A8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974091" y="4580439"/>
            <a:ext cx="883475" cy="1662020"/>
          </a:xfrm>
          <a:prstGeom prst="rect">
            <a:avLst/>
          </a:prstGeom>
        </p:spPr>
      </p:pic>
      <p:pic>
        <p:nvPicPr>
          <p:cNvPr id="74" name="Graphic 73" descr="Woman wearing blazer">
            <a:extLst>
              <a:ext uri="{FF2B5EF4-FFF2-40B4-BE49-F238E27FC236}">
                <a16:creationId xmlns:a16="http://schemas.microsoft.com/office/drawing/2014/main" id="{0680D7A7-9E2D-4701-AF59-9227309B504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38778" y="4606360"/>
            <a:ext cx="661135" cy="1480748"/>
          </a:xfrm>
          <a:prstGeom prst="rect">
            <a:avLst/>
          </a:prstGeom>
        </p:spPr>
      </p:pic>
      <p:pic>
        <p:nvPicPr>
          <p:cNvPr id="77" name="Graphic 76" descr="Man wearing a tunic">
            <a:extLst>
              <a:ext uri="{FF2B5EF4-FFF2-40B4-BE49-F238E27FC236}">
                <a16:creationId xmlns:a16="http://schemas.microsoft.com/office/drawing/2014/main" id="{2EBB72F5-D592-4662-BE6B-B1410592640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654501" y="5129158"/>
            <a:ext cx="943812" cy="1610560"/>
          </a:xfrm>
          <a:prstGeom prst="rect">
            <a:avLst/>
          </a:prstGeom>
        </p:spPr>
      </p:pic>
      <p:pic>
        <p:nvPicPr>
          <p:cNvPr id="78" name="Graphic 77" descr="Girl wearing backpack">
            <a:extLst>
              <a:ext uri="{FF2B5EF4-FFF2-40B4-BE49-F238E27FC236}">
                <a16:creationId xmlns:a16="http://schemas.microsoft.com/office/drawing/2014/main" id="{C5331C9A-B707-4288-829A-6819D1EAF96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835496" y="5451425"/>
            <a:ext cx="795683" cy="1183602"/>
          </a:xfrm>
          <a:prstGeom prst="rect">
            <a:avLst/>
          </a:prstGeom>
        </p:spPr>
      </p:pic>
      <p:cxnSp>
        <p:nvCxnSpPr>
          <p:cNvPr id="87" name="Straight Arrow Connector 86">
            <a:extLst>
              <a:ext uri="{FF2B5EF4-FFF2-40B4-BE49-F238E27FC236}">
                <a16:creationId xmlns:a16="http://schemas.microsoft.com/office/drawing/2014/main" id="{C19B9E2B-BB7E-4D50-BB3B-AC12CB1CBEEC}"/>
              </a:ext>
            </a:extLst>
          </p:cNvPr>
          <p:cNvCxnSpPr>
            <a:cxnSpLocks/>
          </p:cNvCxnSpPr>
          <p:nvPr/>
        </p:nvCxnSpPr>
        <p:spPr>
          <a:xfrm flipV="1">
            <a:off x="1603297" y="2891888"/>
            <a:ext cx="792891" cy="67647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24" name="Oval 23">
            <a:extLst>
              <a:ext uri="{FF2B5EF4-FFF2-40B4-BE49-F238E27FC236}">
                <a16:creationId xmlns:a16="http://schemas.microsoft.com/office/drawing/2014/main" id="{404E4E40-8A20-4D72-A190-E6840DD54608}"/>
              </a:ext>
            </a:extLst>
          </p:cNvPr>
          <p:cNvSpPr/>
          <p:nvPr/>
        </p:nvSpPr>
        <p:spPr>
          <a:xfrm>
            <a:off x="3793053" y="53180"/>
            <a:ext cx="1614028" cy="766757"/>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TextBox 80">
            <a:extLst>
              <a:ext uri="{FF2B5EF4-FFF2-40B4-BE49-F238E27FC236}">
                <a16:creationId xmlns:a16="http://schemas.microsoft.com/office/drawing/2014/main" id="{A66A94F3-4EF8-4E2D-B41D-B3314592EF01}"/>
              </a:ext>
            </a:extLst>
          </p:cNvPr>
          <p:cNvSpPr txBox="1"/>
          <p:nvPr/>
        </p:nvSpPr>
        <p:spPr>
          <a:xfrm>
            <a:off x="3793053" y="169984"/>
            <a:ext cx="171088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Digital personas &amp; customer journeys</a:t>
            </a:r>
          </a:p>
        </p:txBody>
      </p:sp>
      <p:cxnSp>
        <p:nvCxnSpPr>
          <p:cNvPr id="82" name="Straight Arrow Connector 81">
            <a:extLst>
              <a:ext uri="{FF2B5EF4-FFF2-40B4-BE49-F238E27FC236}">
                <a16:creationId xmlns:a16="http://schemas.microsoft.com/office/drawing/2014/main" id="{91835CE0-CD26-46B4-B2D1-EA75F6EE5A88}"/>
              </a:ext>
            </a:extLst>
          </p:cNvPr>
          <p:cNvCxnSpPr>
            <a:cxnSpLocks/>
          </p:cNvCxnSpPr>
          <p:nvPr/>
        </p:nvCxnSpPr>
        <p:spPr>
          <a:xfrm>
            <a:off x="4971147" y="803048"/>
            <a:ext cx="435934" cy="391246"/>
          </a:xfrm>
          <a:prstGeom prst="straightConnector1">
            <a:avLst/>
          </a:prstGeom>
          <a:ln>
            <a:headEnd type="arrow" w="med" len="med"/>
            <a:tailEnd type="arrow" w="med" len="med"/>
          </a:ln>
        </p:spPr>
        <p:style>
          <a:lnRef idx="3">
            <a:schemeClr val="accent2"/>
          </a:lnRef>
          <a:fillRef idx="0">
            <a:schemeClr val="accent2"/>
          </a:fillRef>
          <a:effectRef idx="2">
            <a:schemeClr val="accent2"/>
          </a:effectRef>
          <a:fontRef idx="minor">
            <a:schemeClr val="tx1"/>
          </a:fontRef>
        </p:style>
      </p:cxnSp>
      <p:sp>
        <p:nvSpPr>
          <p:cNvPr id="83" name="Oval 82">
            <a:extLst>
              <a:ext uri="{FF2B5EF4-FFF2-40B4-BE49-F238E27FC236}">
                <a16:creationId xmlns:a16="http://schemas.microsoft.com/office/drawing/2014/main" id="{531E730D-8F5D-4601-955C-F7FC60CB2FF0}"/>
              </a:ext>
            </a:extLst>
          </p:cNvPr>
          <p:cNvSpPr/>
          <p:nvPr/>
        </p:nvSpPr>
        <p:spPr>
          <a:xfrm>
            <a:off x="4420531" y="5522335"/>
            <a:ext cx="1983891" cy="1269923"/>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TextBox 83">
            <a:extLst>
              <a:ext uri="{FF2B5EF4-FFF2-40B4-BE49-F238E27FC236}">
                <a16:creationId xmlns:a16="http://schemas.microsoft.com/office/drawing/2014/main" id="{FC0B903F-FDCC-4D79-BCD1-F4D47A1F3EC1}"/>
              </a:ext>
            </a:extLst>
          </p:cNvPr>
          <p:cNvSpPr txBox="1"/>
          <p:nvPr/>
        </p:nvSpPr>
        <p:spPr>
          <a:xfrm>
            <a:off x="4536343" y="5622707"/>
            <a:ext cx="1710882"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Trusted person in a trusted place provides support to help get </a:t>
            </a:r>
            <a:r>
              <a:rPr kumimoji="0" lang="en-GB" sz="1400" b="1" i="0" u="none" strike="noStrike" kern="1200" cap="none" spc="0" normalizeH="0" baseline="0" noProof="0">
                <a:ln>
                  <a:noFill/>
                </a:ln>
                <a:solidFill>
                  <a:prstClr val="black"/>
                </a:solidFill>
                <a:effectLst/>
                <a:uLnTx/>
                <a:uFillTx/>
                <a:latin typeface="Calibri" panose="020F0502020204030204"/>
                <a:ea typeface="+mn-ea"/>
                <a:cs typeface="+mn-cs"/>
              </a:rPr>
              <a:t>someone online</a:t>
            </a:r>
            <a:endPar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8" name="TextBox 87">
            <a:extLst>
              <a:ext uri="{FF2B5EF4-FFF2-40B4-BE49-F238E27FC236}">
                <a16:creationId xmlns:a16="http://schemas.microsoft.com/office/drawing/2014/main" id="{1701288B-01B6-4B22-9BDA-68468D8EDED0}"/>
              </a:ext>
            </a:extLst>
          </p:cNvPr>
          <p:cNvSpPr txBox="1"/>
          <p:nvPr/>
        </p:nvSpPr>
        <p:spPr>
          <a:xfrm>
            <a:off x="225382" y="5685707"/>
            <a:ext cx="193333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Shops, supermarkets, cafes, Post Office, Banks, Fish and chip shops, Job Centre, takeaways, hairdressers, barbers, pubs etc</a:t>
            </a:r>
          </a:p>
        </p:txBody>
      </p:sp>
      <p:cxnSp>
        <p:nvCxnSpPr>
          <p:cNvPr id="90" name="Straight Arrow Connector 89">
            <a:extLst>
              <a:ext uri="{FF2B5EF4-FFF2-40B4-BE49-F238E27FC236}">
                <a16:creationId xmlns:a16="http://schemas.microsoft.com/office/drawing/2014/main" id="{3BD48389-0607-4B70-866D-7351EF62E3B6}"/>
              </a:ext>
            </a:extLst>
          </p:cNvPr>
          <p:cNvCxnSpPr>
            <a:cxnSpLocks/>
          </p:cNvCxnSpPr>
          <p:nvPr/>
        </p:nvCxnSpPr>
        <p:spPr>
          <a:xfrm>
            <a:off x="953369" y="5273807"/>
            <a:ext cx="0" cy="2962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91" name="Rectangle: Rounded Corners 90">
            <a:extLst>
              <a:ext uri="{FF2B5EF4-FFF2-40B4-BE49-F238E27FC236}">
                <a16:creationId xmlns:a16="http://schemas.microsoft.com/office/drawing/2014/main" id="{70148514-4708-47C4-81FE-44646A6E61AC}"/>
              </a:ext>
            </a:extLst>
          </p:cNvPr>
          <p:cNvSpPr/>
          <p:nvPr/>
        </p:nvSpPr>
        <p:spPr>
          <a:xfrm>
            <a:off x="9536828" y="3750066"/>
            <a:ext cx="1956958" cy="603572"/>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TextBox 91">
            <a:extLst>
              <a:ext uri="{FF2B5EF4-FFF2-40B4-BE49-F238E27FC236}">
                <a16:creationId xmlns:a16="http://schemas.microsoft.com/office/drawing/2014/main" id="{2D05E565-2624-4DC4-B98E-CF89CDC797CE}"/>
              </a:ext>
            </a:extLst>
          </p:cNvPr>
          <p:cNvSpPr txBox="1"/>
          <p:nvPr/>
        </p:nvSpPr>
        <p:spPr>
          <a:xfrm>
            <a:off x="9640015" y="4476148"/>
            <a:ext cx="179104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VCSE support </a:t>
            </a:r>
          </a:p>
        </p:txBody>
      </p:sp>
      <p:sp>
        <p:nvSpPr>
          <p:cNvPr id="53" name="TextBox 52">
            <a:extLst>
              <a:ext uri="{FF2B5EF4-FFF2-40B4-BE49-F238E27FC236}">
                <a16:creationId xmlns:a16="http://schemas.microsoft.com/office/drawing/2014/main" id="{102B6190-BC4B-4088-80E0-0BAD13651162}"/>
              </a:ext>
            </a:extLst>
          </p:cNvPr>
          <p:cNvSpPr txBox="1"/>
          <p:nvPr/>
        </p:nvSpPr>
        <p:spPr>
          <a:xfrm>
            <a:off x="9619783" y="3749176"/>
            <a:ext cx="179104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Connectivity and data</a:t>
            </a:r>
          </a:p>
        </p:txBody>
      </p:sp>
      <p:cxnSp>
        <p:nvCxnSpPr>
          <p:cNvPr id="94" name="Straight Arrow Connector 93">
            <a:extLst>
              <a:ext uri="{FF2B5EF4-FFF2-40B4-BE49-F238E27FC236}">
                <a16:creationId xmlns:a16="http://schemas.microsoft.com/office/drawing/2014/main" id="{7FFC69FB-342B-464F-8593-72BE52E53591}"/>
              </a:ext>
            </a:extLst>
          </p:cNvPr>
          <p:cNvCxnSpPr>
            <a:cxnSpLocks/>
          </p:cNvCxnSpPr>
          <p:nvPr/>
        </p:nvCxnSpPr>
        <p:spPr>
          <a:xfrm flipH="1" flipV="1">
            <a:off x="8512391" y="4281798"/>
            <a:ext cx="940102" cy="345953"/>
          </a:xfrm>
          <a:prstGeom prst="straightConnector1">
            <a:avLst/>
          </a:prstGeom>
          <a:ln>
            <a:headEnd type="arrow" w="med" len="med"/>
            <a:tailEnd type="arrow" w="med" len="med"/>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4037176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080991BD-E8E2-A9FB-8ECE-2F88ADA33216}"/>
              </a:ext>
            </a:extLst>
          </p:cNvPr>
          <p:cNvSpPr>
            <a:spLocks noGrp="1"/>
          </p:cNvSpPr>
          <p:nvPr>
            <p:ph type="body" sz="quarter" idx="11"/>
          </p:nvPr>
        </p:nvSpPr>
        <p:spPr>
          <a:xfrm>
            <a:off x="593725" y="1613787"/>
            <a:ext cx="10312400" cy="4670331"/>
          </a:xfrm>
        </p:spPr>
        <p:txBody>
          <a:bodyPr vert="horz" lIns="91440" tIns="45720" rIns="91440" bIns="45720" rtlCol="0" anchor="t">
            <a:noAutofit/>
          </a:bodyPr>
          <a:lstStyle/>
          <a:p>
            <a:pPr marL="342900" indent="-342900">
              <a:buFont typeface="Wingdings" panose="05000000000000000000" pitchFamily="2" charset="2"/>
              <a:buChar char="Ø"/>
            </a:pPr>
            <a:r>
              <a:rPr lang="en-GB" dirty="0">
                <a:latin typeface="+mn-lt"/>
                <a:cs typeface="Arial"/>
              </a:rPr>
              <a:t>Up to 10 March 2025 we have engaged &amp; supported </a:t>
            </a:r>
            <a:r>
              <a:rPr lang="en-GB" b="1" dirty="0">
                <a:latin typeface="+mn-lt"/>
                <a:cs typeface="Arial"/>
              </a:rPr>
              <a:t>9660 plus </a:t>
            </a:r>
            <a:r>
              <a:rPr lang="en-GB" dirty="0">
                <a:latin typeface="+mn-lt"/>
                <a:cs typeface="Arial"/>
              </a:rPr>
              <a:t>people with information, devices, data &amp; tech skills, includes </a:t>
            </a:r>
            <a:r>
              <a:rPr lang="en-GB" b="1" dirty="0">
                <a:latin typeface="+mn-lt"/>
                <a:cs typeface="Arial"/>
              </a:rPr>
              <a:t>2170 </a:t>
            </a:r>
            <a:r>
              <a:rPr lang="en-GB" dirty="0">
                <a:latin typeface="+mn-lt"/>
                <a:cs typeface="Arial"/>
              </a:rPr>
              <a:t>individual assisted referrals. </a:t>
            </a:r>
          </a:p>
          <a:p>
            <a:pPr marL="342900" indent="-342900">
              <a:buFont typeface="Wingdings" panose="05000000000000000000" pitchFamily="2" charset="2"/>
              <a:buChar char="Ø"/>
            </a:pPr>
            <a:r>
              <a:rPr lang="en-GB" b="1" dirty="0">
                <a:latin typeface="+mn-lt"/>
                <a:cs typeface="Arial"/>
              </a:rPr>
              <a:t>44%</a:t>
            </a:r>
            <a:r>
              <a:rPr lang="en-GB" dirty="0">
                <a:latin typeface="+mn-lt"/>
                <a:cs typeface="Arial"/>
              </a:rPr>
              <a:t> of all referral's self identify as having a disability or impairment.</a:t>
            </a:r>
          </a:p>
          <a:p>
            <a:pPr marL="342900" indent="-342900">
              <a:buFont typeface="Wingdings" panose="05000000000000000000" pitchFamily="2" charset="2"/>
              <a:buChar char="Ø"/>
            </a:pPr>
            <a:r>
              <a:rPr lang="en-GB" b="1" dirty="0">
                <a:latin typeface="+mn-lt"/>
                <a:cs typeface="Arial"/>
              </a:rPr>
              <a:t>1653 devices gifted</a:t>
            </a:r>
            <a:r>
              <a:rPr lang="en-GB" dirty="0">
                <a:latin typeface="+mn-lt"/>
                <a:cs typeface="Arial"/>
              </a:rPr>
              <a:t>, mainly refurbished laptops and tablets but also sims, smartphones, mi-fi dongles etc .</a:t>
            </a:r>
            <a:endParaRPr lang="en-GB" dirty="0">
              <a:latin typeface="+mn-lt"/>
              <a:ea typeface="Calibri"/>
              <a:cs typeface="Arial"/>
            </a:endParaRPr>
          </a:p>
          <a:p>
            <a:pPr marL="342900" indent="-342900">
              <a:buFont typeface="Wingdings" panose="05000000000000000000" pitchFamily="2" charset="2"/>
              <a:buChar char="Ø"/>
            </a:pPr>
            <a:r>
              <a:rPr lang="en-GB" dirty="0">
                <a:latin typeface="+mn-lt"/>
              </a:rPr>
              <a:t>Nearly </a:t>
            </a:r>
            <a:r>
              <a:rPr lang="en-GB" b="1" dirty="0">
                <a:latin typeface="+mn-lt"/>
              </a:rPr>
              <a:t>200 people </a:t>
            </a:r>
            <a:r>
              <a:rPr lang="en-GB" dirty="0">
                <a:latin typeface="+mn-lt"/>
              </a:rPr>
              <a:t>have attended a short- course by Adult Learning in the community.</a:t>
            </a:r>
          </a:p>
          <a:p>
            <a:pPr marL="342900" indent="-342900">
              <a:buFont typeface="Wingdings" panose="05000000000000000000" pitchFamily="2" charset="2"/>
              <a:buChar char="Ø"/>
            </a:pPr>
            <a:r>
              <a:rPr lang="en-GB" b="1" dirty="0">
                <a:latin typeface="+mn-lt"/>
              </a:rPr>
              <a:t>2247</a:t>
            </a:r>
            <a:r>
              <a:rPr lang="en-GB" dirty="0">
                <a:latin typeface="+mn-lt"/>
              </a:rPr>
              <a:t> opportunities to signpost to other support offers or services. </a:t>
            </a:r>
          </a:p>
          <a:p>
            <a:pPr marL="342900" indent="-342900">
              <a:buFont typeface="Wingdings" panose="05000000000000000000" pitchFamily="2" charset="2"/>
              <a:buChar char="Ø"/>
            </a:pPr>
            <a:r>
              <a:rPr lang="en-GB" b="1" dirty="0">
                <a:latin typeface="+mn-lt"/>
              </a:rPr>
              <a:t>Word of mouth </a:t>
            </a:r>
            <a:r>
              <a:rPr lang="en-GB" dirty="0">
                <a:latin typeface="+mn-lt"/>
              </a:rPr>
              <a:t>is most likely way customers are hearing about the service.</a:t>
            </a:r>
          </a:p>
          <a:p>
            <a:pPr marL="342900" indent="-342900">
              <a:buFont typeface="Wingdings" panose="05000000000000000000" pitchFamily="2" charset="2"/>
              <a:buChar char="Ø"/>
            </a:pPr>
            <a:r>
              <a:rPr lang="en-GB" dirty="0">
                <a:latin typeface="+mn-lt"/>
              </a:rPr>
              <a:t>Demographic ranges from 5 – 96 years, young people and students, parents, unemployed, carers, bereaved, retired etc. Average age is 49.2 years.</a:t>
            </a:r>
          </a:p>
          <a:p>
            <a:pPr marL="342900" indent="-342900">
              <a:buFont typeface="Wingdings" panose="05000000000000000000" pitchFamily="2" charset="2"/>
              <a:buChar char="Ø"/>
            </a:pPr>
            <a:endParaRPr lang="en-GB" dirty="0">
              <a:latin typeface="+mn-lt"/>
            </a:endParaRPr>
          </a:p>
        </p:txBody>
      </p:sp>
      <p:pic>
        <p:nvPicPr>
          <p:cNvPr id="3" name="Picture 2">
            <a:extLst>
              <a:ext uri="{FF2B5EF4-FFF2-40B4-BE49-F238E27FC236}">
                <a16:creationId xmlns:a16="http://schemas.microsoft.com/office/drawing/2014/main" id="{3E4580C1-72E6-419F-A656-2694256134F3}"/>
              </a:ext>
            </a:extLst>
          </p:cNvPr>
          <p:cNvPicPr>
            <a:picLocks noChangeAspect="1"/>
          </p:cNvPicPr>
          <p:nvPr/>
        </p:nvPicPr>
        <p:blipFill>
          <a:blip r:embed="rId2"/>
          <a:stretch>
            <a:fillRect/>
          </a:stretch>
        </p:blipFill>
        <p:spPr>
          <a:xfrm>
            <a:off x="10210628" y="199505"/>
            <a:ext cx="1981372" cy="1133954"/>
          </a:xfrm>
          <a:prstGeom prst="rect">
            <a:avLst/>
          </a:prstGeom>
        </p:spPr>
      </p:pic>
      <p:sp>
        <p:nvSpPr>
          <p:cNvPr id="6" name="Text Placeholder 3">
            <a:extLst>
              <a:ext uri="{FF2B5EF4-FFF2-40B4-BE49-F238E27FC236}">
                <a16:creationId xmlns:a16="http://schemas.microsoft.com/office/drawing/2014/main" id="{ED4CEA74-E4B7-1178-14BB-11747A52E47C}"/>
              </a:ext>
            </a:extLst>
          </p:cNvPr>
          <p:cNvSpPr txBox="1">
            <a:spLocks/>
          </p:cNvSpPr>
          <p:nvPr/>
        </p:nvSpPr>
        <p:spPr>
          <a:xfrm>
            <a:off x="593725" y="766482"/>
            <a:ext cx="9106087" cy="736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dirty="0">
                <a:ln>
                  <a:noFill/>
                </a:ln>
                <a:solidFill>
                  <a:srgbClr val="12284C"/>
                </a:solidFill>
                <a:effectLst/>
                <a:uLnTx/>
                <a:uFillTx/>
                <a:latin typeface="Arial" panose="020B0604020202020204"/>
                <a:ea typeface="+mj-ea"/>
                <a:cs typeface="Arial" panose="020B0604020202020204" pitchFamily="34" charset="0"/>
              </a:rPr>
              <a:t>Tech Skills for Life – Went live 10 July 2023 in West Norfolk </a:t>
            </a:r>
            <a:br>
              <a:rPr kumimoji="0" lang="en-GB" sz="2400" b="1" i="0" u="none" strike="noStrike" kern="1200" cap="none" spc="0" normalizeH="0" baseline="0" noProof="0" dirty="0">
                <a:ln>
                  <a:noFill/>
                </a:ln>
                <a:solidFill>
                  <a:srgbClr val="12284C"/>
                </a:solidFill>
                <a:effectLst/>
                <a:uLnTx/>
                <a:uFillTx/>
                <a:latin typeface="Arial" panose="020B0604020202020204"/>
                <a:ea typeface="+mj-ea"/>
                <a:cs typeface="Arial" panose="020B0604020202020204" pitchFamily="34" charset="0"/>
              </a:rPr>
            </a:br>
            <a:r>
              <a:rPr kumimoji="0" lang="en-GB" sz="2400" b="1" i="0" u="none" strike="noStrike" kern="1200" cap="none" spc="0" normalizeH="0" baseline="0" noProof="0" dirty="0">
                <a:ln>
                  <a:noFill/>
                </a:ln>
                <a:solidFill>
                  <a:srgbClr val="12284C"/>
                </a:solidFill>
                <a:effectLst/>
                <a:uLnTx/>
                <a:uFillTx/>
                <a:latin typeface="Arial" panose="020B0604020202020204"/>
                <a:ea typeface="+mj-ea"/>
                <a:cs typeface="Arial" panose="020B0604020202020204" pitchFamily="34" charset="0"/>
              </a:rPr>
              <a:t>and expanded in June 2024</a:t>
            </a:r>
            <a:endParaRPr kumimoji="0" lang="en-GB" sz="2400" b="1" i="0" u="none" strike="noStrike" kern="1200" cap="none" spc="0" normalizeH="0" baseline="0" noProof="0" dirty="0">
              <a:ln>
                <a:noFill/>
              </a:ln>
              <a:solidFill>
                <a:srgbClr val="12284C"/>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42898129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F46A271-DE31-9286-749C-A5167DEAC8E1}"/>
              </a:ext>
            </a:extLst>
          </p:cNvPr>
          <p:cNvSpPr>
            <a:spLocks noGrp="1"/>
          </p:cNvSpPr>
          <p:nvPr>
            <p:ph type="title"/>
          </p:nvPr>
        </p:nvSpPr>
        <p:spPr>
          <a:xfrm>
            <a:off x="593724" y="500576"/>
            <a:ext cx="9106087" cy="736554"/>
          </a:xfr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p>
            <a:r>
              <a:rPr lang="en-GB" sz="2800" dirty="0">
                <a:latin typeface="+mn-lt"/>
              </a:rPr>
              <a:t>Tech Skills for Life – Went live 10 July 2023 in West Norfolk </a:t>
            </a:r>
            <a:br>
              <a:rPr lang="en-GB" sz="2800" dirty="0">
                <a:latin typeface="+mn-lt"/>
              </a:rPr>
            </a:br>
            <a:r>
              <a:rPr lang="en-GB" sz="2800" dirty="0">
                <a:latin typeface="+mn-lt"/>
              </a:rPr>
              <a:t>and expanded in June 2024</a:t>
            </a:r>
            <a:endParaRPr lang="en-GB" sz="2800" noProof="0" dirty="0"/>
          </a:p>
        </p:txBody>
      </p:sp>
      <p:sp>
        <p:nvSpPr>
          <p:cNvPr id="5" name="Text Placeholder 2">
            <a:extLst>
              <a:ext uri="{FF2B5EF4-FFF2-40B4-BE49-F238E27FC236}">
                <a16:creationId xmlns:a16="http://schemas.microsoft.com/office/drawing/2014/main" id="{080991BD-E8E2-A9FB-8ECE-2F88ADA33216}"/>
              </a:ext>
            </a:extLst>
          </p:cNvPr>
          <p:cNvSpPr>
            <a:spLocks noGrp="1"/>
          </p:cNvSpPr>
          <p:nvPr>
            <p:ph type="body" sz="quarter" idx="11"/>
          </p:nvPr>
        </p:nvSpPr>
        <p:spPr>
          <a:xfrm>
            <a:off x="593724" y="1333459"/>
            <a:ext cx="10639052" cy="4670331"/>
          </a:xfrm>
        </p:spPr>
        <p:txBody>
          <a:bodyPr vert="horz" lIns="91440" tIns="45720" rIns="91440" bIns="45720" rtlCol="0" anchor="t">
            <a:noAutofit/>
          </a:bodyPr>
          <a:lstStyle/>
          <a:p>
            <a:pPr marL="342900" indent="-342900">
              <a:buFont typeface="Wingdings" panose="05000000000000000000" pitchFamily="2" charset="2"/>
              <a:buChar char="Ø"/>
            </a:pPr>
            <a:r>
              <a:rPr lang="en-GB" dirty="0">
                <a:latin typeface="+mn-lt"/>
              </a:rPr>
              <a:t>Highest proportion are those identifying as </a:t>
            </a:r>
            <a:r>
              <a:rPr lang="en-GB" b="1" dirty="0">
                <a:latin typeface="+mn-lt"/>
              </a:rPr>
              <a:t>retired</a:t>
            </a:r>
            <a:r>
              <a:rPr lang="en-GB" dirty="0">
                <a:latin typeface="+mn-lt"/>
              </a:rPr>
              <a:t> followed closely by those who are </a:t>
            </a:r>
            <a:r>
              <a:rPr lang="en-GB" b="1" dirty="0">
                <a:latin typeface="+mn-lt"/>
              </a:rPr>
              <a:t>looking for work</a:t>
            </a:r>
            <a:r>
              <a:rPr lang="en-GB" dirty="0">
                <a:latin typeface="+mn-lt"/>
              </a:rPr>
              <a:t> and those </a:t>
            </a:r>
            <a:r>
              <a:rPr lang="en-GB" b="1" dirty="0">
                <a:latin typeface="+mn-lt"/>
              </a:rPr>
              <a:t>aged 10 – 19 years. </a:t>
            </a:r>
          </a:p>
          <a:p>
            <a:pPr marL="342900" indent="-342900">
              <a:buFont typeface="Wingdings" panose="05000000000000000000" pitchFamily="2" charset="2"/>
              <a:buChar char="Ø"/>
            </a:pPr>
            <a:r>
              <a:rPr lang="en-GB" b="1" dirty="0">
                <a:latin typeface="+mn-lt"/>
              </a:rPr>
              <a:t>40%</a:t>
            </a:r>
            <a:r>
              <a:rPr lang="en-GB" dirty="0">
                <a:latin typeface="+mn-lt"/>
              </a:rPr>
              <a:t> of people are identifying as having a </a:t>
            </a:r>
            <a:r>
              <a:rPr lang="en-GB" b="1" dirty="0">
                <a:latin typeface="+mn-lt"/>
              </a:rPr>
              <a:t>disability</a:t>
            </a:r>
            <a:r>
              <a:rPr lang="en-GB" dirty="0">
                <a:latin typeface="+mn-lt"/>
              </a:rPr>
              <a:t> and about the same have a </a:t>
            </a:r>
            <a:r>
              <a:rPr lang="en-GB" b="1" dirty="0">
                <a:latin typeface="+mn-lt"/>
              </a:rPr>
              <a:t>“Mr” </a:t>
            </a:r>
            <a:r>
              <a:rPr lang="en-GB" dirty="0">
                <a:latin typeface="+mn-lt"/>
              </a:rPr>
              <a:t>salutation.</a:t>
            </a:r>
          </a:p>
          <a:p>
            <a:pPr marL="342900" indent="-342900">
              <a:buFont typeface="Wingdings" panose="05000000000000000000" pitchFamily="2" charset="2"/>
              <a:buChar char="Ø"/>
            </a:pPr>
            <a:r>
              <a:rPr lang="en-GB" dirty="0">
                <a:latin typeface="+mn-lt"/>
              </a:rPr>
              <a:t>Early indications are showing that </a:t>
            </a:r>
            <a:r>
              <a:rPr lang="en-GB" b="1" dirty="0">
                <a:latin typeface="+mn-lt"/>
              </a:rPr>
              <a:t>confidence levels are improving </a:t>
            </a:r>
            <a:r>
              <a:rPr lang="en-GB" dirty="0">
                <a:latin typeface="+mn-lt"/>
              </a:rPr>
              <a:t>from a 1 to 2 to 4 to 5 out of 5.</a:t>
            </a:r>
          </a:p>
          <a:p>
            <a:pPr marL="342900" indent="-342900">
              <a:buFont typeface="Wingdings" panose="05000000000000000000" pitchFamily="2" charset="2"/>
              <a:buChar char="Ø"/>
            </a:pPr>
            <a:r>
              <a:rPr lang="en-GB" b="1" dirty="0">
                <a:latin typeface="+mn-lt"/>
                <a:cs typeface="Arial"/>
              </a:rPr>
              <a:t>Drop-in sessions </a:t>
            </a:r>
            <a:r>
              <a:rPr lang="en-GB" dirty="0">
                <a:latin typeface="+mn-lt"/>
                <a:cs typeface="Arial"/>
              </a:rPr>
              <a:t>occurring at food hubs, Job Centre Plus, Food Hubs, Community groups, Salvation Army, Shaw Trust, Mind, Family Hubs, Libraries, Faith Groups, GP’s surgeries etc.</a:t>
            </a:r>
          </a:p>
          <a:p>
            <a:pPr marL="342900" indent="-342900">
              <a:buFont typeface="Wingdings" panose="05000000000000000000" pitchFamily="2" charset="2"/>
              <a:buChar char="Ø"/>
            </a:pPr>
            <a:r>
              <a:rPr lang="en-GB" dirty="0">
                <a:latin typeface="+mn-lt"/>
              </a:rPr>
              <a:t>Working with </a:t>
            </a:r>
            <a:r>
              <a:rPr lang="en-GB" b="1" dirty="0">
                <a:latin typeface="+mn-lt"/>
              </a:rPr>
              <a:t>Barclays Digital Eagles and Duke of Edinburgh </a:t>
            </a:r>
            <a:r>
              <a:rPr lang="en-GB" dirty="0">
                <a:latin typeface="+mn-lt"/>
              </a:rPr>
              <a:t>to pilot an innovative digital champion volunteering scheme. This will be the first in the country.</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GB" b="0" i="0" u="none" strike="noStrike" kern="1200" cap="none" spc="0" normalizeH="0" baseline="0" noProof="0" dirty="0">
                <a:ln>
                  <a:noFill/>
                </a:ln>
                <a:solidFill>
                  <a:srgbClr val="1D2A5A"/>
                </a:solidFill>
                <a:effectLst/>
                <a:uLnTx/>
                <a:uFillTx/>
                <a:latin typeface="+mn-lt"/>
                <a:ea typeface="+mn-ea"/>
                <a:cs typeface="Arial" panose="020B0604020202020204" pitchFamily="34" charset="0"/>
              </a:rPr>
              <a:t>Working with </a:t>
            </a:r>
            <a:r>
              <a:rPr kumimoji="0" lang="en-GB" b="1" i="0" u="none" strike="noStrike" kern="1200" cap="none" spc="0" normalizeH="0" baseline="0" noProof="0" dirty="0">
                <a:ln>
                  <a:noFill/>
                </a:ln>
                <a:solidFill>
                  <a:srgbClr val="1D2A5A"/>
                </a:solidFill>
                <a:effectLst/>
                <a:uLnTx/>
                <a:uFillTx/>
                <a:latin typeface="+mn-lt"/>
                <a:ea typeface="+mn-ea"/>
                <a:cs typeface="Arial" panose="020B0604020202020204" pitchFamily="34" charset="0"/>
              </a:rPr>
              <a:t>local GPs, Social Prescribers </a:t>
            </a:r>
            <a:r>
              <a:rPr kumimoji="0" lang="en-GB" b="0" i="0" u="none" strike="noStrike" kern="1200" cap="none" spc="0" normalizeH="0" baseline="0" noProof="0" dirty="0">
                <a:ln>
                  <a:noFill/>
                </a:ln>
                <a:solidFill>
                  <a:srgbClr val="1D2A5A"/>
                </a:solidFill>
                <a:effectLst/>
                <a:uLnTx/>
                <a:uFillTx/>
                <a:latin typeface="+mn-lt"/>
                <a:ea typeface="+mn-ea"/>
                <a:cs typeface="Arial" panose="020B0604020202020204" pitchFamily="34" charset="0"/>
              </a:rPr>
              <a:t>around encouraging </a:t>
            </a:r>
            <a:r>
              <a:rPr kumimoji="0" lang="en-GB" b="1" i="0" u="none" strike="noStrike" kern="1200" cap="none" spc="0" normalizeH="0" baseline="0" noProof="0" dirty="0">
                <a:ln>
                  <a:noFill/>
                </a:ln>
                <a:solidFill>
                  <a:srgbClr val="1D2A5A"/>
                </a:solidFill>
                <a:effectLst/>
                <a:uLnTx/>
                <a:uFillTx/>
                <a:latin typeface="+mn-lt"/>
                <a:ea typeface="+mn-ea"/>
                <a:cs typeface="Arial" panose="020B0604020202020204" pitchFamily="34" charset="0"/>
              </a:rPr>
              <a:t>sign up to NHS app </a:t>
            </a:r>
            <a:r>
              <a:rPr kumimoji="0" lang="en-GB" b="0" i="0" u="none" strike="noStrike" kern="1200" cap="none" spc="0" normalizeH="0" baseline="0" noProof="0" dirty="0">
                <a:ln>
                  <a:noFill/>
                </a:ln>
                <a:solidFill>
                  <a:srgbClr val="1D2A5A"/>
                </a:solidFill>
                <a:effectLst/>
                <a:uLnTx/>
                <a:uFillTx/>
                <a:latin typeface="+mn-lt"/>
                <a:ea typeface="+mn-ea"/>
                <a:cs typeface="Arial" panose="020B0604020202020204" pitchFamily="34" charset="0"/>
              </a:rPr>
              <a:t>and use of online services, #Digital Midwives, Digital Heath checks.</a:t>
            </a:r>
          </a:p>
          <a:p>
            <a:pPr marL="342900" indent="-342900">
              <a:buFont typeface="Wingdings" panose="05000000000000000000" pitchFamily="2" charset="2"/>
              <a:buChar char="Ø"/>
            </a:pPr>
            <a:endParaRPr lang="en-GB" sz="1800" dirty="0">
              <a:latin typeface="+mn-lt"/>
            </a:endParaRPr>
          </a:p>
          <a:p>
            <a:pPr marL="342900" indent="-342900">
              <a:buFont typeface="Wingdings" panose="05000000000000000000" pitchFamily="2" charset="2"/>
              <a:buChar char="Ø"/>
            </a:pPr>
            <a:endParaRPr lang="en-GB" sz="1800" dirty="0">
              <a:latin typeface="+mn-lt"/>
            </a:endParaRPr>
          </a:p>
        </p:txBody>
      </p:sp>
      <p:pic>
        <p:nvPicPr>
          <p:cNvPr id="3" name="Picture 2">
            <a:extLst>
              <a:ext uri="{FF2B5EF4-FFF2-40B4-BE49-F238E27FC236}">
                <a16:creationId xmlns:a16="http://schemas.microsoft.com/office/drawing/2014/main" id="{59D87041-36C9-E2E3-A30B-F02A94A514D5}"/>
              </a:ext>
            </a:extLst>
          </p:cNvPr>
          <p:cNvPicPr>
            <a:picLocks noChangeAspect="1"/>
          </p:cNvPicPr>
          <p:nvPr/>
        </p:nvPicPr>
        <p:blipFill>
          <a:blip r:embed="rId2"/>
          <a:stretch>
            <a:fillRect/>
          </a:stretch>
        </p:blipFill>
        <p:spPr>
          <a:xfrm>
            <a:off x="10210628" y="199505"/>
            <a:ext cx="1981372" cy="1133954"/>
          </a:xfrm>
          <a:prstGeom prst="rect">
            <a:avLst/>
          </a:prstGeom>
        </p:spPr>
      </p:pic>
    </p:spTree>
    <p:extLst>
      <p:ext uri="{BB962C8B-B14F-4D97-AF65-F5344CB8AC3E}">
        <p14:creationId xmlns:p14="http://schemas.microsoft.com/office/powerpoint/2010/main" val="2011001809"/>
      </p:ext>
    </p:extLst>
  </p:cSld>
  <p:clrMapOvr>
    <a:masterClrMapping/>
  </p:clrMapOvr>
</p:sld>
</file>

<file path=ppt/theme/theme1.xml><?xml version="1.0" encoding="utf-8"?>
<a:theme xmlns:a="http://schemas.openxmlformats.org/drawingml/2006/main" name="Office Theme">
  <a:themeElements>
    <a:clrScheme name="NCC accessible palette">
      <a:dk1>
        <a:srgbClr val="12284C"/>
      </a:dk1>
      <a:lt1>
        <a:sysClr val="window" lastClr="FFFFFF"/>
      </a:lt1>
      <a:dk2>
        <a:srgbClr val="12284C"/>
      </a:dk2>
      <a:lt2>
        <a:srgbClr val="E7E6E6"/>
      </a:lt2>
      <a:accent1>
        <a:srgbClr val="12284C"/>
      </a:accent1>
      <a:accent2>
        <a:srgbClr val="28A197"/>
      </a:accent2>
      <a:accent3>
        <a:srgbClr val="801650"/>
      </a:accent3>
      <a:accent4>
        <a:srgbClr val="F46A25"/>
      </a:accent4>
      <a:accent5>
        <a:srgbClr val="3D3D3D"/>
      </a:accent5>
      <a:accent6>
        <a:srgbClr val="A285D1"/>
      </a:accent6>
      <a:hlink>
        <a:srgbClr val="4699E2"/>
      </a:hlink>
      <a:folHlink>
        <a:srgbClr val="4699E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4937C9DFB3A674898D72F6A28EB76C1" ma:contentTypeVersion="20" ma:contentTypeDescription="Create a new document." ma:contentTypeScope="" ma:versionID="a30d5b64354bf5b59e69e83e55ad08d1">
  <xsd:schema xmlns:xsd="http://www.w3.org/2001/XMLSchema" xmlns:xs="http://www.w3.org/2001/XMLSchema" xmlns:p="http://schemas.microsoft.com/office/2006/metadata/properties" xmlns:ns2="d35bbf67-986e-4f31-8922-1030f9e1836d" xmlns:ns3="e3c4d2b8-f181-40bf-8a8e-315c81261252" targetNamespace="http://schemas.microsoft.com/office/2006/metadata/properties" ma:root="true" ma:fieldsID="f554dbed85dfdb815c4bea6e1f18e777" ns2:_="" ns3:_="">
    <xsd:import namespace="d35bbf67-986e-4f31-8922-1030f9e1836d"/>
    <xsd:import namespace="e3c4d2b8-f181-40bf-8a8e-315c8126125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element ref="ns2:AllocatedTo"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5bbf67-986e-4f31-8922-1030f9e1836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f71bbcc-0e19-47a0-832f-6df17fefd216" ma:termSetId="09814cd3-568e-fe90-9814-8d621ff8fb84" ma:anchorId="fba54fb3-c3e1-fe81-a776-ca4b69148c4d" ma:open="true" ma:isKeyword="false">
      <xsd:complexType>
        <xsd:sequence>
          <xsd:element ref="pc:Terms" minOccurs="0" maxOccurs="1"/>
        </xsd:sequence>
      </xsd:complexType>
    </xsd:element>
    <xsd:element name="AllocatedTo" ma:index="24" nillable="true" ma:displayName="Allocated To" ma:format="Dropdown" ma:internalName="AllocatedTo">
      <xsd:simpleType>
        <xsd:restriction base="dms:Choice">
          <xsd:enumeration value="Lucas"/>
          <xsd:enumeration value="Paul"/>
          <xsd:enumeration value="Stu"/>
        </xsd:restriction>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3c4d2b8-f181-40bf-8a8e-315c81261252"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3258c282-39cd-46bc-8f73-20fc33f69823}" ma:internalName="TaxCatchAll" ma:showField="CatchAllData" ma:web="e3c4d2b8-f181-40bf-8a8e-315c8126125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e3c4d2b8-f181-40bf-8a8e-315c81261252" xsi:nil="true"/>
    <lcf76f155ced4ddcb4097134ff3c332f xmlns="d35bbf67-986e-4f31-8922-1030f9e1836d">
      <Terms xmlns="http://schemas.microsoft.com/office/infopath/2007/PartnerControls"/>
    </lcf76f155ced4ddcb4097134ff3c332f>
    <AllocatedTo xmlns="d35bbf67-986e-4f31-8922-1030f9e1836d"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F191E15-7F70-48B4-8CB7-18FD258D180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35bbf67-986e-4f31-8922-1030f9e1836d"/>
    <ds:schemaRef ds:uri="e3c4d2b8-f181-40bf-8a8e-315c8126125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D656BEF-3A59-4E2C-95C8-1BC579DD60E0}">
  <ds:schemaRefs>
    <ds:schemaRef ds:uri="http://purl.org/dc/terms/"/>
    <ds:schemaRef ds:uri="http://schemas.openxmlformats.org/package/2006/metadata/core-properties"/>
    <ds:schemaRef ds:uri="http://schemas.microsoft.com/office/2006/documentManagement/types"/>
    <ds:schemaRef ds:uri="e3c4d2b8-f181-40bf-8a8e-315c81261252"/>
    <ds:schemaRef ds:uri="http://purl.org/dc/elements/1.1/"/>
    <ds:schemaRef ds:uri="http://schemas.microsoft.com/office/2006/metadata/properties"/>
    <ds:schemaRef ds:uri="http://schemas.microsoft.com/office/infopath/2007/PartnerControls"/>
    <ds:schemaRef ds:uri="d35bbf67-986e-4f31-8922-1030f9e1836d"/>
    <ds:schemaRef ds:uri="http://www.w3.org/XML/1998/namespace"/>
    <ds:schemaRef ds:uri="http://purl.org/dc/dcmitype/"/>
  </ds:schemaRefs>
</ds:datastoreItem>
</file>

<file path=customXml/itemProps3.xml><?xml version="1.0" encoding="utf-8"?>
<ds:datastoreItem xmlns:ds="http://schemas.openxmlformats.org/officeDocument/2006/customXml" ds:itemID="{2A1C458B-F7B4-4298-BDC4-7E436C6F3D2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2405</TotalTime>
  <Words>2606</Words>
  <Application>Microsoft Office PowerPoint</Application>
  <PresentationFormat>Widescreen</PresentationFormat>
  <Paragraphs>178</Paragraphs>
  <Slides>16</Slides>
  <Notes>5</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16</vt:i4>
      </vt:variant>
    </vt:vector>
  </HeadingPairs>
  <TitlesOfParts>
    <vt:vector size="24" baseType="lpstr">
      <vt:lpstr>Aptos</vt:lpstr>
      <vt:lpstr>Arial</vt:lpstr>
      <vt:lpstr>Calibri</vt:lpstr>
      <vt:lpstr>Calibri Light</vt:lpstr>
      <vt:lpstr>Times New Roman</vt:lpstr>
      <vt:lpstr>Wingdings</vt:lpstr>
      <vt:lpstr>Office Theme</vt:lpstr>
      <vt:lpstr>1_Office Theme</vt:lpstr>
      <vt:lpstr>Overview of Norfolk County Council’s Digital Inclusion Programme and Tech Skills for Life – 20250310  Gail Harvey – Digital Inclusion Programme Manager </vt:lpstr>
      <vt:lpstr>PowerPoint Presentation</vt:lpstr>
      <vt:lpstr>PowerPoint Presentation</vt:lpstr>
      <vt:lpstr>PowerPoint Presentation</vt:lpstr>
      <vt:lpstr>PowerPoint Presentation</vt:lpstr>
      <vt:lpstr>Programme launched in 2022, some of its achievements to date – figures Feb 2025</vt:lpstr>
      <vt:lpstr>PowerPoint Presentation</vt:lpstr>
      <vt:lpstr>PowerPoint Presentation</vt:lpstr>
      <vt:lpstr>Tech Skills for Life – Went live 10 July 2023 in West Norfolk  and expanded in June 2024</vt:lpstr>
      <vt:lpstr>PowerPoint Presentation</vt:lpstr>
      <vt:lpstr>PowerPoint Presentation</vt:lpstr>
      <vt:lpstr>AI in Social Care – aka WhatsApp for  unpaid carers​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 template (accessible)</dc:title>
  <dc:creator>Microsoft Office User</dc:creator>
  <cp:lastModifiedBy>Sarah Hardy</cp:lastModifiedBy>
  <cp:revision>44</cp:revision>
  <dcterms:created xsi:type="dcterms:W3CDTF">2020-09-16T10:43:56Z</dcterms:created>
  <dcterms:modified xsi:type="dcterms:W3CDTF">2025-03-16T14:44:52Z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0x010100D4937C9DFB3A674898D72F6A28EB76C1</vt:lpwstr>
  </property>
  <property fmtid="{D5CDD505-2E9C-101B-9397-08002B2CF9AE}" pid="3" name="MediaServiceImageTags">
    <vt:lpwstr/>
  </property>
</Properties>
</file>