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5399A-ED30-5460-7F3F-77EEB35D1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E2CD7F-6730-D2D2-0602-0555FFC88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AF75D-7DD5-335C-25E2-D1E339AB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82FF8-638D-7595-E03B-62231826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46E86-9CB8-90EA-5BD9-4E7045B58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90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C234F-F3EF-BF91-4281-2DB95F21D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2393D-F4C0-BEC4-427F-064551D23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06F96-DB6E-BBF9-EE82-478BC4D7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2611-887C-C9E3-D9DC-1EFC7F8B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EE4C7-1BE5-82A6-B987-04A11366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4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D1DFF-27F1-63CA-FEB7-2605288ED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4B99B9-7B67-0F5F-2AED-50C4A26C0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BA762-74E4-6737-6E34-83ECD5677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A011A-599A-65A2-B306-3353EB16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DA9D9-B3DF-FC45-6A04-CB425B5D0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95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E324D-6348-DD8F-50B1-C7B6AE573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B5587-B18A-A3AC-5FCE-9A16E41E3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01BEB-4252-6BBB-9929-FAE99E2A2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37CD3-5F84-D1EC-39C4-0EA79020B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0A4D3-5764-97DD-3B98-DCCFB5D9D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2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258DD-E537-EFA6-D0DC-9C2A23B21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2C7EC-A67F-3291-9F5D-F91605B1E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37B52-966B-01AC-92FA-6B995753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7F29E-FDC3-EDEC-A4AF-51FD2079D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2DF57-96E5-2C6B-3C33-9696A3A93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386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9FF00-2C35-78D7-4E58-45C777CA9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A7E3B-818C-F292-2A84-6AEC96697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BE366-33B6-3E7E-AC2B-1FB103355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46A0A-C86A-0FDD-4041-67E07FC0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3DAD3-FE15-CD54-6744-80F251BEA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24473-8B56-BDC9-FBDE-0044486C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49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E2C25-E066-22A6-01BD-ED999902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D6440-7D6A-53CD-4A62-54438E206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7C9AC8-E7C6-921B-CAEE-905B3B1EC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F731E7-23B5-299A-7175-68284FF4A4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95D83-51B3-2952-6D6E-E20738416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63E02A-4E10-2967-F8E0-7DB658E9F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C1D563-6867-F1F8-ACDF-4CBBC02A9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3A4FC-1721-7324-1259-2A9C29D42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182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D7E33-7A82-84BC-ACA2-58353172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B85511-8930-B4FD-CF8B-D14C0AFC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73B760-99D1-192A-45B1-0FF679C1A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40E48-24AB-42B9-BED5-A7341183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02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F4B2FC-5F0D-D52C-A41C-EA1138C5A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52F80-00C9-2839-010D-6A1737A84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1D74D8-9718-97D2-3BB4-EEDB361A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68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1993B-3122-1F4E-DF25-7C88528C8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FB70-13C8-B550-C490-A078C080D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40D18F-D6C6-BB93-21E1-8AE9A3287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8D51F-FA40-9C17-5AB3-6A330205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C20EB1-1D28-18BB-3798-549017D82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E2DCF-A8E2-3540-90E6-5C26E929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75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108F2-62CA-0D8F-F68E-B27298D82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1CE427-3EAA-BA44-700C-F011E9BD3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B9BBF-BC17-9378-5E41-1DEB3F88C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0469C-FFDE-A227-7C22-A10E3754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524AA-FDA2-4729-4523-10857A378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46A5F-BBC8-2182-712A-268694FC2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85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C84299-759B-E884-D7CE-B16746FAB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A7D93-152D-8A3B-77D1-405E7E6D6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20076-051C-5761-9C8E-195C9C5FC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379CE5-FACC-4FA6-A6B6-ED0864A33F1D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60970-5710-1CFB-BD95-938E34CBF4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39D8D-9B97-8986-5D37-552702191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1B0738-4F9B-4E3A-BEDE-D1F5CBE5C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75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64F8AD7-5B94-6A55-5314-4E4AEF739660}"/>
              </a:ext>
            </a:extLst>
          </p:cNvPr>
          <p:cNvCxnSpPr>
            <a:cxnSpLocks/>
          </p:cNvCxnSpPr>
          <p:nvPr/>
        </p:nvCxnSpPr>
        <p:spPr>
          <a:xfrm>
            <a:off x="8297353" y="1544129"/>
            <a:ext cx="62720" cy="50982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62384E-4D70-0DF1-86A6-49F2E18B1F67}"/>
              </a:ext>
            </a:extLst>
          </p:cNvPr>
          <p:cNvCxnSpPr/>
          <p:nvPr/>
        </p:nvCxnSpPr>
        <p:spPr>
          <a:xfrm>
            <a:off x="4531744" y="132272"/>
            <a:ext cx="0" cy="12709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00FCD5E-3307-F44D-6D2B-0AE7DEE5E659}"/>
              </a:ext>
            </a:extLst>
          </p:cNvPr>
          <p:cNvCxnSpPr/>
          <p:nvPr/>
        </p:nvCxnSpPr>
        <p:spPr>
          <a:xfrm flipH="1">
            <a:off x="4405223" y="1403231"/>
            <a:ext cx="126521" cy="1817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28904D1-1CC9-5BD4-967F-2B4D7DDDA2B0}"/>
              </a:ext>
            </a:extLst>
          </p:cNvPr>
          <p:cNvCxnSpPr/>
          <p:nvPr/>
        </p:nvCxnSpPr>
        <p:spPr>
          <a:xfrm>
            <a:off x="4405223" y="3220529"/>
            <a:ext cx="0" cy="9417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BD029B-DFDD-34CD-5F16-B9E81D65207D}"/>
              </a:ext>
            </a:extLst>
          </p:cNvPr>
          <p:cNvCxnSpPr>
            <a:cxnSpLocks/>
          </p:cNvCxnSpPr>
          <p:nvPr/>
        </p:nvCxnSpPr>
        <p:spPr>
          <a:xfrm>
            <a:off x="4531744" y="1403231"/>
            <a:ext cx="125370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B78869D-7DF9-1AAF-ACF0-B43FF7F18399}"/>
              </a:ext>
            </a:extLst>
          </p:cNvPr>
          <p:cNvCxnSpPr>
            <a:cxnSpLocks/>
          </p:cNvCxnSpPr>
          <p:nvPr/>
        </p:nvCxnSpPr>
        <p:spPr>
          <a:xfrm flipH="1">
            <a:off x="4106174" y="4162246"/>
            <a:ext cx="29904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716293F-0A82-7AC8-E552-5540A3A621FE}"/>
              </a:ext>
            </a:extLst>
          </p:cNvPr>
          <p:cNvCxnSpPr/>
          <p:nvPr/>
        </p:nvCxnSpPr>
        <p:spPr>
          <a:xfrm flipH="1">
            <a:off x="3525329" y="4162246"/>
            <a:ext cx="580845" cy="5420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6BFC479-BC85-00D3-18B7-64AFFCE76B71}"/>
              </a:ext>
            </a:extLst>
          </p:cNvPr>
          <p:cNvCxnSpPr/>
          <p:nvPr/>
        </p:nvCxnSpPr>
        <p:spPr>
          <a:xfrm>
            <a:off x="3525329" y="4704272"/>
            <a:ext cx="0" cy="10294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FFFB82C-0202-933F-7C54-589B1D0788BB}"/>
              </a:ext>
            </a:extLst>
          </p:cNvPr>
          <p:cNvCxnSpPr/>
          <p:nvPr/>
        </p:nvCxnSpPr>
        <p:spPr>
          <a:xfrm>
            <a:off x="3522453" y="5733691"/>
            <a:ext cx="396815" cy="4830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014835-C9F1-51C2-DF00-8D4193A2138F}"/>
              </a:ext>
            </a:extLst>
          </p:cNvPr>
          <p:cNvCxnSpPr>
            <a:cxnSpLocks/>
          </p:cNvCxnSpPr>
          <p:nvPr/>
        </p:nvCxnSpPr>
        <p:spPr>
          <a:xfrm>
            <a:off x="3919268" y="6216770"/>
            <a:ext cx="0" cy="4255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75E3AA7-8C35-8065-637B-1723F2908334}"/>
              </a:ext>
            </a:extLst>
          </p:cNvPr>
          <p:cNvCxnSpPr/>
          <p:nvPr/>
        </p:nvCxnSpPr>
        <p:spPr>
          <a:xfrm flipV="1">
            <a:off x="5819955" y="132272"/>
            <a:ext cx="0" cy="12709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7CDC8C5-584D-30FA-FFD4-4D6280CFF4EE}"/>
              </a:ext>
            </a:extLst>
          </p:cNvPr>
          <p:cNvCxnSpPr/>
          <p:nvPr/>
        </p:nvCxnSpPr>
        <p:spPr>
          <a:xfrm>
            <a:off x="5819955" y="1403231"/>
            <a:ext cx="5463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6562F02-59B3-EF24-AF3E-47C57FA706CD}"/>
              </a:ext>
            </a:extLst>
          </p:cNvPr>
          <p:cNvCxnSpPr/>
          <p:nvPr/>
        </p:nvCxnSpPr>
        <p:spPr>
          <a:xfrm>
            <a:off x="6372046" y="1403231"/>
            <a:ext cx="143773" cy="2817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6125D4C-928A-8D8B-37A8-B956D5E69725}"/>
              </a:ext>
            </a:extLst>
          </p:cNvPr>
          <p:cNvCxnSpPr/>
          <p:nvPr/>
        </p:nvCxnSpPr>
        <p:spPr>
          <a:xfrm>
            <a:off x="6515819" y="1685027"/>
            <a:ext cx="8913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E3F7D-D13F-A289-E3E1-66C5AC678177}"/>
              </a:ext>
            </a:extLst>
          </p:cNvPr>
          <p:cNvCxnSpPr>
            <a:cxnSpLocks/>
          </p:cNvCxnSpPr>
          <p:nvPr/>
        </p:nvCxnSpPr>
        <p:spPr>
          <a:xfrm>
            <a:off x="7407215" y="1685027"/>
            <a:ext cx="0" cy="4957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FFE0227-3E76-8537-8900-8B31F1A4E0C5}"/>
              </a:ext>
            </a:extLst>
          </p:cNvPr>
          <p:cNvCxnSpPr>
            <a:cxnSpLocks/>
          </p:cNvCxnSpPr>
          <p:nvPr/>
        </p:nvCxnSpPr>
        <p:spPr>
          <a:xfrm>
            <a:off x="5526657" y="0"/>
            <a:ext cx="0" cy="103517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D13ADDEA-6F73-0C3A-7CD6-154265D5C8F3}"/>
              </a:ext>
            </a:extLst>
          </p:cNvPr>
          <p:cNvSpPr/>
          <p:nvPr/>
        </p:nvSpPr>
        <p:spPr>
          <a:xfrm>
            <a:off x="5647108" y="980411"/>
            <a:ext cx="141514" cy="119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G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4D6756F-ED11-1FBA-869E-D3E630F53921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5536402" y="1022806"/>
            <a:ext cx="110706" cy="1747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8226E52-521A-344B-1C63-9E3123D4B2E2}"/>
              </a:ext>
            </a:extLst>
          </p:cNvPr>
          <p:cNvCxnSpPr/>
          <p:nvPr/>
        </p:nvCxnSpPr>
        <p:spPr>
          <a:xfrm>
            <a:off x="4531744" y="1403231"/>
            <a:ext cx="63260" cy="281796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F33C532-BA3B-EC6F-BD53-4052AB7688A2}"/>
              </a:ext>
            </a:extLst>
          </p:cNvPr>
          <p:cNvCxnSpPr/>
          <p:nvPr/>
        </p:nvCxnSpPr>
        <p:spPr>
          <a:xfrm>
            <a:off x="4596443" y="1706308"/>
            <a:ext cx="0" cy="245593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04A2B86F-AFD0-92AD-07C5-76D07CCDEE85}"/>
              </a:ext>
            </a:extLst>
          </p:cNvPr>
          <p:cNvSpPr txBox="1"/>
          <p:nvPr/>
        </p:nvSpPr>
        <p:spPr>
          <a:xfrm rot="5400000">
            <a:off x="3830727" y="825955"/>
            <a:ext cx="16965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Access Road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35437BF-D5C1-1B31-8688-1209B85F1958}"/>
              </a:ext>
            </a:extLst>
          </p:cNvPr>
          <p:cNvSpPr txBox="1"/>
          <p:nvPr/>
        </p:nvSpPr>
        <p:spPr>
          <a:xfrm>
            <a:off x="2533844" y="1566746"/>
            <a:ext cx="3140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 1 The Vinery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32157A6-DC72-49FA-BAC5-32A6A241C3F9}"/>
              </a:ext>
            </a:extLst>
          </p:cNvPr>
          <p:cNvCxnSpPr/>
          <p:nvPr/>
        </p:nvCxnSpPr>
        <p:spPr>
          <a:xfrm flipH="1">
            <a:off x="2395270" y="3220529"/>
            <a:ext cx="1883433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135CD81-92E3-8189-A16C-F9B97962A45C}"/>
              </a:ext>
            </a:extLst>
          </p:cNvPr>
          <p:cNvCxnSpPr/>
          <p:nvPr/>
        </p:nvCxnSpPr>
        <p:spPr>
          <a:xfrm flipV="1">
            <a:off x="2386642" y="241540"/>
            <a:ext cx="0" cy="2978989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1A9D79D-8DAE-7B85-CAB4-7D05D61A9C0D}"/>
              </a:ext>
            </a:extLst>
          </p:cNvPr>
          <p:cNvCxnSpPr>
            <a:cxnSpLocks/>
          </p:cNvCxnSpPr>
          <p:nvPr/>
        </p:nvCxnSpPr>
        <p:spPr>
          <a:xfrm flipV="1">
            <a:off x="546340" y="239300"/>
            <a:ext cx="66136" cy="6477802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D88E8671-FD7F-DA93-F986-A6AA677CED5A}"/>
              </a:ext>
            </a:extLst>
          </p:cNvPr>
          <p:cNvSpPr txBox="1"/>
          <p:nvPr/>
        </p:nvSpPr>
        <p:spPr>
          <a:xfrm rot="5400000">
            <a:off x="675738" y="3691327"/>
            <a:ext cx="188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Strawberry Line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1F051F0-F081-4BE4-07CF-15CE2C3877EB}"/>
              </a:ext>
            </a:extLst>
          </p:cNvPr>
          <p:cNvCxnSpPr>
            <a:cxnSpLocks/>
          </p:cNvCxnSpPr>
          <p:nvPr/>
        </p:nvCxnSpPr>
        <p:spPr>
          <a:xfrm>
            <a:off x="5526657" y="1022806"/>
            <a:ext cx="0" cy="848264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DBEA7353-2C48-7C11-AEDD-207F1A601BCB}"/>
              </a:ext>
            </a:extLst>
          </p:cNvPr>
          <p:cNvSpPr/>
          <p:nvPr/>
        </p:nvSpPr>
        <p:spPr>
          <a:xfrm>
            <a:off x="5643936" y="1202462"/>
            <a:ext cx="141514" cy="119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G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A47FF12-E473-A774-ECEE-CC0324BFFBBB}"/>
              </a:ext>
            </a:extLst>
          </p:cNvPr>
          <p:cNvCxnSpPr>
            <a:stCxn id="71" idx="1"/>
          </p:cNvCxnSpPr>
          <p:nvPr/>
        </p:nvCxnSpPr>
        <p:spPr>
          <a:xfrm flipH="1" flipV="1">
            <a:off x="5526657" y="1202462"/>
            <a:ext cx="117279" cy="59872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A97D0695-7BAB-0B99-2386-E7D771A79274}"/>
              </a:ext>
            </a:extLst>
          </p:cNvPr>
          <p:cNvSpPr txBox="1"/>
          <p:nvPr/>
        </p:nvSpPr>
        <p:spPr>
          <a:xfrm>
            <a:off x="6267971" y="14871"/>
            <a:ext cx="157000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Existing Gully and 150mm </a:t>
            </a:r>
            <a:r>
              <a:rPr lang="en-GB" sz="1100" dirty="0" err="1"/>
              <a:t>twinwall</a:t>
            </a:r>
            <a:r>
              <a:rPr lang="en-GB" sz="1100" dirty="0"/>
              <a:t> mainline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23474FC-1592-2264-2DE7-E92D60A0E07A}"/>
              </a:ext>
            </a:extLst>
          </p:cNvPr>
          <p:cNvCxnSpPr>
            <a:cxnSpLocks/>
          </p:cNvCxnSpPr>
          <p:nvPr/>
        </p:nvCxnSpPr>
        <p:spPr>
          <a:xfrm flipH="1" flipV="1">
            <a:off x="5603392" y="177064"/>
            <a:ext cx="714156" cy="1678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65017D4-7CB6-D70C-C265-B0DA0707AF4A}"/>
              </a:ext>
            </a:extLst>
          </p:cNvPr>
          <p:cNvCxnSpPr>
            <a:cxnSpLocks/>
          </p:cNvCxnSpPr>
          <p:nvPr/>
        </p:nvCxnSpPr>
        <p:spPr>
          <a:xfrm flipH="1">
            <a:off x="5743221" y="363051"/>
            <a:ext cx="558318" cy="5658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508FB4AD-5F0F-0A10-65D7-E035A39BC19A}"/>
              </a:ext>
            </a:extLst>
          </p:cNvPr>
          <p:cNvSpPr txBox="1"/>
          <p:nvPr/>
        </p:nvSpPr>
        <p:spPr>
          <a:xfrm>
            <a:off x="6211541" y="541143"/>
            <a:ext cx="19725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Proposed new concrete gully pot 900 x 450 finished with a D400 430 x 370 x 100 gully cover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4D97AA6-7EFD-1C8C-C409-5C8C1FC82C2D}"/>
              </a:ext>
            </a:extLst>
          </p:cNvPr>
          <p:cNvSpPr/>
          <p:nvPr/>
        </p:nvSpPr>
        <p:spPr>
          <a:xfrm rot="5400000">
            <a:off x="5356476" y="1675266"/>
            <a:ext cx="373491" cy="15901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MH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47F2483-D141-FF89-B3C2-C3D2FB12E0CE}"/>
              </a:ext>
            </a:extLst>
          </p:cNvPr>
          <p:cNvCxnSpPr>
            <a:cxnSpLocks/>
            <a:stCxn id="81" idx="2"/>
          </p:cNvCxnSpPr>
          <p:nvPr/>
        </p:nvCxnSpPr>
        <p:spPr>
          <a:xfrm flipH="1">
            <a:off x="4605818" y="1754773"/>
            <a:ext cx="857897" cy="6891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EED8606-AF79-4EA6-08CA-1C52D93F148B}"/>
              </a:ext>
            </a:extLst>
          </p:cNvPr>
          <p:cNvCxnSpPr>
            <a:cxnSpLocks/>
            <a:stCxn id="59" idx="3"/>
            <a:endCxn id="90" idx="1"/>
          </p:cNvCxnSpPr>
          <p:nvPr/>
        </p:nvCxnSpPr>
        <p:spPr>
          <a:xfrm>
            <a:off x="5673860" y="1751412"/>
            <a:ext cx="985732" cy="3360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25BC586B-D7E6-590B-60CC-5EBC608C21B6}"/>
              </a:ext>
            </a:extLst>
          </p:cNvPr>
          <p:cNvSpPr/>
          <p:nvPr/>
        </p:nvSpPr>
        <p:spPr>
          <a:xfrm>
            <a:off x="6659592" y="1694900"/>
            <a:ext cx="141514" cy="119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G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C48DA6B-7051-785C-1973-9CCFB525AE70}"/>
              </a:ext>
            </a:extLst>
          </p:cNvPr>
          <p:cNvCxnSpPr>
            <a:cxnSpLocks/>
          </p:cNvCxnSpPr>
          <p:nvPr/>
        </p:nvCxnSpPr>
        <p:spPr>
          <a:xfrm>
            <a:off x="6801106" y="1763972"/>
            <a:ext cx="2021117" cy="507007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1822843F-F4A9-32A1-AF95-EB606DDABD3C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5879133" y="795059"/>
            <a:ext cx="332408" cy="4481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079F4C7F-CF8D-124E-A754-456988C10E0E}"/>
              </a:ext>
            </a:extLst>
          </p:cNvPr>
          <p:cNvSpPr/>
          <p:nvPr/>
        </p:nvSpPr>
        <p:spPr>
          <a:xfrm>
            <a:off x="4714497" y="1702643"/>
            <a:ext cx="322635" cy="119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CP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6DB9370-A6BC-23FB-20F9-EB6A191FD517}"/>
              </a:ext>
            </a:extLst>
          </p:cNvPr>
          <p:cNvSpPr txBox="1"/>
          <p:nvPr/>
        </p:nvSpPr>
        <p:spPr>
          <a:xfrm>
            <a:off x="4444112" y="4251375"/>
            <a:ext cx="1691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Proposed ACO </a:t>
            </a:r>
            <a:r>
              <a:rPr lang="en-GB" sz="1200" dirty="0" err="1"/>
              <a:t>KerbDrain</a:t>
            </a:r>
            <a:r>
              <a:rPr lang="en-GB" sz="1200" dirty="0"/>
              <a:t> HB405 – Approx. </a:t>
            </a:r>
            <a:r>
              <a:rPr lang="en-GB" sz="1200" b="1" dirty="0"/>
              <a:t>31m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F4B1602-CC40-BBB8-E10A-B93EB446B3A5}"/>
              </a:ext>
            </a:extLst>
          </p:cNvPr>
          <p:cNvSpPr txBox="1"/>
          <p:nvPr/>
        </p:nvSpPr>
        <p:spPr>
          <a:xfrm>
            <a:off x="2573908" y="1893670"/>
            <a:ext cx="1673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Proposed catchpit constructed with a 900mm concrete ring– Minimum Depth 0.6m below Inlet/Outlet – Finish with D400 600 x 600 Manhole Cover– to act as outlet from ACO </a:t>
            </a:r>
            <a:r>
              <a:rPr lang="en-GB" sz="900" dirty="0" err="1"/>
              <a:t>KerbDrain</a:t>
            </a:r>
            <a:endParaRPr lang="en-GB" sz="900" dirty="0"/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810D1D1A-6539-6942-357E-ABB1D4EF0231}"/>
              </a:ext>
            </a:extLst>
          </p:cNvPr>
          <p:cNvCxnSpPr>
            <a:cxnSpLocks/>
          </p:cNvCxnSpPr>
          <p:nvPr/>
        </p:nvCxnSpPr>
        <p:spPr>
          <a:xfrm flipV="1">
            <a:off x="4128190" y="1861428"/>
            <a:ext cx="716845" cy="3900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7606BF11-AFDE-8148-6DBE-ED0F82D722F3}"/>
              </a:ext>
            </a:extLst>
          </p:cNvPr>
          <p:cNvSpPr txBox="1"/>
          <p:nvPr/>
        </p:nvSpPr>
        <p:spPr>
          <a:xfrm>
            <a:off x="5871069" y="3707640"/>
            <a:ext cx="16481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Proposed </a:t>
            </a:r>
            <a:r>
              <a:rPr lang="en-US" sz="1100" dirty="0"/>
              <a:t>900mm Concrete Ring Inspection Chamber </a:t>
            </a:r>
            <a:r>
              <a:rPr lang="en-GB" sz="1100" dirty="0"/>
              <a:t>– invert no more than 500mm – Finish with a D400 600 x 600 x 100 manhole cover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609FA171-AEF7-AE56-EA7F-491F3BC121EB}"/>
              </a:ext>
            </a:extLst>
          </p:cNvPr>
          <p:cNvCxnSpPr>
            <a:stCxn id="81" idx="3"/>
          </p:cNvCxnSpPr>
          <p:nvPr/>
        </p:nvCxnSpPr>
        <p:spPr>
          <a:xfrm>
            <a:off x="5543221" y="1941518"/>
            <a:ext cx="0" cy="479497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5CDDF1B8-25A3-B34D-2D51-D3D43431D2D7}"/>
              </a:ext>
            </a:extLst>
          </p:cNvPr>
          <p:cNvSpPr txBox="1"/>
          <p:nvPr/>
        </p:nvSpPr>
        <p:spPr>
          <a:xfrm>
            <a:off x="2472908" y="-1385"/>
            <a:ext cx="18657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Remove existing 45 degree bend and install new inspection chamber as specified to enable extension of mainline - existing invert max 550mm – Proposed 150mm </a:t>
            </a:r>
            <a:r>
              <a:rPr lang="en-GB" sz="1100" dirty="0" err="1"/>
              <a:t>Twinwall</a:t>
            </a:r>
            <a:r>
              <a:rPr lang="en-GB" sz="1100" dirty="0"/>
              <a:t> – Approx. </a:t>
            </a:r>
            <a:r>
              <a:rPr lang="en-GB" sz="1100" b="1" dirty="0"/>
              <a:t>8m</a:t>
            </a: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3B4106FF-D262-AD14-BA7B-1270ADC96395}"/>
              </a:ext>
            </a:extLst>
          </p:cNvPr>
          <p:cNvCxnSpPr>
            <a:cxnSpLocks/>
            <a:stCxn id="106" idx="3"/>
          </p:cNvCxnSpPr>
          <p:nvPr/>
        </p:nvCxnSpPr>
        <p:spPr>
          <a:xfrm>
            <a:off x="4338698" y="721890"/>
            <a:ext cx="1089672" cy="3132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318A5221-E9F8-A6F1-3459-602862654653}"/>
              </a:ext>
            </a:extLst>
          </p:cNvPr>
          <p:cNvSpPr txBox="1"/>
          <p:nvPr/>
        </p:nvSpPr>
        <p:spPr>
          <a:xfrm>
            <a:off x="6848115" y="1008762"/>
            <a:ext cx="1449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Proposed new plastic gully pot 900 x 450 finished with a D400 430 x 370 x 100 gully cover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481C6F54-2466-0E57-6747-9E6ADBADE98E}"/>
              </a:ext>
            </a:extLst>
          </p:cNvPr>
          <p:cNvCxnSpPr>
            <a:cxnSpLocks/>
          </p:cNvCxnSpPr>
          <p:nvPr/>
        </p:nvCxnSpPr>
        <p:spPr>
          <a:xfrm flipH="1" flipV="1">
            <a:off x="5714693" y="2039283"/>
            <a:ext cx="934087" cy="17153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4A547D90-F9AD-5740-3EA3-43FD5F0BF3DB}"/>
              </a:ext>
            </a:extLst>
          </p:cNvPr>
          <p:cNvCxnSpPr>
            <a:cxnSpLocks/>
          </p:cNvCxnSpPr>
          <p:nvPr/>
        </p:nvCxnSpPr>
        <p:spPr>
          <a:xfrm flipH="1">
            <a:off x="6901820" y="1634564"/>
            <a:ext cx="363317" cy="1072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0817F25F-6158-5733-496E-2EE2EA09C6F5}"/>
              </a:ext>
            </a:extLst>
          </p:cNvPr>
          <p:cNvSpPr txBox="1"/>
          <p:nvPr/>
        </p:nvSpPr>
        <p:spPr>
          <a:xfrm>
            <a:off x="7454870" y="2975567"/>
            <a:ext cx="10245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Remove existing manhole cover and renew with D400 600 x 600 gully cover -  Remove and make safe one old sign post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BD155E91-132C-8A3D-066F-0C3018E39FC5}"/>
              </a:ext>
            </a:extLst>
          </p:cNvPr>
          <p:cNvCxnSpPr>
            <a:cxnSpLocks/>
          </p:cNvCxnSpPr>
          <p:nvPr/>
        </p:nvCxnSpPr>
        <p:spPr>
          <a:xfrm flipH="1" flipV="1">
            <a:off x="5879133" y="1598481"/>
            <a:ext cx="1681704" cy="14010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EB96E836-F267-021B-4853-6D559E05D228}"/>
              </a:ext>
            </a:extLst>
          </p:cNvPr>
          <p:cNvSpPr txBox="1"/>
          <p:nvPr/>
        </p:nvSpPr>
        <p:spPr>
          <a:xfrm>
            <a:off x="1857817" y="4411418"/>
            <a:ext cx="15642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Install </a:t>
            </a:r>
            <a:r>
              <a:rPr lang="en-GB" sz="1100" b="1" dirty="0"/>
              <a:t>15m</a:t>
            </a:r>
            <a:r>
              <a:rPr lang="en-GB" sz="1100" dirty="0"/>
              <a:t> of wooden gravel board across bottom of fence line then raise level with to match kerbs with top soil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44E7736-B70F-A8C8-1658-7CDF541314C3}"/>
              </a:ext>
            </a:extLst>
          </p:cNvPr>
          <p:cNvCxnSpPr>
            <a:cxnSpLocks/>
          </p:cNvCxnSpPr>
          <p:nvPr/>
        </p:nvCxnSpPr>
        <p:spPr>
          <a:xfrm flipV="1">
            <a:off x="3159882" y="3318997"/>
            <a:ext cx="1274856" cy="10557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2D0E17FD-93D6-8DCF-FBDF-830F9B1A2CA1}"/>
              </a:ext>
            </a:extLst>
          </p:cNvPr>
          <p:cNvSpPr txBox="1"/>
          <p:nvPr/>
        </p:nvSpPr>
        <p:spPr>
          <a:xfrm>
            <a:off x="4643626" y="3039934"/>
            <a:ext cx="15182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Proposed new </a:t>
            </a:r>
            <a:r>
              <a:rPr lang="en-GB" sz="1100" b="1" dirty="0"/>
              <a:t>4m</a:t>
            </a:r>
            <a:r>
              <a:rPr lang="en-GB" sz="1100" dirty="0"/>
              <a:t> of 150 </a:t>
            </a:r>
            <a:r>
              <a:rPr lang="en-GB" sz="1100" dirty="0" err="1"/>
              <a:t>Twinwall</a:t>
            </a:r>
            <a:r>
              <a:rPr lang="en-GB" sz="1100" dirty="0"/>
              <a:t> on back of proposed Inspection Chamber and cap ready for future connection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010CA690-4540-6FE4-D9DD-FB50CA9FF6D1}"/>
              </a:ext>
            </a:extLst>
          </p:cNvPr>
          <p:cNvCxnSpPr>
            <a:cxnSpLocks/>
          </p:cNvCxnSpPr>
          <p:nvPr/>
        </p:nvCxnSpPr>
        <p:spPr>
          <a:xfrm flipV="1">
            <a:off x="5536402" y="2518657"/>
            <a:ext cx="21535" cy="4851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3F0BD09B-8DEC-6472-D5FD-465741754B1F}"/>
              </a:ext>
            </a:extLst>
          </p:cNvPr>
          <p:cNvSpPr txBox="1"/>
          <p:nvPr/>
        </p:nvSpPr>
        <p:spPr>
          <a:xfrm>
            <a:off x="4620881" y="2145254"/>
            <a:ext cx="10250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Proposed new 150mm </a:t>
            </a:r>
            <a:r>
              <a:rPr lang="en-GB" sz="1100" dirty="0" err="1"/>
              <a:t>Twinwall</a:t>
            </a:r>
            <a:r>
              <a:rPr lang="en-GB" sz="1100" dirty="0"/>
              <a:t> – Approx. </a:t>
            </a:r>
            <a:r>
              <a:rPr lang="en-GB" sz="1100" b="1" dirty="0"/>
              <a:t>1.5m</a:t>
            </a:r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FFE29C8F-34B8-D237-D598-8EF48DC5F240}"/>
              </a:ext>
            </a:extLst>
          </p:cNvPr>
          <p:cNvCxnSpPr>
            <a:cxnSpLocks/>
            <a:stCxn id="127" idx="0"/>
          </p:cNvCxnSpPr>
          <p:nvPr/>
        </p:nvCxnSpPr>
        <p:spPr>
          <a:xfrm flipH="1" flipV="1">
            <a:off x="5109426" y="1824284"/>
            <a:ext cx="24001" cy="3209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CA757542-2357-96E8-5B2B-4239CCA5F1B7}"/>
              </a:ext>
            </a:extLst>
          </p:cNvPr>
          <p:cNvSpPr txBox="1"/>
          <p:nvPr/>
        </p:nvSpPr>
        <p:spPr>
          <a:xfrm>
            <a:off x="9063248" y="2390865"/>
            <a:ext cx="128347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Proposed new 110mm PVC to renew existing with new plastic inspection chamber installed in path – Approx. </a:t>
            </a:r>
            <a:r>
              <a:rPr lang="en-GB" sz="1100" b="1" dirty="0"/>
              <a:t>13.5m</a:t>
            </a:r>
          </a:p>
          <a:p>
            <a:r>
              <a:rPr lang="en-GB" sz="1100" dirty="0"/>
              <a:t>10m through grass verge 3.5m through tarmac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8E9D144B-1B4C-32EC-0B2E-78C7C127C818}"/>
              </a:ext>
            </a:extLst>
          </p:cNvPr>
          <p:cNvCxnSpPr>
            <a:cxnSpLocks/>
            <a:stCxn id="130" idx="1"/>
          </p:cNvCxnSpPr>
          <p:nvPr/>
        </p:nvCxnSpPr>
        <p:spPr>
          <a:xfrm flipH="1" flipV="1">
            <a:off x="7988025" y="2122712"/>
            <a:ext cx="1075223" cy="12453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FF2E7A59-FB91-0A47-5AB0-8BE6D7582A05}"/>
              </a:ext>
            </a:extLst>
          </p:cNvPr>
          <p:cNvSpPr txBox="1"/>
          <p:nvPr/>
        </p:nvSpPr>
        <p:spPr>
          <a:xfrm>
            <a:off x="6461306" y="2549556"/>
            <a:ext cx="9445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Proposed new 150mm </a:t>
            </a:r>
            <a:r>
              <a:rPr lang="en-GB" sz="1100" dirty="0" err="1"/>
              <a:t>Twinwall</a:t>
            </a:r>
            <a:r>
              <a:rPr lang="en-GB" sz="1100" dirty="0"/>
              <a:t> – Approx. </a:t>
            </a:r>
            <a:r>
              <a:rPr lang="en-GB" sz="1100" b="1" dirty="0"/>
              <a:t>5m</a:t>
            </a:r>
          </a:p>
        </p:txBody>
      </p: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3DA8DE4D-25C8-FD04-23F6-A997B17713E8}"/>
              </a:ext>
            </a:extLst>
          </p:cNvPr>
          <p:cNvCxnSpPr>
            <a:cxnSpLocks/>
          </p:cNvCxnSpPr>
          <p:nvPr/>
        </p:nvCxnSpPr>
        <p:spPr>
          <a:xfrm flipH="1" flipV="1">
            <a:off x="5841462" y="1788471"/>
            <a:ext cx="731866" cy="7775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5BCE7E-608C-F3F8-4CD3-8C904A6BD315}"/>
              </a:ext>
            </a:extLst>
          </p:cNvPr>
          <p:cNvSpPr/>
          <p:nvPr/>
        </p:nvSpPr>
        <p:spPr>
          <a:xfrm rot="826633">
            <a:off x="8373635" y="2143122"/>
            <a:ext cx="373491" cy="15901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MH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ABCCB4-7F5C-4754-5F53-D73E1A3BD20D}"/>
              </a:ext>
            </a:extLst>
          </p:cNvPr>
          <p:cNvCxnSpPr/>
          <p:nvPr/>
        </p:nvCxnSpPr>
        <p:spPr>
          <a:xfrm>
            <a:off x="8864431" y="2285727"/>
            <a:ext cx="234175" cy="5859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40E50A-3405-63E6-D4F7-1E98214BED03}"/>
              </a:ext>
            </a:extLst>
          </p:cNvPr>
          <p:cNvCxnSpPr/>
          <p:nvPr/>
        </p:nvCxnSpPr>
        <p:spPr>
          <a:xfrm>
            <a:off x="4391163" y="4147930"/>
            <a:ext cx="172211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F5D120E-1CBB-2DB0-D405-7397B4210272}"/>
              </a:ext>
            </a:extLst>
          </p:cNvPr>
          <p:cNvSpPr txBox="1"/>
          <p:nvPr/>
        </p:nvSpPr>
        <p:spPr>
          <a:xfrm>
            <a:off x="3688801" y="4852304"/>
            <a:ext cx="1222074" cy="1122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Install 5.5m of square top edgings and patch area by gate as per works list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80D5CD-6628-5317-1A3A-4042F95E20A6}"/>
              </a:ext>
            </a:extLst>
          </p:cNvPr>
          <p:cNvCxnSpPr/>
          <p:nvPr/>
        </p:nvCxnSpPr>
        <p:spPr>
          <a:xfrm flipV="1">
            <a:off x="4103852" y="4201015"/>
            <a:ext cx="364631" cy="6166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ABA26F7-E101-CD15-345F-5C33CFEED712}"/>
              </a:ext>
            </a:extLst>
          </p:cNvPr>
          <p:cNvSpPr txBox="1"/>
          <p:nvPr/>
        </p:nvSpPr>
        <p:spPr>
          <a:xfrm>
            <a:off x="705111" y="26656"/>
            <a:ext cx="166117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New inspection Chamber to be constructed with a 900mm concrete ring– to be finished with a D400 600 x 600 x 100 manhole cover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AD8DA4B-0C0E-8BA6-16A2-B879DC6CF01E}"/>
              </a:ext>
            </a:extLst>
          </p:cNvPr>
          <p:cNvCxnSpPr/>
          <p:nvPr/>
        </p:nvCxnSpPr>
        <p:spPr>
          <a:xfrm>
            <a:off x="2241550" y="878530"/>
            <a:ext cx="29229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A5C95E6-3BA3-8C49-798F-4E9056C8618B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8579315" y="1852377"/>
            <a:ext cx="8536" cy="293033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CB13FCAE-1230-2D0E-8B35-29ECD7BBC169}"/>
              </a:ext>
            </a:extLst>
          </p:cNvPr>
          <p:cNvSpPr/>
          <p:nvPr/>
        </p:nvSpPr>
        <p:spPr>
          <a:xfrm>
            <a:off x="8511256" y="1714922"/>
            <a:ext cx="141514" cy="119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DB71CD-EAE1-BEED-A8C5-F5CB6653479D}"/>
              </a:ext>
            </a:extLst>
          </p:cNvPr>
          <p:cNvSpPr txBox="1"/>
          <p:nvPr/>
        </p:nvSpPr>
        <p:spPr>
          <a:xfrm>
            <a:off x="8736196" y="-8479"/>
            <a:ext cx="1449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Proposed new plastic gully pot 600 x 300 finished with a B125 300 x 300 x 75 gully cover – Proposed new</a:t>
            </a:r>
            <a:r>
              <a:rPr lang="en-GB" sz="900" b="1" dirty="0"/>
              <a:t> 6.5m </a:t>
            </a:r>
            <a:r>
              <a:rPr lang="en-GB" sz="900" dirty="0"/>
              <a:t>of 110mm PVC to inspection chamber – Partial reconstruction of footpath in this corner as separately specified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9EFE1D5-AF3C-3004-1D78-E56CFC1DFE44}"/>
              </a:ext>
            </a:extLst>
          </p:cNvPr>
          <p:cNvCxnSpPr>
            <a:cxnSpLocks/>
          </p:cNvCxnSpPr>
          <p:nvPr/>
        </p:nvCxnSpPr>
        <p:spPr>
          <a:xfrm>
            <a:off x="8764894" y="1814643"/>
            <a:ext cx="53490" cy="48276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24116A1-A539-BA3C-083C-231E667EC4D9}"/>
              </a:ext>
            </a:extLst>
          </p:cNvPr>
          <p:cNvCxnSpPr/>
          <p:nvPr/>
        </p:nvCxnSpPr>
        <p:spPr>
          <a:xfrm>
            <a:off x="8774651" y="1822386"/>
            <a:ext cx="46031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3F87EFF-8946-317F-4A12-389BF050B501}"/>
              </a:ext>
            </a:extLst>
          </p:cNvPr>
          <p:cNvCxnSpPr/>
          <p:nvPr/>
        </p:nvCxnSpPr>
        <p:spPr>
          <a:xfrm>
            <a:off x="8297353" y="1544129"/>
            <a:ext cx="95459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23702AF-208C-B135-8D42-CF24E748626A}"/>
              </a:ext>
            </a:extLst>
          </p:cNvPr>
          <p:cNvSpPr txBox="1"/>
          <p:nvPr/>
        </p:nvSpPr>
        <p:spPr>
          <a:xfrm>
            <a:off x="9809311" y="5229101"/>
            <a:ext cx="2137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Football Pitch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1E3361-F513-2541-9AE0-288E26A5D21C}"/>
              </a:ext>
            </a:extLst>
          </p:cNvPr>
          <p:cNvSpPr txBox="1"/>
          <p:nvPr/>
        </p:nvSpPr>
        <p:spPr>
          <a:xfrm>
            <a:off x="5199100" y="5814637"/>
            <a:ext cx="1034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Car Park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12D48A8-DA85-8ABD-674C-6D7EBEACD351}"/>
              </a:ext>
            </a:extLst>
          </p:cNvPr>
          <p:cNvSpPr txBox="1"/>
          <p:nvPr/>
        </p:nvSpPr>
        <p:spPr>
          <a:xfrm>
            <a:off x="7463381" y="5790564"/>
            <a:ext cx="1441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Grass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70F98E6-1BF0-FC27-8514-84DE5A978C27}"/>
              </a:ext>
            </a:extLst>
          </p:cNvPr>
          <p:cNvCxnSpPr>
            <a:cxnSpLocks/>
          </p:cNvCxnSpPr>
          <p:nvPr/>
        </p:nvCxnSpPr>
        <p:spPr>
          <a:xfrm flipH="1">
            <a:off x="8629649" y="1256065"/>
            <a:ext cx="106547" cy="3784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FBDDA69D-66C7-0617-DC40-FE131EB84893}"/>
              </a:ext>
            </a:extLst>
          </p:cNvPr>
          <p:cNvSpPr txBox="1"/>
          <p:nvPr/>
        </p:nvSpPr>
        <p:spPr>
          <a:xfrm>
            <a:off x="10430298" y="37404"/>
            <a:ext cx="1745440" cy="42319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Footpath Reconstruction:</a:t>
            </a:r>
          </a:p>
          <a:p>
            <a:endParaRPr lang="en-GB" sz="1050" dirty="0"/>
          </a:p>
          <a:p>
            <a:r>
              <a:rPr lang="en-GB" sz="1050" b="1" dirty="0"/>
              <a:t>8.5m</a:t>
            </a:r>
            <a:r>
              <a:rPr lang="en-GB" sz="1050" dirty="0"/>
              <a:t> of </a:t>
            </a:r>
            <a:r>
              <a:rPr lang="en-US" sz="1050" dirty="0"/>
              <a:t>footpath to be renewed at 1.1 meters in width. </a:t>
            </a:r>
            <a:r>
              <a:rPr lang="en-US" sz="1050" b="1" dirty="0"/>
              <a:t>4m</a:t>
            </a:r>
            <a:r>
              <a:rPr lang="en-US" sz="1050" dirty="0"/>
              <a:t> of path around corner to be only 1m in width</a:t>
            </a:r>
          </a:p>
          <a:p>
            <a:endParaRPr lang="en-US" sz="1050" dirty="0"/>
          </a:p>
          <a:p>
            <a:r>
              <a:rPr lang="en-US" sz="1050" dirty="0"/>
              <a:t>Edges of footpath to be secured with new 50mm x 150mm x 915mm Square Top Edging laid on suitable concrete</a:t>
            </a:r>
          </a:p>
          <a:p>
            <a:endParaRPr lang="en-US" sz="1000" dirty="0"/>
          </a:p>
          <a:p>
            <a:r>
              <a:rPr lang="en-GB" sz="1000" dirty="0"/>
              <a:t>Construction Depths:</a:t>
            </a:r>
          </a:p>
          <a:p>
            <a:endParaRPr lang="en-GB" sz="1000" dirty="0"/>
          </a:p>
          <a:p>
            <a:r>
              <a:rPr lang="en-GB" sz="1000" dirty="0"/>
              <a:t>Suitable geo-textile Membrane to be laid</a:t>
            </a:r>
          </a:p>
          <a:p>
            <a:endParaRPr lang="en-GB" sz="1000" dirty="0"/>
          </a:p>
          <a:p>
            <a:r>
              <a:rPr lang="en-GB" sz="1000" dirty="0"/>
              <a:t>Type 1 Sub-base – 150mm</a:t>
            </a:r>
          </a:p>
          <a:p>
            <a:r>
              <a:rPr lang="en-GB" sz="1000" dirty="0"/>
              <a:t>AC20 Binder – 50mm</a:t>
            </a:r>
          </a:p>
          <a:p>
            <a:r>
              <a:rPr lang="en-GB" sz="1000" dirty="0"/>
              <a:t>AC6 Surface Course – 30mm (Not laid as part of these works)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250784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 Taviner</dc:creator>
  <cp:lastModifiedBy>Lynne Rampton</cp:lastModifiedBy>
  <cp:revision>12</cp:revision>
  <cp:lastPrinted>2025-03-31T17:48:52Z</cp:lastPrinted>
  <dcterms:created xsi:type="dcterms:W3CDTF">2024-08-03T14:24:46Z</dcterms:created>
  <dcterms:modified xsi:type="dcterms:W3CDTF">2025-05-08T11:14:59Z</dcterms:modified>
</cp:coreProperties>
</file>