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sldIdLst>
    <p:sldId id="397" r:id="rId5"/>
    <p:sldId id="389" r:id="rId6"/>
    <p:sldId id="390" r:id="rId7"/>
    <p:sldId id="398" r:id="rId8"/>
    <p:sldId id="391" r:id="rId9"/>
    <p:sldId id="393" r:id="rId10"/>
    <p:sldId id="394" r:id="rId11"/>
    <p:sldId id="392" r:id="rId12"/>
    <p:sldId id="39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D96D5-9A22-EA62-057D-A80779060B2A}" name="Susanna Blustin" initials="SB" userId="S::Susanna.Blustin@haringey.gov.uk::c71ba186-4f18-4e19-8a02-803c2ded3c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B79D-C79C-4B1A-AC18-2813030B5BE9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44589-C49D-46BE-8C02-A4D6669B0C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1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7350" y="2342963"/>
            <a:ext cx="8369300" cy="1588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30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9389" y="1196975"/>
            <a:ext cx="8713787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246"/>
            <a:ext cx="6912768" cy="10987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78539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>
                <a:latin typeface="+mn-lt"/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5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9"/>
          <p:cNvSpPr>
            <a:spLocks noGrp="1"/>
          </p:cNvSpPr>
          <p:nvPr>
            <p:ph type="sldNum" sz="quarter" idx="10"/>
          </p:nvPr>
        </p:nvSpPr>
        <p:spPr>
          <a:xfrm>
            <a:off x="6732588" y="6303965"/>
            <a:ext cx="2133600" cy="365125"/>
          </a:xfrm>
        </p:spPr>
        <p:txBody>
          <a:bodyPr/>
          <a:lstStyle>
            <a:lvl1pPr algn="r">
              <a:defRPr>
                <a:latin typeface="+mn-lt"/>
              </a:defRPr>
            </a:lvl1pPr>
          </a:lstStyle>
          <a:p>
            <a:pPr>
              <a:defRPr/>
            </a:pPr>
            <a:fld id="{6CB8AFF0-05D8-4E4F-8358-D942EF2BD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Corporate Delivery Unit</a:t>
            </a:r>
          </a:p>
        </p:txBody>
      </p:sp>
    </p:spTree>
    <p:extLst>
      <p:ext uri="{BB962C8B-B14F-4D97-AF65-F5344CB8AC3E}">
        <p14:creationId xmlns:p14="http://schemas.microsoft.com/office/powerpoint/2010/main" val="322818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0663" y="638133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/>
              <a:t>Corporate Delivery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C7397E-68C4-4DC6-AF78-AF716F6C0F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9512" y="44246"/>
            <a:ext cx="6912768" cy="10987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39"/>
          <p:cNvSpPr txBox="1">
            <a:spLocks/>
          </p:cNvSpPr>
          <p:nvPr userDrawn="1"/>
        </p:nvSpPr>
        <p:spPr>
          <a:xfrm>
            <a:off x="6884988" y="6456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B8AFF0-05D8-4E4F-8358-D942EF2BDDC7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932040" y="1124744"/>
            <a:ext cx="4104456" cy="1512168"/>
          </a:xfrm>
          <a:prstGeom prst="rect">
            <a:avLst/>
          </a:prstGeom>
          <a:noFill/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0" name="Rectangle 19"/>
          <p:cNvSpPr/>
          <p:nvPr userDrawn="1"/>
        </p:nvSpPr>
        <p:spPr>
          <a:xfrm>
            <a:off x="107504" y="1124744"/>
            <a:ext cx="4752528" cy="3384376"/>
          </a:xfrm>
          <a:prstGeom prst="rect">
            <a:avLst/>
          </a:prstGeom>
          <a:noFill/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107504" y="4581128"/>
            <a:ext cx="4752528" cy="1800200"/>
          </a:xfrm>
          <a:prstGeom prst="rect">
            <a:avLst/>
          </a:prstGeom>
          <a:noFill/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932040" y="2708920"/>
            <a:ext cx="4104456" cy="2376264"/>
          </a:xfrm>
          <a:prstGeom prst="rect">
            <a:avLst/>
          </a:prstGeom>
          <a:noFill/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4932040" y="5148808"/>
            <a:ext cx="4104456" cy="1232520"/>
          </a:xfrm>
          <a:prstGeom prst="rect">
            <a:avLst/>
          </a:prstGeom>
          <a:noFill/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TextBox 6"/>
          <p:cNvSpPr txBox="1"/>
          <p:nvPr userDrawn="1"/>
        </p:nvSpPr>
        <p:spPr>
          <a:xfrm>
            <a:off x="251521" y="1124744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>
                <a:solidFill>
                  <a:sysClr val="windowText" lastClr="000000"/>
                </a:solidFill>
                <a:latin typeface="+mj-lt"/>
              </a:rPr>
              <a:t>Context</a:t>
            </a:r>
            <a:endParaRPr lang="en-GB" sz="1000" b="1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9512" y="45811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>
                <a:solidFill>
                  <a:sysClr val="windowText" lastClr="000000"/>
                </a:solidFill>
                <a:latin typeface="+mj-lt"/>
              </a:rPr>
              <a:t>Approach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04049" y="270892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>
                <a:solidFill>
                  <a:sysClr val="windowText" lastClr="000000"/>
                </a:solidFill>
                <a:latin typeface="+mn-lt"/>
              </a:rPr>
              <a:t>Other considerations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004049" y="523359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>
                <a:solidFill>
                  <a:sysClr val="windowText" lastClr="000000"/>
                </a:solidFill>
                <a:latin typeface="+mj-lt"/>
              </a:rPr>
              <a:t>Decision makers and stakeholders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04048" y="112474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>
                <a:solidFill>
                  <a:sysClr val="windowText" lastClr="000000"/>
                </a:solidFill>
                <a:latin typeface="+mj-lt"/>
              </a:rPr>
              <a:t>Success Criteria / Output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179512" y="1484784"/>
            <a:ext cx="4608512" cy="2736304"/>
          </a:xfrm>
          <a:prstGeom prst="rect">
            <a:avLst/>
          </a:prstGeom>
        </p:spPr>
        <p:txBody>
          <a:bodyPr/>
          <a:lstStyle>
            <a:lvl1pPr marL="182563" indent="-182563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79512" y="5013176"/>
            <a:ext cx="4608512" cy="1656184"/>
          </a:xfrm>
          <a:prstGeom prst="rect">
            <a:avLst/>
          </a:prstGeom>
        </p:spPr>
        <p:txBody>
          <a:bodyPr/>
          <a:lstStyle>
            <a:lvl1pPr marL="182563" indent="-182563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5004049" y="1484784"/>
            <a:ext cx="3960440" cy="1440160"/>
          </a:xfrm>
          <a:prstGeom prst="rect">
            <a:avLst/>
          </a:prstGeom>
        </p:spPr>
        <p:txBody>
          <a:bodyPr/>
          <a:lstStyle>
            <a:lvl1pPr marL="182563" indent="-182563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5004049" y="2996952"/>
            <a:ext cx="3960440" cy="2016224"/>
          </a:xfrm>
          <a:prstGeom prst="rect">
            <a:avLst/>
          </a:prstGeom>
        </p:spPr>
        <p:txBody>
          <a:bodyPr/>
          <a:lstStyle>
            <a:lvl1pPr marL="182563" indent="-182563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5004049" y="5553472"/>
            <a:ext cx="3960440" cy="747464"/>
          </a:xfrm>
          <a:prstGeom prst="rect">
            <a:avLst/>
          </a:prstGeom>
        </p:spPr>
        <p:txBody>
          <a:bodyPr/>
          <a:lstStyle>
            <a:lvl1pPr marL="182563" indent="-182563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5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56C-7365-09A6-2A45-FA44337F9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CF86F-FE5E-161A-2FCC-D509E6E87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C505A-0725-33E9-BF4A-0BF8B61F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411-99AF-490E-87B8-B5E3EABDA348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FDD89-EE1B-72A2-5579-43701A00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F140-D845-E91B-6F60-805D6FE4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0778-3F4C-4F9B-8E55-6CD3C5D48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70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S1995_Haringey_TapeType_RED_RG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388" y="260352"/>
            <a:ext cx="16192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20663" y="62865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Corporate Delivery Unit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804025" y="63087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C7397E-68C4-4DC6-AF78-AF716F6C0F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00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hyperlink" Target="https://www.find-tender.service.gov.uk/Notice/008678-202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hyperlink" Target="https://www.find-tender.service.gov.uk/Notice/008678-202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27CC-50E7-B9B8-91A1-51FD24C4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3">
            <a:extLst>
              <a:ext uri="{FF2B5EF4-FFF2-40B4-BE49-F238E27FC236}">
                <a16:creationId xmlns:a16="http://schemas.microsoft.com/office/drawing/2014/main" id="{35B38375-E483-843E-0AC8-9DAC88126E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448494" y="1501335"/>
            <a:ext cx="7991475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Haringey Council Catering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1EFD8-4AD0-926B-FD21-F201B7491C2D}"/>
              </a:ext>
            </a:extLst>
          </p:cNvPr>
          <p:cNvSpPr/>
          <p:nvPr/>
        </p:nvSpPr>
        <p:spPr>
          <a:xfrm>
            <a:off x="448494" y="3573016"/>
            <a:ext cx="388843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HelveticaNeueLT Std"/>
            </a:endParaRPr>
          </a:p>
        </p:txBody>
      </p:sp>
      <p:pic>
        <p:nvPicPr>
          <p:cNvPr id="33" name="Video 32">
            <a:hlinkClick r:id="" action="ppaction://media"/>
            <a:extLst>
              <a:ext uri="{FF2B5EF4-FFF2-40B4-BE49-F238E27FC236}">
                <a16:creationId xmlns:a16="http://schemas.microsoft.com/office/drawing/2014/main" id="{01944794-C994-7FBD-CC1E-D1D09D9E1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3543300" y="3048372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8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56"/>
    </mc:Choice>
    <mc:Fallback xmlns="">
      <p:transition spd="slow" advClick="0" advTm="37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rgbClr val="C00000"/>
                </a:solidFill>
              </a:rPr>
              <a:t>Catering Framework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6364163" cy="4785395"/>
          </a:xfrm>
        </p:spPr>
        <p:txBody>
          <a:bodyPr/>
          <a:lstStyle/>
          <a:p>
            <a:r>
              <a:rPr dirty="0"/>
              <a:t>Apply to join Haringey Council’s Catering Procurement Framework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dirty="0"/>
              <a:t>Access 4-year pipeline of catering opportunities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Focused on </a:t>
            </a:r>
            <a:r>
              <a:rPr dirty="0"/>
              <a:t>micro-businesses and </a:t>
            </a:r>
            <a:r>
              <a:rPr lang="en-GB" dirty="0"/>
              <a:t>Small and Medium‑Sized Enterprise (</a:t>
            </a:r>
            <a:r>
              <a:rPr dirty="0"/>
              <a:t>SMEs</a:t>
            </a:r>
            <a:r>
              <a:rPr lang="en-GB" dirty="0"/>
              <a:t>)</a:t>
            </a:r>
            <a:r>
              <a:rPr dirty="0"/>
              <a:t> in Haringey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dirty="0"/>
              <a:t>Multiple Lots available including </a:t>
            </a:r>
            <a:r>
              <a:rPr lang="en-GB" dirty="0"/>
              <a:t>C</a:t>
            </a:r>
            <a:r>
              <a:rPr dirty="0" err="1"/>
              <a:t>ivic</a:t>
            </a:r>
            <a:r>
              <a:rPr dirty="0"/>
              <a:t>, </a:t>
            </a:r>
            <a:r>
              <a:rPr lang="en-GB" dirty="0"/>
              <a:t>E</a:t>
            </a:r>
            <a:r>
              <a:rPr dirty="0" err="1"/>
              <a:t>ducation</a:t>
            </a:r>
            <a:r>
              <a:rPr dirty="0"/>
              <a:t>, </a:t>
            </a:r>
            <a:r>
              <a:rPr lang="en-GB" dirty="0"/>
              <a:t>C</a:t>
            </a:r>
            <a:r>
              <a:rPr dirty="0" err="1"/>
              <a:t>ommunity</a:t>
            </a:r>
            <a:r>
              <a:rPr dirty="0"/>
              <a:t>, </a:t>
            </a:r>
            <a:r>
              <a:rPr lang="en-GB" dirty="0"/>
              <a:t>C</a:t>
            </a:r>
            <a:r>
              <a:rPr dirty="0" err="1"/>
              <a:t>oncessions</a:t>
            </a:r>
            <a:r>
              <a:rPr dirty="0"/>
              <a:t>, </a:t>
            </a:r>
            <a:r>
              <a:rPr lang="en-GB" dirty="0"/>
              <a:t>V</a:t>
            </a:r>
            <a:r>
              <a:rPr dirty="0"/>
              <a:t>ending, and </a:t>
            </a:r>
            <a:r>
              <a:rPr lang="en-GB" dirty="0"/>
              <a:t>S</a:t>
            </a:r>
            <a:r>
              <a:rPr dirty="0" err="1"/>
              <a:t>pecialist</a:t>
            </a:r>
            <a:r>
              <a:rPr dirty="0"/>
              <a:t> </a:t>
            </a:r>
            <a:r>
              <a:rPr lang="en-GB" dirty="0"/>
              <a:t>C</a:t>
            </a:r>
            <a:r>
              <a:rPr dirty="0" err="1"/>
              <a:t>atering</a:t>
            </a:r>
            <a:endParaRPr dirty="0"/>
          </a:p>
        </p:txBody>
      </p:sp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4299A0-0EE5-A858-B05B-68DEBE37C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000"/>
    </mc:Choice>
    <mc:Fallback xmlns="">
      <p:transition spd="slow" advClick="0" advTm="8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rgbClr val="C00000"/>
                </a:solidFill>
              </a:rPr>
              <a:t>What You’ll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Registered business in Haringey</a:t>
            </a:r>
            <a:endParaRPr lang="en-GB" dirty="0"/>
          </a:p>
          <a:p>
            <a:pPr marL="0" indent="0">
              <a:buNone/>
            </a:pPr>
            <a:endParaRPr dirty="0"/>
          </a:p>
          <a:p>
            <a:r>
              <a:rPr dirty="0"/>
              <a:t>Minimum 4-star food hygiene rating</a:t>
            </a:r>
            <a:endParaRPr lang="en-GB" dirty="0"/>
          </a:p>
          <a:p>
            <a:pPr marL="0" indent="0">
              <a:buNone/>
            </a:pPr>
            <a:endParaRPr dirty="0"/>
          </a:p>
          <a:p>
            <a:r>
              <a:rPr dirty="0"/>
              <a:t>Commitment to sustainability and local sourcing</a:t>
            </a:r>
            <a:endParaRPr lang="en-GB" dirty="0"/>
          </a:p>
          <a:p>
            <a:pPr marL="0" indent="0">
              <a:buNone/>
            </a:pPr>
            <a:endParaRPr dirty="0"/>
          </a:p>
          <a:p>
            <a:r>
              <a:rPr dirty="0"/>
              <a:t>Compliance with food safety and hygiene standards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ABF0DB-90C0-BA87-0DB5-3E6ABAD5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000"/>
    </mc:Choice>
    <mc:Fallback xmlns="">
      <p:transition spd="slow" advClick="0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1F95-5BC3-F261-DFB3-9A35570B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GB">
                <a:solidFill>
                  <a:srgbClr val="C00000"/>
                </a:solidFill>
              </a:rPr>
              <a:t>The 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7A37A-197D-E5D1-9BB3-3A5A800B4CCC}"/>
              </a:ext>
            </a:extLst>
          </p:cNvPr>
          <p:cNvSpPr txBox="1"/>
          <p:nvPr/>
        </p:nvSpPr>
        <p:spPr>
          <a:xfrm>
            <a:off x="285750" y="1442127"/>
            <a:ext cx="6410326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buFont typeface=""/>
              <a:buChar char="•"/>
            </a:pPr>
            <a:r>
              <a:rPr lang="en-US" b="1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en-US" b="1" dirty="0">
                <a:solidFill>
                  <a:srgbClr val="22222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Lot 1 – Civic &amp; Corporate Catering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Deliver buffets, hot meals, and refreshments for council offices, training events, and formal functions. </a:t>
            </a:r>
          </a:p>
          <a:p>
            <a:pPr lvl="0">
              <a:buFont typeface=""/>
              <a:buChar char="•"/>
            </a:pPr>
            <a:endParaRPr lang="en-US" sz="1400" b="1" dirty="0">
              <a:solidFill>
                <a:srgbClr val="222222"/>
              </a:solidFill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indent="-285750">
              <a:buFont typeface=""/>
              <a:buChar char="•"/>
            </a:pPr>
            <a:r>
              <a:rPr lang="en-US" b="1" dirty="0">
                <a:solidFill>
                  <a:srgbClr val="22222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Lot 2 – Education Catering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Provide nutritious, compliant school food standards for colleges and youth </a:t>
            </a:r>
            <a:r>
              <a:rPr lang="en-US" sz="1400" dirty="0" err="1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centres</a:t>
            </a: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.  (Please note: Not school meals) </a:t>
            </a:r>
          </a:p>
          <a:p>
            <a:pPr indent="-285750">
              <a:buFont typeface=""/>
              <a:buChar char="•"/>
            </a:pPr>
            <a:endParaRPr lang="en-US" sz="1400" dirty="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  <a:p>
            <a:pPr lvl="0" indent="-285750">
              <a:buFont typeface=""/>
              <a:buChar char="•"/>
            </a:pPr>
            <a:r>
              <a:rPr lang="en-US" b="1" dirty="0">
                <a:solidFill>
                  <a:srgbClr val="22222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Lot 3 – Community &amp; Social Event Catering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Serve diverse menus for cultural events, festivals, and outreach programs. </a:t>
            </a:r>
          </a:p>
          <a:p>
            <a:pPr>
              <a:buFont typeface=""/>
              <a:buChar char="•"/>
            </a:pPr>
            <a:endParaRPr lang="en-US" dirty="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  <a:p>
            <a:pPr indent="-285750">
              <a:buFont typeface=""/>
              <a:buChar char="•"/>
            </a:pPr>
            <a:r>
              <a:rPr lang="en-US" b="1" dirty="0">
                <a:solidFill>
                  <a:srgbClr val="22222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Lot 4 – Concessions (Fixed Outlets)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Operate cafés, kiosks, and food stalls in council premises and public spaces. </a:t>
            </a:r>
          </a:p>
          <a:p>
            <a:pPr>
              <a:buFont typeface=""/>
              <a:buChar char="•"/>
            </a:pPr>
            <a:endParaRPr lang="en-US" dirty="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  <a:p>
            <a:pPr lvl="0" indent="-285750">
              <a:buFont typeface=""/>
              <a:buChar char="•"/>
            </a:pPr>
            <a:r>
              <a:rPr lang="en-US" b="1" dirty="0">
                <a:solidFill>
                  <a:srgbClr val="22222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Lot 5 – Vending &amp; Grab-and-Go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Supply vending machines, mobile food units, and healthy snack options. </a:t>
            </a:r>
          </a:p>
          <a:p>
            <a:pPr>
              <a:buFont typeface=""/>
              <a:buChar char="•"/>
            </a:pPr>
            <a:endParaRPr lang="en-US" dirty="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  <a:p>
            <a:pPr lvl="0">
              <a:buFont typeface=""/>
              <a:buChar char="•"/>
            </a:pPr>
            <a:r>
              <a:rPr lang="en-US" b="1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en-US" b="1" dirty="0">
                <a:solidFill>
                  <a:srgbClr val="22222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Lot 6 – Specialist &amp; Cultural Catering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Offer authentic cuisines for heritage festivals and specialist dietary needs</a:t>
            </a:r>
            <a:r>
              <a:rPr lang="en-US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. </a:t>
            </a:r>
          </a:p>
          <a:p>
            <a:pPr algn="ctr"/>
            <a:endParaRPr lang="en-GB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47040E-7A59-7E90-C8E3-38CD1D42A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/>
    </mc:Choice>
    <mc:Fallback xmlns=""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rgbClr val="C00000"/>
                </a:solidFill>
              </a:rPr>
              <a:t>How to Bid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" y="1264568"/>
            <a:ext cx="8633079" cy="5398359"/>
          </a:xfrm>
        </p:spPr>
        <p:txBody>
          <a:bodyPr/>
          <a:lstStyle/>
          <a:p>
            <a:r>
              <a:rPr dirty="0"/>
              <a:t>Review the </a:t>
            </a:r>
            <a:r>
              <a:rPr lang="en-GB" dirty="0"/>
              <a:t>six </a:t>
            </a:r>
            <a:r>
              <a:rPr dirty="0"/>
              <a:t>Lots and decide which </a:t>
            </a:r>
            <a:r>
              <a:rPr lang="en-GB" dirty="0"/>
              <a:t>ones </a:t>
            </a:r>
            <a:r>
              <a:rPr dirty="0"/>
              <a:t>best fit your business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dirty="0"/>
              <a:t>Prepare required documentation (hygiene rating, business details, etc.)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Submit your application via the gov.uk Tender Portal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https://www.find-tender.service.gov.uk/Notice/008678-2026</a:t>
            </a:r>
            <a:r>
              <a:rPr lang="en-GB" sz="1800" dirty="0"/>
              <a:t>?</a:t>
            </a:r>
          </a:p>
          <a:p>
            <a:pPr marL="0" indent="0">
              <a:buNone/>
            </a:pPr>
            <a:endParaRPr lang="en-GB" sz="1800" dirty="0"/>
          </a:p>
          <a:p>
            <a:r>
              <a:rPr b="1" dirty="0"/>
              <a:t>Submission deadline: </a:t>
            </a:r>
            <a:r>
              <a:rPr lang="en-GB" b="1" dirty="0"/>
              <a:t>9</a:t>
            </a:r>
            <a:r>
              <a:rPr b="1" dirty="0"/>
              <a:t> March 2026,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Award decision date (estimated) April 2026</a:t>
            </a:r>
            <a:endParaRPr b="1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3A895D-D13E-2E43-A22E-EA6CC1DA8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000"/>
    </mc:Choice>
    <mc:Fallback xmlns="">
      <p:transition spd="slow" advClick="0" advTm="1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0310E-93FC-6A01-F61E-E7BF6FB3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D446-D708-7D75-95DC-76192BCF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rgbClr val="C00000"/>
                </a:solidFill>
              </a:rPr>
              <a:t>How to Bid</a:t>
            </a:r>
            <a:r>
              <a:rPr lang="en-GB">
                <a:solidFill>
                  <a:srgbClr val="C00000"/>
                </a:solidFill>
              </a:rPr>
              <a:t> – Tender Portal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D1F36-3D8B-BC0B-E18F-83F885B2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01" y="2275232"/>
            <a:ext cx="6446935" cy="4464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955AD6-08B8-A2F1-8DC9-47B567B311F6}"/>
              </a:ext>
            </a:extLst>
          </p:cNvPr>
          <p:cNvSpPr txBox="1"/>
          <p:nvPr/>
        </p:nvSpPr>
        <p:spPr>
          <a:xfrm>
            <a:off x="401540" y="1300198"/>
            <a:ext cx="6446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Submit your application via the gov.uk Tender Portal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B0F0"/>
                </a:solidFill>
              </a:rPr>
              <a:t>https://www.find-tender.service.gov.uk/Notice/008678-2026?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958AD-816C-1406-9B48-1CD671D9E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03F13-2950-BFA4-C562-90B4102D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C00000"/>
                </a:solidFill>
              </a:rPr>
              <a:t>How to Bid – Application form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6145E75-8819-EC5D-EEBB-65ECC4475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627" y="1440963"/>
            <a:ext cx="8580103" cy="45026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F85CFF-4AF0-AABF-453E-43131E8A7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3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solidFill>
                  <a:srgbClr val="C00000"/>
                </a:solidFill>
              </a:rPr>
              <a:t>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6912768" cy="4785395"/>
          </a:xfrm>
        </p:spPr>
        <p:txBody>
          <a:bodyPr/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33935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Submit your application via the gov.uk Tender Portal</a:t>
            </a:r>
          </a:p>
          <a:p>
            <a:pPr marL="0" indent="0">
              <a:buNone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33935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33935"/>
                </a:solidFill>
                <a:effectLst/>
                <a:uLnTx/>
                <a:uFillTx/>
                <a:latin typeface="HelveticaNeueLT Std"/>
                <a:ea typeface="+mn-ea"/>
                <a:cs typeface="+mn-cs"/>
                <a:hlinkClick r:id="rId4"/>
              </a:rPr>
              <a:t>https://www.find-tender.service.gov.uk/Notice/008678-2026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33935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GB" dirty="0"/>
          </a:p>
          <a:p>
            <a:r>
              <a:rPr lang="en-GB" dirty="0"/>
              <a:t>Any queries </a:t>
            </a:r>
            <a:r>
              <a:rPr lang="en-GB" b="1" u="sng" dirty="0"/>
              <a:t>MUST</a:t>
            </a:r>
            <a:r>
              <a:rPr lang="en-GB" dirty="0"/>
              <a:t> be submitted via the Tender Portal, and any responses will be uploaded via the portal too.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Please tell other catering businesses of this opportunity</a:t>
            </a:r>
            <a:endParaRPr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67028E-2942-DD7F-FF6D-70461B9B9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00"/>
    </mc:Choice>
    <mc:Fallback xmlns=""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69873-D80E-6062-64E8-EF993E8C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B8BE-AD93-DABB-667B-39C74D69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389" y="3010185"/>
            <a:ext cx="6912768" cy="1098755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GB" dirty="0">
                <a:solidFill>
                  <a:srgbClr val="C00000"/>
                </a:solidFill>
              </a:rPr>
              <a:t>Thank You – we look forward to receiving your bid to join the framework. 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A057C1-069B-F044-475E-93AEF4E71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DU PowerPoint template - new brand v02 with scope slide">
  <a:themeElements>
    <a:clrScheme name="Haringey New 2015">
      <a:dk1>
        <a:srgbClr val="433935"/>
      </a:dk1>
      <a:lt1>
        <a:sysClr val="window" lastClr="FFFFFF"/>
      </a:lt1>
      <a:dk2>
        <a:srgbClr val="DA291C"/>
      </a:dk2>
      <a:lt2>
        <a:srgbClr val="FFFFFF"/>
      </a:lt2>
      <a:accent1>
        <a:srgbClr val="00A499"/>
      </a:accent1>
      <a:accent2>
        <a:srgbClr val="009CDE"/>
      </a:accent2>
      <a:accent3>
        <a:srgbClr val="EF4A81"/>
      </a:accent3>
      <a:accent4>
        <a:srgbClr val="E57200"/>
      </a:accent4>
      <a:accent5>
        <a:srgbClr val="78BE20"/>
      </a:accent5>
      <a:accent6>
        <a:srgbClr val="8246AF"/>
      </a:accent6>
      <a:hlink>
        <a:srgbClr val="0000FF"/>
      </a:hlink>
      <a:folHlink>
        <a:srgbClr val="800080"/>
      </a:folHlink>
    </a:clrScheme>
    <a:fontScheme name="Haringey secondary font">
      <a:majorFont>
        <a:latin typeface="HelveticaNeueLT Std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e826cd-93c5-4771-8f7b-4f06a62ee124">
      <Terms xmlns="http://schemas.microsoft.com/office/infopath/2007/PartnerControls"/>
    </lcf76f155ced4ddcb4097134ff3c332f>
    <TaxCatchAll xmlns="0f1ba026-36f5-4c3b-9972-6479d831040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1EA97813CCB4419F0C20E529EF5ACB" ma:contentTypeVersion="16" ma:contentTypeDescription="Create a new document." ma:contentTypeScope="" ma:versionID="48fa263ef1e6f9627236c2033760392e">
  <xsd:schema xmlns:xsd="http://www.w3.org/2001/XMLSchema" xmlns:xs="http://www.w3.org/2001/XMLSchema" xmlns:p="http://schemas.microsoft.com/office/2006/metadata/properties" xmlns:ns1="http://schemas.microsoft.com/sharepoint/v3" xmlns:ns2="7ae826cd-93c5-4771-8f7b-4f06a62ee124" xmlns:ns3="0f1ba026-36f5-4c3b-9972-6479d8310401" targetNamespace="http://schemas.microsoft.com/office/2006/metadata/properties" ma:root="true" ma:fieldsID="46a7fc6935f563a41ca8c79a7714dabb" ns1:_="" ns2:_="" ns3:_="">
    <xsd:import namespace="http://schemas.microsoft.com/sharepoint/v3"/>
    <xsd:import namespace="7ae826cd-93c5-4771-8f7b-4f06a62ee124"/>
    <xsd:import namespace="0f1ba026-36f5-4c3b-9972-6479d8310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826cd-93c5-4771-8f7b-4f06a62ee1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b987b79-43a7-4165-b647-6ce14f137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ba026-36f5-4c3b-9972-6479d831040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9c091c8-9e8d-42e0-946c-38b14b8e4854}" ma:internalName="TaxCatchAll" ma:showField="CatchAllData" ma:web="0f1ba026-36f5-4c3b-9972-6479d8310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4AA46E-FA1E-4BAB-82A2-E11636CB2F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40D8E1-D229-46A9-AD56-38EAE8FFFAF5}">
  <ds:schemaRefs>
    <ds:schemaRef ds:uri="http://schemas.microsoft.com/office/2006/documentManagement/types"/>
    <ds:schemaRef ds:uri="http://purl.org/dc/elements/1.1/"/>
    <ds:schemaRef ds:uri="http://www.w3.org/XML/1998/namespace"/>
    <ds:schemaRef ds:uri="0f1ba026-36f5-4c3b-9972-6479d8310401"/>
    <ds:schemaRef ds:uri="http://schemas.microsoft.com/office/infopath/2007/PartnerControls"/>
    <ds:schemaRef ds:uri="7ae826cd-93c5-4771-8f7b-4f06a62ee124"/>
    <ds:schemaRef ds:uri="http://purl.org/dc/terms/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0A91A4-E901-47F4-A06F-923F5E4E3EBC}">
  <ds:schemaRefs>
    <ds:schemaRef ds:uri="0f1ba026-36f5-4c3b-9972-6479d8310401"/>
    <ds:schemaRef ds:uri="7ae826cd-93c5-4771-8f7b-4f06a62ee1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On-screen Show (4:3)</PresentationFormat>
  <Paragraphs>54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CDU PowerPoint template - new brand v02 with scope slide</vt:lpstr>
      <vt:lpstr>PowerPoint Presentation</vt:lpstr>
      <vt:lpstr>Catering Framework Opportunity</vt:lpstr>
      <vt:lpstr>What You’ll Need</vt:lpstr>
      <vt:lpstr>The Lots</vt:lpstr>
      <vt:lpstr>How to Bid</vt:lpstr>
      <vt:lpstr>How to Bid – Tender Portal</vt:lpstr>
      <vt:lpstr>How to Bid – Application form</vt:lpstr>
      <vt:lpstr>Support</vt:lpstr>
      <vt:lpstr>Thank You – we look forward to receiving your bid to join the framework.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Christina Lazarou</dc:creator>
  <cp:lastModifiedBy>Aktar Choudhury</cp:lastModifiedBy>
  <cp:revision>2</cp:revision>
  <dcterms:created xsi:type="dcterms:W3CDTF">2025-05-27T08:08:58Z</dcterms:created>
  <dcterms:modified xsi:type="dcterms:W3CDTF">2026-02-18T13:57:38Z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0x010100431EA97813CCB4419F0C20E529EF5ACB</vt:lpwstr>
  </property>
  <property fmtid="{D5CDD505-2E9C-101B-9397-08002B2CF9AE}" pid="3" name="MediaServiceImageTags">
    <vt:lpwstr/>
  </property>
</Properties>
</file>