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4"/>
  </p:notesMasterIdLst>
  <p:sldIdLst>
    <p:sldId id="397" r:id="rId5"/>
    <p:sldId id="389" r:id="rId6"/>
    <p:sldId id="390" r:id="rId7"/>
    <p:sldId id="398" r:id="rId8"/>
    <p:sldId id="391" r:id="rId9"/>
    <p:sldId id="393" r:id="rId10"/>
    <p:sldId id="394" r:id="rId11"/>
    <p:sldId id="392" r:id="rId12"/>
    <p:sldId id="39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94D96D5-9A22-EA62-057D-A80779060B2A}" name="Susanna Blustin" initials="SB" userId="S::Susanna.Blustin@haringey.gov.uk::c71ba186-4f18-4e19-8a02-803c2ded3cd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7" d="100"/>
          <a:sy n="67" d="100"/>
        </p:scale>
        <p:origin x="118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24B79D-C79C-4B1A-AC18-2813030B5BE9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44589-C49D-46BE-8C02-A4D6669B0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917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87350" y="2342963"/>
            <a:ext cx="8369300" cy="1588"/>
          </a:xfrm>
          <a:prstGeom prst="line">
            <a:avLst/>
          </a:prstGeom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4307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79389" y="1196975"/>
            <a:ext cx="8713787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4246"/>
            <a:ext cx="6912768" cy="109875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712968" cy="478539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>
                <a:latin typeface="+mn-lt"/>
              </a:defRPr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553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9"/>
          <p:cNvSpPr>
            <a:spLocks noGrp="1"/>
          </p:cNvSpPr>
          <p:nvPr>
            <p:ph type="sldNum" sz="quarter" idx="10"/>
          </p:nvPr>
        </p:nvSpPr>
        <p:spPr>
          <a:xfrm>
            <a:off x="6732588" y="6303965"/>
            <a:ext cx="2133600" cy="365125"/>
          </a:xfrm>
        </p:spPr>
        <p:txBody>
          <a:bodyPr/>
          <a:lstStyle>
            <a:lvl1pPr algn="r">
              <a:defRPr>
                <a:latin typeface="+mn-lt"/>
              </a:defRPr>
            </a:lvl1pPr>
          </a:lstStyle>
          <a:p>
            <a:pPr>
              <a:defRPr/>
            </a:pPr>
            <a:fld id="{6CB8AFF0-05D8-4E4F-8358-D942EF2BDD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3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Corporate Delivery Unit</a:t>
            </a:r>
          </a:p>
        </p:txBody>
      </p:sp>
    </p:spTree>
    <p:extLst>
      <p:ext uri="{BB962C8B-B14F-4D97-AF65-F5344CB8AC3E}">
        <p14:creationId xmlns:p14="http://schemas.microsoft.com/office/powerpoint/2010/main" val="3228180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20663" y="638133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GB"/>
              <a:t>Corporate Delivery Unit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C7397E-68C4-4DC6-AF78-AF716F6C0F5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79512" y="44246"/>
            <a:ext cx="6912768" cy="109875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7" name="Slide Number Placeholder 39"/>
          <p:cNvSpPr txBox="1">
            <a:spLocks/>
          </p:cNvSpPr>
          <p:nvPr userDrawn="1"/>
        </p:nvSpPr>
        <p:spPr>
          <a:xfrm>
            <a:off x="6884988" y="645636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>
                <a:latin typeface="+mn-lt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CB8AFF0-05D8-4E4F-8358-D942EF2BDDC7}" type="slidenum">
              <a:rPr kumimoji="0" lang="en-GB" sz="16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Arial" charset="0"/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4932040" y="1124744"/>
            <a:ext cx="4104456" cy="1512168"/>
          </a:xfrm>
          <a:prstGeom prst="rect">
            <a:avLst/>
          </a:prstGeom>
          <a:noFill/>
          <a:ln>
            <a:solidFill>
              <a:srgbClr val="E4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0" name="Rectangle 19"/>
          <p:cNvSpPr/>
          <p:nvPr userDrawn="1"/>
        </p:nvSpPr>
        <p:spPr>
          <a:xfrm>
            <a:off x="107504" y="1124744"/>
            <a:ext cx="4752528" cy="3384376"/>
          </a:xfrm>
          <a:prstGeom prst="rect">
            <a:avLst/>
          </a:prstGeom>
          <a:noFill/>
          <a:ln>
            <a:solidFill>
              <a:srgbClr val="E4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1" name="Rectangle 20"/>
          <p:cNvSpPr/>
          <p:nvPr userDrawn="1"/>
        </p:nvSpPr>
        <p:spPr>
          <a:xfrm>
            <a:off x="107504" y="4581128"/>
            <a:ext cx="4752528" cy="1800200"/>
          </a:xfrm>
          <a:prstGeom prst="rect">
            <a:avLst/>
          </a:prstGeom>
          <a:noFill/>
          <a:ln>
            <a:solidFill>
              <a:srgbClr val="E4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2" name="Rectangle 21"/>
          <p:cNvSpPr/>
          <p:nvPr userDrawn="1"/>
        </p:nvSpPr>
        <p:spPr>
          <a:xfrm>
            <a:off x="4932040" y="2708920"/>
            <a:ext cx="4104456" cy="2376264"/>
          </a:xfrm>
          <a:prstGeom prst="rect">
            <a:avLst/>
          </a:prstGeom>
          <a:noFill/>
          <a:ln>
            <a:solidFill>
              <a:srgbClr val="E4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3" name="Rectangle 22"/>
          <p:cNvSpPr/>
          <p:nvPr userDrawn="1"/>
        </p:nvSpPr>
        <p:spPr>
          <a:xfrm>
            <a:off x="4932040" y="5148808"/>
            <a:ext cx="4104456" cy="1232520"/>
          </a:xfrm>
          <a:prstGeom prst="rect">
            <a:avLst/>
          </a:prstGeom>
          <a:noFill/>
          <a:ln>
            <a:solidFill>
              <a:srgbClr val="E4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7" name="TextBox 6"/>
          <p:cNvSpPr txBox="1"/>
          <p:nvPr userDrawn="1"/>
        </p:nvSpPr>
        <p:spPr>
          <a:xfrm>
            <a:off x="251521" y="1124744"/>
            <a:ext cx="4392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600" b="1">
                <a:solidFill>
                  <a:sysClr val="windowText" lastClr="000000"/>
                </a:solidFill>
                <a:latin typeface="+mj-lt"/>
              </a:rPr>
              <a:t>Context</a:t>
            </a:r>
            <a:endParaRPr lang="en-GB" sz="1000" b="1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79512" y="4581128"/>
            <a:ext cx="46085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600" b="1">
                <a:solidFill>
                  <a:sysClr val="windowText" lastClr="000000"/>
                </a:solidFill>
                <a:latin typeface="+mj-lt"/>
              </a:rPr>
              <a:t>Approach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5004049" y="2708920"/>
            <a:ext cx="3960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600" b="1">
                <a:solidFill>
                  <a:sysClr val="windowText" lastClr="000000"/>
                </a:solidFill>
                <a:latin typeface="+mn-lt"/>
              </a:rPr>
              <a:t>Other considerations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5004049" y="5233590"/>
            <a:ext cx="3960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600" b="1">
                <a:solidFill>
                  <a:sysClr val="windowText" lastClr="000000"/>
                </a:solidFill>
                <a:latin typeface="+mj-lt"/>
              </a:rPr>
              <a:t>Decision makers and stakeholders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5004048" y="1124744"/>
            <a:ext cx="40324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600" b="1">
                <a:solidFill>
                  <a:sysClr val="windowText" lastClr="000000"/>
                </a:solidFill>
                <a:latin typeface="+mj-lt"/>
              </a:rPr>
              <a:t>Success Criteria / Output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2"/>
          </p:nvPr>
        </p:nvSpPr>
        <p:spPr>
          <a:xfrm>
            <a:off x="179512" y="1484784"/>
            <a:ext cx="4608512" cy="2736304"/>
          </a:xfrm>
          <a:prstGeom prst="rect">
            <a:avLst/>
          </a:prstGeom>
        </p:spPr>
        <p:txBody>
          <a:bodyPr/>
          <a:lstStyle>
            <a:lvl1pPr marL="182563" indent="-182563">
              <a:defRPr sz="1200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5" name="Text Placeholder 23"/>
          <p:cNvSpPr>
            <a:spLocks noGrp="1"/>
          </p:cNvSpPr>
          <p:nvPr>
            <p:ph type="body" sz="quarter" idx="13"/>
          </p:nvPr>
        </p:nvSpPr>
        <p:spPr>
          <a:xfrm>
            <a:off x="179512" y="5013176"/>
            <a:ext cx="4608512" cy="1656184"/>
          </a:xfrm>
          <a:prstGeom prst="rect">
            <a:avLst/>
          </a:prstGeom>
        </p:spPr>
        <p:txBody>
          <a:bodyPr/>
          <a:lstStyle>
            <a:lvl1pPr marL="182563" indent="-182563">
              <a:defRPr sz="1200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6" name="Text Placeholder 23"/>
          <p:cNvSpPr>
            <a:spLocks noGrp="1"/>
          </p:cNvSpPr>
          <p:nvPr>
            <p:ph type="body" sz="quarter" idx="14"/>
          </p:nvPr>
        </p:nvSpPr>
        <p:spPr>
          <a:xfrm>
            <a:off x="5004049" y="1484784"/>
            <a:ext cx="3960440" cy="1440160"/>
          </a:xfrm>
          <a:prstGeom prst="rect">
            <a:avLst/>
          </a:prstGeom>
        </p:spPr>
        <p:txBody>
          <a:bodyPr/>
          <a:lstStyle>
            <a:lvl1pPr marL="182563" indent="-182563">
              <a:defRPr sz="1200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23"/>
          <p:cNvSpPr>
            <a:spLocks noGrp="1"/>
          </p:cNvSpPr>
          <p:nvPr>
            <p:ph type="body" sz="quarter" idx="15"/>
          </p:nvPr>
        </p:nvSpPr>
        <p:spPr>
          <a:xfrm>
            <a:off x="5004049" y="2996952"/>
            <a:ext cx="3960440" cy="2016224"/>
          </a:xfrm>
          <a:prstGeom prst="rect">
            <a:avLst/>
          </a:prstGeom>
        </p:spPr>
        <p:txBody>
          <a:bodyPr/>
          <a:lstStyle>
            <a:lvl1pPr marL="182563" indent="-182563">
              <a:defRPr sz="1200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23"/>
          <p:cNvSpPr>
            <a:spLocks noGrp="1"/>
          </p:cNvSpPr>
          <p:nvPr>
            <p:ph type="body" sz="quarter" idx="16"/>
          </p:nvPr>
        </p:nvSpPr>
        <p:spPr>
          <a:xfrm>
            <a:off x="5004049" y="5553472"/>
            <a:ext cx="3960440" cy="747464"/>
          </a:xfrm>
          <a:prstGeom prst="rect">
            <a:avLst/>
          </a:prstGeom>
        </p:spPr>
        <p:txBody>
          <a:bodyPr/>
          <a:lstStyle>
            <a:lvl1pPr marL="182563" indent="-182563">
              <a:defRPr sz="1200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553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B556C-7365-09A6-2A45-FA44337F99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0CF86F-FE5E-161A-2FCC-D509E6E875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C505A-0725-33E9-BF4A-0BF8B61F5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7411-99AF-490E-87B8-B5E3EABDA34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FDD89-EE1B-72A2-5579-43701A00F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25F140-D845-E91B-6F60-805D6FE4A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30778-3F4C-4F9B-8E55-6CD3C5D48C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9707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BS1995_Haringey_TapeType_RED_RGB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64388" y="260352"/>
            <a:ext cx="161925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220663" y="62865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Corporate Delivery Unit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804025" y="630872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1C7397E-68C4-4DC6-AF78-AF716F6C0F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002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NeueLT Std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NeueLT Std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NeueLT Std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NeueLT Std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NeueLT Std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NeueLT Std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NeueLT Std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NeueLT Std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ind-tender.service.gov.uk/Notice/008678-2026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ind-tender.service.gov.uk/Notice/008678-2026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F27CC-50E7-B9B8-91A1-51FD24C43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Placeholder 3">
            <a:extLst>
              <a:ext uri="{FF2B5EF4-FFF2-40B4-BE49-F238E27FC236}">
                <a16:creationId xmlns:a16="http://schemas.microsoft.com/office/drawing/2014/main" id="{35B38375-E483-843E-0AC8-9DAC88126E47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 bwMode="auto">
          <a:xfrm>
            <a:off x="448494" y="1501335"/>
            <a:ext cx="7991475" cy="7191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C00000"/>
                </a:solidFill>
              </a:rPr>
              <a:t>Haringey Council Catering Framework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7E1EFD8-4AD0-926B-FD21-F201B7491C2D}"/>
              </a:ext>
            </a:extLst>
          </p:cNvPr>
          <p:cNvSpPr/>
          <p:nvPr/>
        </p:nvSpPr>
        <p:spPr>
          <a:xfrm>
            <a:off x="448494" y="3573016"/>
            <a:ext cx="3888432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prstClr val="white"/>
              </a:solidFill>
              <a:latin typeface="HelveticaNeueLT Std"/>
            </a:endParaRPr>
          </a:p>
        </p:txBody>
      </p:sp>
    </p:spTree>
    <p:extLst>
      <p:ext uri="{BB962C8B-B14F-4D97-AF65-F5344CB8AC3E}">
        <p14:creationId xmlns:p14="http://schemas.microsoft.com/office/powerpoint/2010/main" val="309802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C00000"/>
                </a:solidFill>
              </a:rPr>
              <a:t>Catering Framework 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6364163" cy="4785395"/>
          </a:xfrm>
        </p:spPr>
        <p:txBody>
          <a:bodyPr/>
          <a:lstStyle/>
          <a:p>
            <a:r>
              <a:rPr dirty="0"/>
              <a:t>Apply to join Haringey Council’s Catering Procurement Framework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dirty="0"/>
              <a:t>Access 4-year pipeline of catering opportunities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Focused on </a:t>
            </a:r>
            <a:r>
              <a:rPr dirty="0"/>
              <a:t>micro-businesses and </a:t>
            </a:r>
            <a:r>
              <a:rPr lang="en-GB" dirty="0"/>
              <a:t>Small and Medium‑Sized Enterprise (</a:t>
            </a:r>
            <a:r>
              <a:rPr dirty="0"/>
              <a:t>SMEs</a:t>
            </a:r>
            <a:r>
              <a:rPr lang="en-GB" dirty="0"/>
              <a:t>)</a:t>
            </a:r>
            <a:r>
              <a:rPr dirty="0"/>
              <a:t> in Haringey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dirty="0"/>
              <a:t>Multiple Lots available including </a:t>
            </a:r>
            <a:r>
              <a:rPr lang="en-GB" dirty="0"/>
              <a:t>C</a:t>
            </a:r>
            <a:r>
              <a:rPr dirty="0" err="1"/>
              <a:t>ivic</a:t>
            </a:r>
            <a:r>
              <a:rPr dirty="0"/>
              <a:t>, </a:t>
            </a:r>
            <a:r>
              <a:rPr lang="en-GB" dirty="0"/>
              <a:t>E</a:t>
            </a:r>
            <a:r>
              <a:rPr dirty="0" err="1"/>
              <a:t>ducation</a:t>
            </a:r>
            <a:r>
              <a:rPr dirty="0"/>
              <a:t>, </a:t>
            </a:r>
            <a:r>
              <a:rPr lang="en-GB" dirty="0"/>
              <a:t>C</a:t>
            </a:r>
            <a:r>
              <a:rPr dirty="0" err="1"/>
              <a:t>ommunity</a:t>
            </a:r>
            <a:r>
              <a:rPr dirty="0"/>
              <a:t>, </a:t>
            </a:r>
            <a:r>
              <a:rPr lang="en-GB" dirty="0"/>
              <a:t>C</a:t>
            </a:r>
            <a:r>
              <a:rPr dirty="0" err="1"/>
              <a:t>oncessions</a:t>
            </a:r>
            <a:r>
              <a:rPr dirty="0"/>
              <a:t>, </a:t>
            </a:r>
            <a:r>
              <a:rPr lang="en-GB" dirty="0"/>
              <a:t>V</a:t>
            </a:r>
            <a:r>
              <a:rPr dirty="0"/>
              <a:t>ending, and </a:t>
            </a:r>
            <a:r>
              <a:rPr lang="en-GB" dirty="0"/>
              <a:t>S</a:t>
            </a:r>
            <a:r>
              <a:rPr dirty="0" err="1"/>
              <a:t>pecialist</a:t>
            </a:r>
            <a:r>
              <a:rPr dirty="0"/>
              <a:t> </a:t>
            </a:r>
            <a:r>
              <a:rPr lang="en-GB" dirty="0"/>
              <a:t>C</a:t>
            </a:r>
            <a:r>
              <a:rPr dirty="0" err="1"/>
              <a:t>atering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C00000"/>
                </a:solidFill>
              </a:rPr>
              <a:t>What You’ll Need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Registered business in Haringey</a:t>
            </a:r>
            <a:endParaRPr lang="en-GB" dirty="0"/>
          </a:p>
          <a:p>
            <a:pPr marL="0" indent="0">
              <a:buNone/>
            </a:pPr>
            <a:endParaRPr dirty="0"/>
          </a:p>
          <a:p>
            <a:r>
              <a:rPr dirty="0"/>
              <a:t>Minimum 4-star food hygiene rating</a:t>
            </a:r>
            <a:endParaRPr lang="en-GB" dirty="0"/>
          </a:p>
          <a:p>
            <a:pPr marL="0" indent="0">
              <a:buNone/>
            </a:pPr>
            <a:endParaRPr dirty="0"/>
          </a:p>
          <a:p>
            <a:r>
              <a:rPr dirty="0"/>
              <a:t>Commitment to sustainability and local sourcing</a:t>
            </a:r>
            <a:endParaRPr lang="en-GB" dirty="0"/>
          </a:p>
          <a:p>
            <a:pPr marL="0" indent="0">
              <a:buNone/>
            </a:pPr>
            <a:endParaRPr dirty="0"/>
          </a:p>
          <a:p>
            <a:r>
              <a:rPr dirty="0"/>
              <a:t>Compliance with food safety and hygiene standards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31F95-5BC3-F261-DFB3-9A35570B6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ctr">
            <a:normAutofit/>
          </a:bodyPr>
          <a:lstStyle/>
          <a:p>
            <a:r>
              <a:rPr lang="en-GB">
                <a:solidFill>
                  <a:srgbClr val="C00000"/>
                </a:solidFill>
              </a:rPr>
              <a:t>The Lots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B7A37A-197D-E5D1-9BB3-3A5A800B4CCC}"/>
              </a:ext>
            </a:extLst>
          </p:cNvPr>
          <p:cNvSpPr txBox="1"/>
          <p:nvPr/>
        </p:nvSpPr>
        <p:spPr>
          <a:xfrm>
            <a:off x="285750" y="1442127"/>
            <a:ext cx="6410326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0">
              <a:buFont typeface=""/>
              <a:buChar char="•"/>
            </a:pPr>
            <a:r>
              <a:rPr lang="en-US" b="1" dirty="0">
                <a:solidFill>
                  <a:srgbClr val="222222"/>
                </a:solidFill>
                <a:latin typeface="Calibri"/>
                <a:ea typeface="Calibri"/>
                <a:cs typeface="Calibri"/>
              </a:rPr>
              <a:t>   </a:t>
            </a:r>
            <a:r>
              <a:rPr lang="en-US" b="1" dirty="0">
                <a:solidFill>
                  <a:srgbClr val="222222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</a:rPr>
              <a:t>Lot 1 – Civic &amp; Corporate Catering </a:t>
            </a:r>
            <a:br>
              <a:rPr lang="en-US" dirty="0">
                <a:latin typeface="Calibri"/>
                <a:ea typeface="Calibri"/>
                <a:cs typeface="Calibri"/>
              </a:rPr>
            </a:br>
            <a:r>
              <a:rPr lang="en-US" sz="1400" dirty="0">
                <a:solidFill>
                  <a:srgbClr val="222222"/>
                </a:solidFill>
                <a:latin typeface="Calibri"/>
                <a:ea typeface="Calibri"/>
                <a:cs typeface="Calibri"/>
              </a:rPr>
              <a:t>Deliver buffets, hot meals, and refreshments for council offices, training events, and formal functions. </a:t>
            </a:r>
          </a:p>
          <a:p>
            <a:pPr lvl="0">
              <a:buFont typeface=""/>
              <a:buChar char="•"/>
            </a:pPr>
            <a:endParaRPr lang="en-US" sz="1400" b="1" dirty="0">
              <a:solidFill>
                <a:srgbClr val="222222"/>
              </a:solidFill>
              <a:highlight>
                <a:srgbClr val="FFFF00"/>
              </a:highlight>
              <a:latin typeface="Calibri"/>
              <a:ea typeface="Calibri"/>
              <a:cs typeface="Calibri"/>
            </a:endParaRPr>
          </a:p>
          <a:p>
            <a:pPr indent="-285750">
              <a:buFont typeface=""/>
              <a:buChar char="•"/>
            </a:pPr>
            <a:r>
              <a:rPr lang="en-US" b="1" dirty="0">
                <a:solidFill>
                  <a:srgbClr val="222222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</a:rPr>
              <a:t>Lot 2 – Education Catering </a:t>
            </a:r>
            <a:br>
              <a:rPr lang="en-US" dirty="0">
                <a:latin typeface="Calibri"/>
                <a:ea typeface="Calibri"/>
                <a:cs typeface="Calibri"/>
              </a:rPr>
            </a:br>
            <a:r>
              <a:rPr lang="en-US" sz="1400" dirty="0">
                <a:solidFill>
                  <a:srgbClr val="222222"/>
                </a:solidFill>
                <a:latin typeface="Calibri"/>
                <a:ea typeface="Calibri"/>
                <a:cs typeface="Calibri"/>
              </a:rPr>
              <a:t>Provide nutritious, compliant school food standards for colleges and youth </a:t>
            </a:r>
            <a:r>
              <a:rPr lang="en-US" sz="1400" dirty="0" err="1">
                <a:solidFill>
                  <a:srgbClr val="222222"/>
                </a:solidFill>
                <a:latin typeface="Calibri"/>
                <a:ea typeface="Calibri"/>
                <a:cs typeface="Calibri"/>
              </a:rPr>
              <a:t>centres</a:t>
            </a:r>
            <a:r>
              <a:rPr lang="en-US" sz="1400" dirty="0">
                <a:solidFill>
                  <a:srgbClr val="222222"/>
                </a:solidFill>
                <a:latin typeface="Calibri"/>
                <a:ea typeface="Calibri"/>
                <a:cs typeface="Calibri"/>
              </a:rPr>
              <a:t>.  (Please note: Not school meals) </a:t>
            </a:r>
          </a:p>
          <a:p>
            <a:pPr indent="-285750">
              <a:buFont typeface=""/>
              <a:buChar char="•"/>
            </a:pPr>
            <a:endParaRPr lang="en-US" sz="1400" dirty="0">
              <a:solidFill>
                <a:srgbClr val="222222"/>
              </a:solidFill>
              <a:latin typeface="Calibri"/>
              <a:ea typeface="Calibri"/>
              <a:cs typeface="Calibri"/>
            </a:endParaRPr>
          </a:p>
          <a:p>
            <a:pPr lvl="0" indent="-285750">
              <a:buFont typeface=""/>
              <a:buChar char="•"/>
            </a:pPr>
            <a:r>
              <a:rPr lang="en-US" b="1" dirty="0">
                <a:solidFill>
                  <a:srgbClr val="222222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</a:rPr>
              <a:t>Lot 3 – Community &amp; Social Event Catering </a:t>
            </a:r>
            <a:br>
              <a:rPr lang="en-US" dirty="0">
                <a:latin typeface="Calibri"/>
                <a:ea typeface="Calibri"/>
                <a:cs typeface="Calibri"/>
              </a:rPr>
            </a:br>
            <a:r>
              <a:rPr lang="en-US" sz="1400" dirty="0">
                <a:solidFill>
                  <a:srgbClr val="222222"/>
                </a:solidFill>
                <a:latin typeface="Calibri"/>
                <a:ea typeface="Calibri"/>
                <a:cs typeface="Calibri"/>
              </a:rPr>
              <a:t>Serve diverse menus for cultural events, festivals, and outreach programs. </a:t>
            </a:r>
          </a:p>
          <a:p>
            <a:pPr>
              <a:buFont typeface=""/>
              <a:buChar char="•"/>
            </a:pPr>
            <a:endParaRPr lang="en-US" dirty="0">
              <a:solidFill>
                <a:srgbClr val="222222"/>
              </a:solidFill>
              <a:latin typeface="Calibri"/>
              <a:ea typeface="Calibri"/>
              <a:cs typeface="Calibri"/>
            </a:endParaRPr>
          </a:p>
          <a:p>
            <a:pPr indent="-285750">
              <a:buFont typeface=""/>
              <a:buChar char="•"/>
            </a:pPr>
            <a:r>
              <a:rPr lang="en-US" b="1" dirty="0">
                <a:solidFill>
                  <a:srgbClr val="222222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</a:rPr>
              <a:t>Lot 4 – Concessions (Fixed Outlets) </a:t>
            </a:r>
            <a:br>
              <a:rPr lang="en-US" dirty="0">
                <a:latin typeface="Calibri"/>
                <a:ea typeface="Calibri"/>
                <a:cs typeface="Calibri"/>
              </a:rPr>
            </a:br>
            <a:r>
              <a:rPr lang="en-US" sz="1400" dirty="0">
                <a:solidFill>
                  <a:srgbClr val="222222"/>
                </a:solidFill>
                <a:latin typeface="Calibri"/>
                <a:ea typeface="Calibri"/>
                <a:cs typeface="Calibri"/>
              </a:rPr>
              <a:t>Operate cafés, kiosks, and food stalls in council premises and public spaces. </a:t>
            </a:r>
          </a:p>
          <a:p>
            <a:pPr>
              <a:buFont typeface=""/>
              <a:buChar char="•"/>
            </a:pPr>
            <a:endParaRPr lang="en-US" dirty="0">
              <a:solidFill>
                <a:srgbClr val="222222"/>
              </a:solidFill>
              <a:latin typeface="Calibri"/>
              <a:ea typeface="Calibri"/>
              <a:cs typeface="Calibri"/>
            </a:endParaRPr>
          </a:p>
          <a:p>
            <a:pPr lvl="0" indent="-285750">
              <a:buFont typeface=""/>
              <a:buChar char="•"/>
            </a:pPr>
            <a:r>
              <a:rPr lang="en-US" b="1" dirty="0">
                <a:solidFill>
                  <a:srgbClr val="222222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</a:rPr>
              <a:t>Lot 5 – Vending &amp; Grab-and-Go </a:t>
            </a:r>
            <a:br>
              <a:rPr lang="en-US" dirty="0">
                <a:latin typeface="Calibri"/>
                <a:ea typeface="Calibri"/>
                <a:cs typeface="Calibri"/>
              </a:rPr>
            </a:br>
            <a:r>
              <a:rPr lang="en-US" sz="1400" dirty="0">
                <a:solidFill>
                  <a:srgbClr val="222222"/>
                </a:solidFill>
                <a:latin typeface="Calibri"/>
                <a:ea typeface="Calibri"/>
                <a:cs typeface="Calibri"/>
              </a:rPr>
              <a:t>Supply vending machines, mobile food units, and healthy snack options. </a:t>
            </a:r>
          </a:p>
          <a:p>
            <a:pPr>
              <a:buFont typeface=""/>
              <a:buChar char="•"/>
            </a:pPr>
            <a:endParaRPr lang="en-US" dirty="0">
              <a:solidFill>
                <a:srgbClr val="222222"/>
              </a:solidFill>
              <a:latin typeface="Calibri"/>
              <a:ea typeface="Calibri"/>
              <a:cs typeface="Calibri"/>
            </a:endParaRPr>
          </a:p>
          <a:p>
            <a:pPr lvl="0">
              <a:buFont typeface=""/>
              <a:buChar char="•"/>
            </a:pPr>
            <a:r>
              <a:rPr lang="en-US" b="1" dirty="0">
                <a:solidFill>
                  <a:srgbClr val="222222"/>
                </a:solidFill>
                <a:latin typeface="Calibri"/>
                <a:ea typeface="Calibri"/>
                <a:cs typeface="Calibri"/>
              </a:rPr>
              <a:t>   </a:t>
            </a:r>
            <a:r>
              <a:rPr lang="en-US" b="1" dirty="0">
                <a:solidFill>
                  <a:srgbClr val="222222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</a:rPr>
              <a:t>Lot 6 – Specialist &amp; Cultural Catering </a:t>
            </a:r>
            <a:br>
              <a:rPr lang="en-US" dirty="0">
                <a:latin typeface="Calibri"/>
                <a:ea typeface="Calibri"/>
                <a:cs typeface="Calibri"/>
              </a:rPr>
            </a:br>
            <a:r>
              <a:rPr lang="en-US" sz="1400" dirty="0">
                <a:solidFill>
                  <a:srgbClr val="222222"/>
                </a:solidFill>
                <a:latin typeface="Calibri"/>
                <a:ea typeface="Calibri"/>
                <a:cs typeface="Calibri"/>
              </a:rPr>
              <a:t>Offer authentic cuisines for heritage festivals and specialist dietary needs</a:t>
            </a:r>
            <a:r>
              <a:rPr lang="en-US" dirty="0">
                <a:solidFill>
                  <a:srgbClr val="222222"/>
                </a:solidFill>
                <a:latin typeface="Calibri"/>
                <a:ea typeface="Calibri"/>
                <a:cs typeface="Calibri"/>
              </a:rPr>
              <a:t>. </a:t>
            </a:r>
          </a:p>
          <a:p>
            <a:pPr algn="ctr"/>
            <a:endParaRPr lang="en-GB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2475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C00000"/>
                </a:solidFill>
              </a:rPr>
              <a:t>How to Bid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" y="1264568"/>
            <a:ext cx="8633079" cy="5398359"/>
          </a:xfrm>
        </p:spPr>
        <p:txBody>
          <a:bodyPr/>
          <a:lstStyle/>
          <a:p>
            <a:r>
              <a:rPr dirty="0"/>
              <a:t>Review the </a:t>
            </a:r>
            <a:r>
              <a:rPr lang="en-GB" dirty="0"/>
              <a:t>six </a:t>
            </a:r>
            <a:r>
              <a:rPr dirty="0"/>
              <a:t>Lots and decide which </a:t>
            </a:r>
            <a:r>
              <a:rPr lang="en-GB" dirty="0"/>
              <a:t>ones </a:t>
            </a:r>
            <a:r>
              <a:rPr dirty="0"/>
              <a:t>best fit your business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dirty="0"/>
              <a:t>Prepare required documentation (hygiene rating, business details, etc.)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Submit your application via the gov.uk Tender Portal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sz="1800" dirty="0">
                <a:hlinkClick r:id="rId2"/>
              </a:rPr>
              <a:t>https://www.find-tender.service.gov.uk/Notice/008678-2026</a:t>
            </a:r>
            <a:r>
              <a:rPr lang="en-GB" sz="1800" dirty="0"/>
              <a:t>?</a:t>
            </a:r>
          </a:p>
          <a:p>
            <a:pPr marL="0" indent="0">
              <a:buNone/>
            </a:pPr>
            <a:endParaRPr lang="en-GB" sz="1800" dirty="0"/>
          </a:p>
          <a:p>
            <a:r>
              <a:rPr b="1" dirty="0"/>
              <a:t>Submission deadline: </a:t>
            </a:r>
            <a:r>
              <a:rPr lang="en-GB" b="1" dirty="0"/>
              <a:t>9</a:t>
            </a:r>
            <a:r>
              <a:rPr b="1" dirty="0"/>
              <a:t> March 2026, </a:t>
            </a:r>
            <a:endParaRPr lang="en-GB" b="1" dirty="0"/>
          </a:p>
          <a:p>
            <a:endParaRPr lang="en-GB" b="1" dirty="0"/>
          </a:p>
          <a:p>
            <a:r>
              <a:rPr lang="en-GB" b="1" dirty="0"/>
              <a:t>Award decision date (estimated) April 2026</a:t>
            </a:r>
            <a:endParaRPr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70310E-93FC-6A01-F61E-E7BF6FB3F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AD446-D708-7D75-95DC-76192BCF4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C00000"/>
                </a:solidFill>
              </a:rPr>
              <a:t>How to Bid</a:t>
            </a:r>
            <a:r>
              <a:rPr lang="en-GB">
                <a:solidFill>
                  <a:srgbClr val="C00000"/>
                </a:solidFill>
              </a:rPr>
              <a:t> – Tender Portal</a:t>
            </a:r>
            <a:endParaRPr>
              <a:solidFill>
                <a:srgbClr val="C0000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F5D1F36-3D8B-BC0B-E18F-83F885B249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101" y="2275232"/>
            <a:ext cx="6446935" cy="446438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A955AD6-08B8-A2F1-8DC9-47B567B311F6}"/>
              </a:ext>
            </a:extLst>
          </p:cNvPr>
          <p:cNvSpPr txBox="1"/>
          <p:nvPr/>
        </p:nvSpPr>
        <p:spPr>
          <a:xfrm>
            <a:off x="401540" y="1300198"/>
            <a:ext cx="644693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Submit your application via the gov.uk Tender Portal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00B0F0"/>
                </a:solidFill>
              </a:rPr>
              <a:t>https://www.find-tender.service.gov.uk/Notice/008678-2026?</a:t>
            </a:r>
          </a:p>
        </p:txBody>
      </p:sp>
    </p:spTree>
    <p:extLst>
      <p:ext uri="{BB962C8B-B14F-4D97-AF65-F5344CB8AC3E}">
        <p14:creationId xmlns:p14="http://schemas.microsoft.com/office/powerpoint/2010/main" val="2524378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03F13-2950-BFA4-C562-90B4102DF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C00000"/>
                </a:solidFill>
              </a:rPr>
              <a:t>How to Bid – Application form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D6145E75-8819-EC5D-EEBB-65ECC44758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6627" y="1440963"/>
            <a:ext cx="8580103" cy="4502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232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C00000"/>
                </a:solidFill>
              </a:rPr>
              <a:t>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6912768" cy="4785395"/>
          </a:xfrm>
        </p:spPr>
        <p:txBody>
          <a:bodyPr/>
          <a:lstStyle/>
          <a:p>
            <a:pPr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433935"/>
                </a:solidFill>
                <a:effectLst/>
                <a:uLnTx/>
                <a:uFillTx/>
                <a:latin typeface="HelveticaNeueLT Std"/>
                <a:ea typeface="+mn-ea"/>
                <a:cs typeface="+mn-cs"/>
              </a:rPr>
              <a:t>Submit your application via the gov.uk Tender Portal</a:t>
            </a:r>
          </a:p>
          <a:p>
            <a:pPr marL="0" indent="0">
              <a:buNone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433935"/>
              </a:solidFill>
              <a:effectLst/>
              <a:uLnTx/>
              <a:uFillTx/>
              <a:latin typeface="HelveticaNeueLT St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433935"/>
                </a:solidFill>
                <a:effectLst/>
                <a:uLnTx/>
                <a:uFillTx/>
                <a:latin typeface="HelveticaNeueLT Std"/>
                <a:ea typeface="+mn-ea"/>
                <a:cs typeface="+mn-cs"/>
                <a:hlinkClick r:id="rId2"/>
              </a:rPr>
              <a:t>https://www.find-tender.service.gov.uk/Notice/008678-2026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433935"/>
                </a:solidFill>
                <a:effectLst/>
                <a:uLnTx/>
                <a:uFillTx/>
                <a:latin typeface="HelveticaNeueLT Std"/>
                <a:ea typeface="+mn-ea"/>
                <a:cs typeface="+mn-cs"/>
              </a:rPr>
              <a:t>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lang="en-GB" dirty="0"/>
          </a:p>
          <a:p>
            <a:r>
              <a:rPr lang="en-GB" dirty="0"/>
              <a:t>Any queries </a:t>
            </a:r>
            <a:r>
              <a:rPr lang="en-GB" b="1" u="sng" dirty="0"/>
              <a:t>MUST</a:t>
            </a:r>
            <a:r>
              <a:rPr lang="en-GB" dirty="0"/>
              <a:t> be submitted via the Tender Portal, and any responses will be uploaded via the portal too.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Please tell other catering businesses of this opportunity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69873-D80E-6062-64E8-EF993E8C6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2B8BE-AD93-DABB-667B-39C74D696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389" y="3010185"/>
            <a:ext cx="6912768" cy="1098755"/>
          </a:xfrm>
        </p:spPr>
        <p:txBody>
          <a:bodyPr lIns="91440" tIns="45720" rIns="91440" bIns="45720" anchor="ctr">
            <a:normAutofit fontScale="90000"/>
          </a:bodyPr>
          <a:lstStyle/>
          <a:p>
            <a:r>
              <a:rPr lang="en-GB" dirty="0">
                <a:solidFill>
                  <a:srgbClr val="C00000"/>
                </a:solidFill>
              </a:rPr>
              <a:t>Thank You – we look forward to receiving your bid to join the framework. </a:t>
            </a:r>
            <a:endParaRPr dirty="0">
              <a:solidFill>
                <a:srgbClr val="C00000"/>
              </a:solidFill>
            </a:endParaRPr>
          </a:p>
        </p:txBody>
      </p:sp>
      <p:pic>
        <p:nvPicPr>
          <p:cNvPr id="6" name="Recorded Sound">
            <a:hlinkClick r:id="" action="ppaction://media"/>
            <a:extLst>
              <a:ext uri="{FF2B5EF4-FFF2-40B4-BE49-F238E27FC236}">
                <a16:creationId xmlns:a16="http://schemas.microsoft.com/office/drawing/2014/main" id="{8EA057C1-069B-F044-475E-93AEF4E71C3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68800" y="32258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041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36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CDU PowerPoint template - new brand v02 with scope slide">
  <a:themeElements>
    <a:clrScheme name="Haringey New 2015">
      <a:dk1>
        <a:srgbClr val="433935"/>
      </a:dk1>
      <a:lt1>
        <a:sysClr val="window" lastClr="FFFFFF"/>
      </a:lt1>
      <a:dk2>
        <a:srgbClr val="DA291C"/>
      </a:dk2>
      <a:lt2>
        <a:srgbClr val="FFFFFF"/>
      </a:lt2>
      <a:accent1>
        <a:srgbClr val="00A499"/>
      </a:accent1>
      <a:accent2>
        <a:srgbClr val="009CDE"/>
      </a:accent2>
      <a:accent3>
        <a:srgbClr val="EF4A81"/>
      </a:accent3>
      <a:accent4>
        <a:srgbClr val="E57200"/>
      </a:accent4>
      <a:accent5>
        <a:srgbClr val="78BE20"/>
      </a:accent5>
      <a:accent6>
        <a:srgbClr val="8246AF"/>
      </a:accent6>
      <a:hlink>
        <a:srgbClr val="0000FF"/>
      </a:hlink>
      <a:folHlink>
        <a:srgbClr val="800080"/>
      </a:folHlink>
    </a:clrScheme>
    <a:fontScheme name="Haringey secondary font">
      <a:majorFont>
        <a:latin typeface="HelveticaNeueLT Std"/>
        <a:ea typeface=""/>
        <a:cs typeface=""/>
      </a:majorFont>
      <a:minorFont>
        <a:latin typeface="HelveticaNeueLT St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e826cd-93c5-4771-8f7b-4f06a62ee124">
      <Terms xmlns="http://schemas.microsoft.com/office/infopath/2007/PartnerControls"/>
    </lcf76f155ced4ddcb4097134ff3c332f>
    <TaxCatchAll xmlns="0f1ba026-36f5-4c3b-9972-6479d8310401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1EA97813CCB4419F0C20E529EF5ACB" ma:contentTypeVersion="16" ma:contentTypeDescription="Create a new document." ma:contentTypeScope="" ma:versionID="48fa263ef1e6f9627236c2033760392e">
  <xsd:schema xmlns:xsd="http://www.w3.org/2001/XMLSchema" xmlns:xs="http://www.w3.org/2001/XMLSchema" xmlns:p="http://schemas.microsoft.com/office/2006/metadata/properties" xmlns:ns1="http://schemas.microsoft.com/sharepoint/v3" xmlns:ns2="7ae826cd-93c5-4771-8f7b-4f06a62ee124" xmlns:ns3="0f1ba026-36f5-4c3b-9972-6479d8310401" targetNamespace="http://schemas.microsoft.com/office/2006/metadata/properties" ma:root="true" ma:fieldsID="46a7fc6935f563a41ca8c79a7714dabb" ns1:_="" ns2:_="" ns3:_="">
    <xsd:import namespace="http://schemas.microsoft.com/sharepoint/v3"/>
    <xsd:import namespace="7ae826cd-93c5-4771-8f7b-4f06a62ee124"/>
    <xsd:import namespace="0f1ba026-36f5-4c3b-9972-6479d83104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e826cd-93c5-4771-8f7b-4f06a62ee1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b987b79-43a7-4165-b647-6ce14f137a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1ba026-36f5-4c3b-9972-6479d831040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9c091c8-9e8d-42e0-946c-38b14b8e4854}" ma:internalName="TaxCatchAll" ma:showField="CatchAllData" ma:web="0f1ba026-36f5-4c3b-9972-6479d83104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40D8E1-D229-46A9-AD56-38EAE8FFFAF5}">
  <ds:schemaRefs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sharepoint/v3"/>
    <ds:schemaRef ds:uri="http://schemas.openxmlformats.org/package/2006/metadata/core-properties"/>
    <ds:schemaRef ds:uri="0f1ba026-36f5-4c3b-9972-6479d8310401"/>
    <ds:schemaRef ds:uri="7ae826cd-93c5-4771-8f7b-4f06a62ee124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34AA46E-FA1E-4BAB-82A2-E11636CB2F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30A91A4-E901-47F4-A06F-923F5E4E3EBC}">
  <ds:schemaRefs>
    <ds:schemaRef ds:uri="0f1ba026-36f5-4c3b-9972-6479d8310401"/>
    <ds:schemaRef ds:uri="7ae826cd-93c5-4771-8f7b-4f06a62ee12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405</Words>
  <Application>Microsoft Office PowerPoint</Application>
  <PresentationFormat>On-screen Show (4:3)</PresentationFormat>
  <Paragraphs>54</Paragraphs>
  <Slides>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CDU PowerPoint template - new brand v02 with scope slide</vt:lpstr>
      <vt:lpstr>PowerPoint Presentation</vt:lpstr>
      <vt:lpstr>Catering Framework Opportunity</vt:lpstr>
      <vt:lpstr>What You’ll Need</vt:lpstr>
      <vt:lpstr>The Lots</vt:lpstr>
      <vt:lpstr>How to Bid</vt:lpstr>
      <vt:lpstr>How to Bid – Tender Portal</vt:lpstr>
      <vt:lpstr>How to Bid – Application form</vt:lpstr>
      <vt:lpstr>Support</vt:lpstr>
      <vt:lpstr>Thank You – we look forward to receiving your bid to join the framework.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Christina Lazarou</dc:creator>
  <cp:lastModifiedBy>Aktar Choudhury</cp:lastModifiedBy>
  <cp:revision>3</cp:revision>
  <dcterms:created xsi:type="dcterms:W3CDTF">2025-05-27T08:08:58Z</dcterms:created>
  <dcterms:modified xsi:type="dcterms:W3CDTF">2026-02-18T13:51:06Z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0x010100431EA97813CCB4419F0C20E529EF5ACB</vt:lpwstr>
  </property>
  <property fmtid="{D5CDD505-2E9C-101B-9397-08002B2CF9AE}" pid="3" name="MediaServiceImageTags">
    <vt:lpwstr/>
  </property>
</Properties>
</file>